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e Chen" initials="J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280"/>
  </p:normalViewPr>
  <p:slideViewPr>
    <p:cSldViewPr snapToGrid="0" snapToObjects="1">
      <p:cViewPr varScale="1">
        <p:scale>
          <a:sx n="63" d="100"/>
          <a:sy n="63" d="100"/>
        </p:scale>
        <p:origin x="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D6A4B-32B6-0642-AE38-24364C50732F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C4566-D9C5-1340-9A45-9CE8825DEF6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871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C4566-D9C5-1340-9A45-9CE8825DEF6E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263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编辑母版文本样式</a:t>
            </a:r>
          </a:p>
          <a:p>
            <a:pPr lvl="1"/>
            <a:r>
              <a:rPr kumimoji="1" lang="zh-CN" altLang="en-US"/>
              <a:t>第二级</a:t>
            </a:r>
          </a:p>
          <a:p>
            <a:pPr lvl="2"/>
            <a:r>
              <a:rPr kumimoji="1" lang="zh-CN" altLang="en-US"/>
              <a:t>第三级</a:t>
            </a:r>
          </a:p>
          <a:p>
            <a:pPr lvl="3"/>
            <a:r>
              <a:rPr kumimoji="1" lang="zh-CN" altLang="en-US"/>
              <a:t>第四级</a:t>
            </a:r>
          </a:p>
          <a:p>
            <a:pPr lvl="4"/>
            <a:r>
              <a:rPr kumimoji="1"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4F5E4-EBF8-D842-8748-490280B1E5D5}" type="datetimeFigureOut">
              <a:rPr kumimoji="1" lang="zh-CN" altLang="en-US" smtClean="0"/>
              <a:t>2021/6/15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2E5A0-6C8C-9D4E-8C11-E41E141B010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Period 5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40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Developing Ideas &amp; Presenting Ideas</a:t>
            </a:r>
            <a:r>
              <a:rPr lang="zh-CN" altLang="zh-CN" sz="4000" dirty="0">
                <a:effectLst/>
              </a:rPr>
              <a:t> </a:t>
            </a:r>
            <a:endParaRPr kumimoji="1" lang="zh-CN" alt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270" y="-208546"/>
            <a:ext cx="12107730" cy="705852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zh-CN" altLang="zh-CN" sz="5900" dirty="0"/>
          </a:p>
          <a:p>
            <a:pPr marL="0" indent="0">
              <a:buNone/>
            </a:pPr>
            <a:r>
              <a:rPr lang="en-US" altLang="zh-CN" sz="6400" dirty="0"/>
              <a:t> </a:t>
            </a:r>
            <a:r>
              <a:rPr lang="en-US" altLang="zh-CN" sz="12800" b="1" dirty="0"/>
              <a:t>Dear Henry,</a:t>
            </a:r>
            <a:endParaRPr lang="zh-CN" altLang="zh-CN" sz="12800" b="1" dirty="0"/>
          </a:p>
          <a:p>
            <a:pPr marL="0" indent="0">
              <a:buNone/>
            </a:pPr>
            <a:r>
              <a:rPr lang="zh-CN" altLang="en-US" sz="12800" b="1" dirty="0"/>
              <a:t> </a:t>
            </a:r>
            <a:r>
              <a:rPr lang="en-US" altLang="en-US" sz="12800" b="1" dirty="0"/>
              <a:t>     </a:t>
            </a:r>
            <a:r>
              <a:rPr lang="en-US" altLang="en-US" sz="12800" b="1" dirty="0" smtClean="0"/>
              <a:t>—————————————————</a:t>
            </a:r>
            <a:r>
              <a:rPr lang="en-US" altLang="zh-CN" sz="12800" b="1" dirty="0" smtClean="0"/>
              <a:t>——</a:t>
            </a:r>
            <a:r>
              <a:rPr lang="zh-CN" altLang="zh-CN" sz="12800" b="1" dirty="0" smtClean="0"/>
              <a:t>（</a:t>
            </a:r>
            <a:r>
              <a:rPr lang="zh-CN" altLang="zh-CN" sz="12800" b="1" dirty="0"/>
              <a:t>听说你喜欢中国传统文化）</a:t>
            </a:r>
            <a:r>
              <a:rPr lang="en-US" altLang="zh-CN" sz="12800" b="1" dirty="0"/>
              <a:t>, I’m writing to invite you to see a Chinese paper-cutting </a:t>
            </a:r>
            <a:r>
              <a:rPr lang="en-US" altLang="zh-CN" sz="12800" b="1" dirty="0" smtClean="0"/>
              <a:t>exhibition_______</a:t>
            </a:r>
            <a:r>
              <a:rPr lang="zh-CN" altLang="zh-CN" sz="12800" b="1" dirty="0" smtClean="0"/>
              <a:t>（</a:t>
            </a:r>
            <a:r>
              <a:rPr lang="en-US" altLang="zh-CN" sz="12800" b="1" dirty="0"/>
              <a:t>hold</a:t>
            </a:r>
            <a:r>
              <a:rPr lang="zh-CN" altLang="zh-CN" sz="12800" b="1" dirty="0"/>
              <a:t>）</a:t>
            </a:r>
            <a:r>
              <a:rPr lang="en-US" altLang="zh-CN" sz="12800" b="1" dirty="0"/>
              <a:t> in the City Museum located in the north of our city. </a:t>
            </a:r>
            <a:endParaRPr lang="zh-CN" altLang="zh-CN" sz="12800" b="1" dirty="0"/>
          </a:p>
          <a:p>
            <a:pPr marL="0" indent="0">
              <a:buNone/>
            </a:pPr>
            <a:r>
              <a:rPr lang="en-US" altLang="zh-CN" sz="12800" b="1" dirty="0"/>
              <a:t>     </a:t>
            </a:r>
            <a:r>
              <a:rPr lang="en-US" altLang="zh-CN" sz="12800" b="1" u="sng" dirty="0"/>
              <a:t>                                         </a:t>
            </a:r>
            <a:r>
              <a:rPr lang="en-US" altLang="zh-CN" sz="12800" b="1" dirty="0"/>
              <a:t> (</a:t>
            </a:r>
            <a:r>
              <a:rPr lang="zh-CN" altLang="zh-CN" sz="12800" b="1" dirty="0"/>
              <a:t>大家普遍认为</a:t>
            </a:r>
            <a:r>
              <a:rPr lang="en-US" altLang="zh-CN" sz="12800" b="1" dirty="0"/>
              <a:t>)paper-cutting, with at least two thousand years of history, is one of the traditional Chinese folk arts. The exhibition, the theme </a:t>
            </a:r>
            <a:r>
              <a:rPr lang="en-US" altLang="zh-CN" sz="12800" b="1" u="sng" dirty="0"/>
              <a:t>     </a:t>
            </a:r>
            <a:r>
              <a:rPr lang="en-US" altLang="zh-CN" sz="12800" b="1" dirty="0"/>
              <a:t>which is </a:t>
            </a:r>
            <a:r>
              <a:rPr lang="en-US" altLang="zh-CN" sz="12800" b="1" i="1" dirty="0"/>
              <a:t>Beauty of China</a:t>
            </a:r>
            <a:r>
              <a:rPr lang="en-US" altLang="zh-CN" sz="12800" b="1" dirty="0"/>
              <a:t>, will start from June 16</a:t>
            </a:r>
            <a:r>
              <a:rPr lang="en-US" altLang="zh-CN" sz="12800" b="1" baseline="30000" dirty="0"/>
              <a:t>th</a:t>
            </a:r>
            <a:r>
              <a:rPr lang="en-US" altLang="zh-CN" sz="12800" b="1" dirty="0"/>
              <a:t> and </a:t>
            </a:r>
            <a:r>
              <a:rPr lang="en-US" altLang="zh-CN" sz="12800" b="1" u="sng" dirty="0"/>
              <a:t>                         </a:t>
            </a:r>
            <a:r>
              <a:rPr lang="en-US" altLang="zh-CN" sz="12800" b="1" u="sng" dirty="0" smtClean="0"/>
              <a:t>  . </a:t>
            </a:r>
            <a:r>
              <a:rPr lang="zh-CN" altLang="zh-CN" sz="12800" b="1" dirty="0"/>
              <a:t>（持续一个多周）</a:t>
            </a:r>
            <a:r>
              <a:rPr lang="en-US" altLang="zh-CN" sz="12800" b="1" dirty="0"/>
              <a:t>. </a:t>
            </a:r>
            <a:endParaRPr lang="en-US" altLang="en-US" sz="3400" b="1" dirty="0"/>
          </a:p>
          <a:p>
            <a:pPr marL="0" indent="0">
              <a:buNone/>
            </a:pPr>
            <a:endParaRPr lang="en-US" altLang="zh-CN" sz="3400" dirty="0"/>
          </a:p>
          <a:p>
            <a:pPr marL="0" indent="0">
              <a:buNone/>
            </a:pPr>
            <a:r>
              <a:rPr lang="en-US" altLang="en-US" sz="3400" dirty="0"/>
              <a:t>                                                                                                                                         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980317" y="419083"/>
            <a:ext cx="12072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Hearing that you have a passion for traditional Chinese culture</a:t>
            </a:r>
            <a:endParaRPr kumimoji="1"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95221" y="2075428"/>
            <a:ext cx="199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to be held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0704" y="3055655"/>
            <a:ext cx="6234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It is universally acknowledged that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07586" y="4381560"/>
            <a:ext cx="597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of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80317" y="5354159"/>
            <a:ext cx="11582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last for more than a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week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6367" y="0"/>
            <a:ext cx="1116530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/>
              <a:t>Not only will a large number of paper-cut works created by experts throughout China be on show, but also there are some famous </a:t>
            </a:r>
            <a:r>
              <a:rPr lang="en-US" altLang="zh-CN" sz="3600" b="1" dirty="0" smtClean="0"/>
              <a:t>artists______________________________________.                                                       </a:t>
            </a:r>
            <a:r>
              <a:rPr lang="zh-CN" altLang="en-US" sz="3600" b="1" dirty="0"/>
              <a:t>（当场表演如何剪纸）</a:t>
            </a:r>
            <a:r>
              <a:rPr lang="en-US" altLang="zh-CN" sz="3600" b="1" dirty="0"/>
              <a:t>. Besides, there will be a lot of useful and interesting </a:t>
            </a:r>
            <a:r>
              <a:rPr lang="en-US" altLang="zh-CN" sz="3600" b="1" dirty="0" err="1" smtClean="0"/>
              <a:t>activities,_____which</a:t>
            </a:r>
            <a:r>
              <a:rPr lang="en-US" altLang="zh-CN" sz="3600" b="1" dirty="0" smtClean="0"/>
              <a:t> </a:t>
            </a:r>
            <a:r>
              <a:rPr lang="en-US" altLang="zh-CN" sz="3600" b="1" dirty="0"/>
              <a:t>you </a:t>
            </a:r>
            <a:r>
              <a:rPr lang="en-US" altLang="zh-CN" sz="3600" b="1" dirty="0" smtClean="0"/>
              <a:t>can_________________________</a:t>
            </a:r>
            <a:r>
              <a:rPr lang="zh-CN" altLang="en-US" sz="3600" b="1" dirty="0" smtClean="0"/>
              <a:t>（</a:t>
            </a:r>
            <a:r>
              <a:rPr lang="zh-CN" altLang="en-US" sz="3600" b="1" dirty="0"/>
              <a:t>更好地理解） </a:t>
            </a:r>
            <a:r>
              <a:rPr lang="en-US" altLang="zh-CN" sz="3600" b="1" dirty="0"/>
              <a:t>traditional Chinese culture.</a:t>
            </a:r>
          </a:p>
          <a:p>
            <a:r>
              <a:rPr lang="en-US" altLang="zh-CN" sz="3600" b="1" dirty="0"/>
              <a:t>          </a:t>
            </a:r>
            <a:r>
              <a:rPr lang="en-US" altLang="zh-CN" sz="3600" b="1" dirty="0" smtClean="0"/>
              <a:t>___________________________________________________                               (</a:t>
            </a:r>
            <a:r>
              <a:rPr lang="zh-CN" altLang="en-US" sz="3600" b="1" dirty="0"/>
              <a:t>如果你能接受邀请我会非常感激</a:t>
            </a:r>
            <a:r>
              <a:rPr lang="en-US" altLang="zh-CN" sz="3600" b="1" dirty="0"/>
              <a:t>). We can make it any day to visit the exhibition. Looking forward to your early reply.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51122" y="1632204"/>
            <a:ext cx="7454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performing how to cut paper on the spot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07162" y="4416844"/>
            <a:ext cx="11582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I’d really appreciate it if you would accept my invitation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37208" y="2819069"/>
            <a:ext cx="1082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from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74879" y="3352032"/>
            <a:ext cx="11582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have a better understanding of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62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99542"/>
          </a:xfrm>
        </p:spPr>
        <p:txBody>
          <a:bodyPr>
            <a:normAutofit/>
          </a:bodyPr>
          <a:lstStyle/>
          <a:p>
            <a:r>
              <a:rPr lang="en-US" altLang="zh-CN" b="1" dirty="0"/>
              <a:t>Step 1: Developing Ideas</a:t>
            </a:r>
            <a:br>
              <a:rPr lang="en-US" altLang="zh-CN" b="1" dirty="0"/>
            </a:br>
            <a:r>
              <a:rPr lang="zh-CN" altLang="zh-CN" dirty="0"/>
              <a:t/>
            </a:r>
            <a:br>
              <a:rPr lang="zh-CN" altLang="zh-CN" dirty="0"/>
            </a:br>
            <a:r>
              <a:rPr lang="en-US" altLang="zh-CN" sz="3600" b="1" dirty="0"/>
              <a:t>Task 1: Deal with Activity 1 on Page 44.</a:t>
            </a:r>
            <a:br>
              <a:rPr lang="en-US" altLang="zh-CN" sz="3600" b="1" dirty="0"/>
            </a:br>
            <a:r>
              <a:rPr lang="zh-CN" altLang="zh-CN" sz="3600" b="1" dirty="0"/>
              <a:t/>
            </a:r>
            <a:br>
              <a:rPr lang="zh-CN" altLang="zh-CN" sz="3600" b="1" dirty="0"/>
            </a:br>
            <a:r>
              <a:rPr lang="en-US" altLang="zh-CN" sz="3600" b="1" dirty="0"/>
              <a:t>Task 2: Read the passage on Page 44&amp;45 and do Activity 2 on Page 44, Activity 3 on Page 46.</a:t>
            </a:r>
            <a:r>
              <a:rPr lang="zh-CN" altLang="zh-CN" sz="3600" b="1" dirty="0"/>
              <a:t/>
            </a:r>
            <a:br>
              <a:rPr lang="zh-CN" altLang="zh-CN" sz="3600" b="1" dirty="0"/>
            </a:br>
            <a:endParaRPr kumimoji="1"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/>
            </a:r>
            <a:br>
              <a:rPr lang="zh-CN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371898"/>
            <a:ext cx="10947400" cy="657013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Activity2 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rgbClr val="FF0000"/>
                </a:solidFill>
              </a:rPr>
              <a:t>C</a:t>
            </a:r>
          </a:p>
          <a:p>
            <a:pPr marL="0" indent="0">
              <a:buNone/>
            </a:pPr>
            <a:r>
              <a:rPr kumimoji="1" lang="en-US" altLang="zh-CN" dirty="0"/>
              <a:t>Avtivity3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346984"/>
              </p:ext>
            </p:extLst>
          </p:nvPr>
        </p:nvGraphicFramePr>
        <p:xfrm>
          <a:off x="1456267" y="-1"/>
          <a:ext cx="10583333" cy="6739466"/>
        </p:xfrm>
        <a:graphic>
          <a:graphicData uri="http://schemas.openxmlformats.org/drawingml/2006/table">
            <a:tbl>
              <a:tblPr/>
              <a:tblGrid>
                <a:gridCol w="3365440"/>
                <a:gridCol w="3773198"/>
                <a:gridCol w="3444695"/>
              </a:tblGrid>
              <a:tr h="6298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The artist and his masterpiece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The life of the artist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Comments on his work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Name of the artist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Personal information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 Shi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Han </a:t>
                      </a:r>
                      <a:r>
                        <a:rPr lang="en-US" sz="3200" b="1" u="sng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Gan</a:t>
                      </a:r>
                      <a:endParaRPr lang="zh-CN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He was born into a poor family in the early Tang Dynasty.</a:t>
                      </a:r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“The horses painted by Han </a:t>
                      </a:r>
                      <a:r>
                        <a:rPr lang="en-US" sz="2400" b="1" u="sng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Gan</a:t>
                      </a:r>
                      <a:r>
                        <a:rPr lang="en-US" sz="24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are </a:t>
                      </a:r>
                      <a:r>
                        <a:rPr lang="en-US" sz="2400" b="1" i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real horses</a:t>
                      </a:r>
                      <a:r>
                        <a:rPr lang="en-US" sz="24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.”</a:t>
                      </a:r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Name of the painting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How he became a painter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Other viewers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3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Night-Shining White</a:t>
                      </a:r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His artistic talent was discovered</a:t>
                      </a:r>
                      <a:r>
                        <a:rPr lang="en-US" sz="2000" b="1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20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by the poet Wang Wei. He sponsored Han </a:t>
                      </a:r>
                      <a:r>
                        <a:rPr lang="en-US" sz="2000" b="1" u="sng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Gan</a:t>
                      </a:r>
                      <a:r>
                        <a:rPr lang="en-US" sz="20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to study painting and recommended him to a master. Due to Han </a:t>
                      </a:r>
                      <a:r>
                        <a:rPr lang="en-US" sz="2000" b="1" u="sng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Gan’s</a:t>
                      </a:r>
                      <a:r>
                        <a:rPr lang="en-US" sz="20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natural talent and years of hard work, he was eventually chosen to serve Emperor </a:t>
                      </a:r>
                      <a:r>
                        <a:rPr lang="en-US" sz="2000" b="1" u="sng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Xuanzong</a:t>
                      </a:r>
                      <a:r>
                        <a:rPr lang="en-US" sz="20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in the royal palace.</a:t>
                      </a:r>
                      <a:endParaRPr lang="zh-CN" sz="1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Han </a:t>
                      </a:r>
                      <a:r>
                        <a:rPr lang="en-US" sz="2400" b="1" u="sng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Gan’s</a:t>
                      </a:r>
                      <a:r>
                        <a:rPr lang="en-US" sz="24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horses “could gallop off the paper”.</a:t>
                      </a:r>
                      <a:endParaRPr lang="zh-CN" sz="20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Description of the painting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What he did as a court painter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133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What a magnificent horse! We can still feel the power within its burning eyes, bared teeth and kicking hooves.</a:t>
                      </a:r>
                      <a:endParaRPr lang="zh-CN" sz="16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u="sng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He frequently visited the royal stables and even moved in to live with the stable workers for quite some time in order to observe horses.</a:t>
                      </a:r>
                      <a:endParaRPr lang="zh-CN" sz="16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133" y="203200"/>
            <a:ext cx="11971867" cy="64346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4000" b="1" dirty="0"/>
              <a:t>Task 3: Read the passage again and answer the questions.</a:t>
            </a:r>
            <a:endParaRPr lang="zh-CN" altLang="zh-CN" sz="4000" b="1" dirty="0"/>
          </a:p>
          <a:p>
            <a:pPr marL="0" lvl="0" indent="0">
              <a:buNone/>
            </a:pPr>
            <a:r>
              <a:rPr lang="en-US" altLang="en-US" sz="4000" b="1" dirty="0"/>
              <a:t>1. </a:t>
            </a:r>
            <a:r>
              <a:rPr lang="en-US" altLang="zh-CN" sz="4000" b="1" dirty="0"/>
              <a:t>What made Han </a:t>
            </a:r>
            <a:r>
              <a:rPr lang="en-US" altLang="zh-CN" sz="4000" b="1" dirty="0" err="1"/>
              <a:t>Gan</a:t>
            </a:r>
            <a:r>
              <a:rPr lang="en-US" altLang="zh-CN" sz="4000" b="1" dirty="0"/>
              <a:t> a successful painter? </a:t>
            </a:r>
            <a:endParaRPr lang="zh-CN" altLang="zh-CN" sz="4000" b="1" dirty="0"/>
          </a:p>
          <a:p>
            <a:pPr mar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Han </a:t>
            </a:r>
            <a:r>
              <a:rPr lang="en-US" altLang="zh-CN" sz="4000" b="1" u="sng" dirty="0" err="1">
                <a:solidFill>
                  <a:srgbClr val="FF0000"/>
                </a:solidFill>
              </a:rPr>
              <a:t>Gan’s</a:t>
            </a:r>
            <a:r>
              <a:rPr lang="en-US" altLang="zh-CN" sz="4000" b="1" u="sng" dirty="0">
                <a:solidFill>
                  <a:srgbClr val="FF0000"/>
                </a:solidFill>
              </a:rPr>
              <a:t> natural talent, years of hard work and his unique method.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en-US" sz="4000" b="1" dirty="0"/>
              <a:t>2. </a:t>
            </a:r>
            <a:r>
              <a:rPr lang="en-US" altLang="zh-CN" sz="4000" b="1" dirty="0"/>
              <a:t>What does Su Shi’s comment mean to you?</a:t>
            </a:r>
            <a:endParaRPr lang="zh-CN" altLang="zh-CN" sz="4000" b="1" dirty="0"/>
          </a:p>
          <a:p>
            <a:pPr marL="0" indent="0">
              <a:buNone/>
            </a:pPr>
            <a:r>
              <a:rPr lang="en-US" altLang="zh-CN" sz="4000" b="1" u="sng" dirty="0">
                <a:solidFill>
                  <a:srgbClr val="FF0000"/>
                </a:solidFill>
              </a:rPr>
              <a:t>It means that the horses painted by Han </a:t>
            </a:r>
            <a:r>
              <a:rPr lang="en-US" altLang="zh-CN" sz="4000" b="1" u="sng" dirty="0" err="1">
                <a:solidFill>
                  <a:srgbClr val="FF0000"/>
                </a:solidFill>
              </a:rPr>
              <a:t>Gan</a:t>
            </a:r>
            <a:r>
              <a:rPr lang="en-US" altLang="zh-CN" sz="4000" b="1" u="sng" dirty="0">
                <a:solidFill>
                  <a:srgbClr val="FF0000"/>
                </a:solidFill>
              </a:rPr>
              <a:t> look like real horses due to his talent, skill and careful observation.</a:t>
            </a:r>
            <a:endParaRPr lang="zh-CN" altLang="zh-CN" sz="4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en-US" sz="4000" b="1" dirty="0"/>
              <a:t>3. </a:t>
            </a:r>
            <a:r>
              <a:rPr lang="en-US" altLang="zh-CN" sz="4000" b="1" dirty="0"/>
              <a:t>Do you know any other artists and their famous works? Introduce one to the class.</a:t>
            </a:r>
            <a:endParaRPr lang="zh-CN" altLang="zh-CN" sz="4000" b="1" dirty="0"/>
          </a:p>
          <a:p>
            <a:pPr marL="0" indent="0">
              <a:buNone/>
            </a:pPr>
            <a:r>
              <a:rPr lang="en-US" altLang="zh-CN" sz="4000" b="1" u="sng" dirty="0"/>
              <a:t>(open)</a:t>
            </a:r>
            <a:endParaRPr lang="zh-CN" altLang="zh-CN" sz="4000" b="1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3421" y="126124"/>
            <a:ext cx="12018579" cy="6731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/>
              <a:t>Step 2: Useful expressions and sentence patterns.</a:t>
            </a:r>
            <a:endParaRPr lang="zh-CN" altLang="zh-CN" sz="3600" dirty="0"/>
          </a:p>
          <a:p>
            <a:pPr marL="742950" indent="-742950">
              <a:buAutoNum type="arabicPeriod"/>
            </a:pPr>
            <a:r>
              <a:rPr lang="zh-CN" altLang="zh-CN" sz="3600" b="1" dirty="0"/>
              <a:t>喜欢</a:t>
            </a:r>
            <a:endParaRPr lang="en-US" altLang="zh-CN" sz="3600" b="1" dirty="0"/>
          </a:p>
          <a:p>
            <a:pPr marL="0" indent="0">
              <a:buNone/>
            </a:pPr>
            <a:r>
              <a:rPr lang="zh-CN" altLang="zh-CN" sz="3600" b="1" dirty="0"/>
              <a:t> </a:t>
            </a:r>
            <a:r>
              <a:rPr lang="en-US" altLang="zh-CN" sz="3600" b="1" u="sng" dirty="0">
                <a:solidFill>
                  <a:srgbClr val="FF0000"/>
                </a:solidFill>
              </a:rPr>
              <a:t>be fond of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2. </a:t>
            </a:r>
            <a:r>
              <a:rPr lang="zh-CN" altLang="zh-CN" sz="3600" b="1" dirty="0"/>
              <a:t>在行进中，在移动中</a:t>
            </a:r>
            <a:endParaRPr lang="en-US" altLang="zh-CN" sz="3600" b="1" dirty="0"/>
          </a:p>
          <a:p>
            <a:pPr marL="0" indent="0">
              <a:buNone/>
            </a:pPr>
            <a:r>
              <a:rPr lang="zh-CN" altLang="zh-CN" sz="3600" b="1" dirty="0"/>
              <a:t> </a:t>
            </a:r>
            <a:r>
              <a:rPr lang="en-US" altLang="zh-CN" sz="3600" b="1" u="sng" dirty="0">
                <a:solidFill>
                  <a:srgbClr val="FF0000"/>
                </a:solidFill>
              </a:rPr>
              <a:t>on the move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3. </a:t>
            </a:r>
            <a:r>
              <a:rPr lang="zh-CN" altLang="zh-CN" sz="3600" b="1" dirty="0"/>
              <a:t>日复一日 </a:t>
            </a:r>
            <a:endParaRPr lang="en-US" altLang="zh-CN" sz="3600" b="1" dirty="0"/>
          </a:p>
          <a:p>
            <a:pPr marL="0" indent="0">
              <a:buNone/>
            </a:pPr>
            <a:r>
              <a:rPr lang="en-US" altLang="zh-CN" sz="3600" b="1" u="sng" dirty="0">
                <a:solidFill>
                  <a:srgbClr val="FF0000"/>
                </a:solidFill>
              </a:rPr>
              <a:t>day after day</a:t>
            </a:r>
            <a:endParaRPr lang="zh-CN" altLang="zh-CN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3600" b="1" dirty="0"/>
              <a:t>4. </a:t>
            </a:r>
            <a:r>
              <a:rPr lang="en-US" altLang="zh-CN" sz="3600" b="1" i="1" dirty="0"/>
              <a:t>Night-Shining White</a:t>
            </a:r>
            <a:r>
              <a:rPr lang="en-US" altLang="zh-CN" sz="3600" b="1" dirty="0"/>
              <a:t>, now</a:t>
            </a:r>
            <a:r>
              <a:rPr lang="en-US" altLang="zh-CN" sz="3600" b="1" u="sng" dirty="0"/>
              <a:t>              </a:t>
            </a:r>
            <a:r>
              <a:rPr lang="en-US" altLang="zh-CN" sz="3600" b="1" dirty="0"/>
              <a:t>(keep)</a:t>
            </a:r>
            <a:r>
              <a:rPr lang="en-US" altLang="en-US" sz="3600" b="1" dirty="0"/>
              <a:t> </a:t>
            </a:r>
            <a:r>
              <a:rPr lang="en-US" altLang="zh-CN" sz="3600" b="1" dirty="0"/>
              <a:t>in New York’s Metropolitan Museum of Art, </a:t>
            </a:r>
            <a:r>
              <a:rPr lang="en-US" altLang="zh-CN" sz="3600" b="1" u="sng" dirty="0"/>
              <a:t>                    </a:t>
            </a:r>
            <a:r>
              <a:rPr lang="en-US" altLang="zh-CN" sz="3600" b="1" u="sng" dirty="0" smtClean="0"/>
              <a:t>     </a:t>
            </a:r>
            <a:r>
              <a:rPr lang="en-US" altLang="zh-CN" sz="3600" b="1" dirty="0" smtClean="0"/>
              <a:t>(</a:t>
            </a:r>
            <a:r>
              <a:rPr lang="zh-CN" altLang="zh-CN" sz="3600" b="1" dirty="0"/>
              <a:t>被认做</a:t>
            </a:r>
            <a:r>
              <a:rPr lang="en-US" altLang="zh-CN" sz="3600" b="1" dirty="0"/>
              <a:t>)one of the most significant horse paintings in the history of Chinese art.</a:t>
            </a:r>
            <a:endParaRPr lang="zh-CN" altLang="zh-CN" sz="3600" b="1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6491780" y="4330015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000" b="1" dirty="0">
                <a:solidFill>
                  <a:srgbClr val="FF0000"/>
                </a:solidFill>
              </a:rPr>
              <a:t>kept</a:t>
            </a:r>
            <a:endParaRPr kumimoji="1"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94026" y="4886121"/>
            <a:ext cx="3683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000" b="1" dirty="0">
                <a:solidFill>
                  <a:srgbClr val="FF0000"/>
                </a:solidFill>
              </a:rPr>
              <a:t>is regarded </a:t>
            </a:r>
            <a:r>
              <a:rPr kumimoji="1" lang="en-US" altLang="zh-CN" sz="4000" b="1" dirty="0" smtClean="0">
                <a:solidFill>
                  <a:srgbClr val="FF0000"/>
                </a:solidFill>
              </a:rPr>
              <a:t>as</a:t>
            </a:r>
            <a:endParaRPr kumimoji="1"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49" y="257174"/>
            <a:ext cx="11688077" cy="64436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dirty="0"/>
              <a:t>5. Its artist, Han </a:t>
            </a:r>
            <a:r>
              <a:rPr lang="en-US" altLang="zh-CN" b="1" dirty="0" err="1"/>
              <a:t>Gan</a:t>
            </a:r>
            <a:r>
              <a:rPr lang="en-US" altLang="zh-CN" b="1" dirty="0"/>
              <a:t>, </a:t>
            </a:r>
            <a:r>
              <a:rPr lang="en-US" altLang="zh-CN" b="1" u="sng" dirty="0"/>
              <a:t>          </a:t>
            </a:r>
            <a:r>
              <a:rPr lang="en-US" altLang="zh-CN" b="1" u="sng" dirty="0" smtClean="0"/>
              <a:t>         </a:t>
            </a:r>
            <a:r>
              <a:rPr lang="en-US" altLang="zh-CN" b="1" dirty="0"/>
              <a:t>(know) for his skill </a:t>
            </a:r>
            <a:r>
              <a:rPr lang="en-US" altLang="zh-CN" b="1" dirty="0" smtClean="0"/>
              <a:t>in______________ </a:t>
            </a:r>
            <a:r>
              <a:rPr lang="en-US" altLang="zh-CN" b="1" u="sng" dirty="0" smtClean="0"/>
              <a:t>               </a:t>
            </a:r>
            <a:r>
              <a:rPr lang="en-US" altLang="zh-CN" b="1" dirty="0" smtClean="0"/>
              <a:t> </a:t>
            </a:r>
            <a:r>
              <a:rPr lang="en-US" altLang="zh-CN" b="1" dirty="0"/>
              <a:t>(capture) not only the physical features of the animal, but also its inner spirit and strength.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6. </a:t>
            </a:r>
            <a:r>
              <a:rPr lang="en-US" altLang="zh-CN" b="1" u="sng" dirty="0"/>
              <a:t>           </a:t>
            </a:r>
            <a:r>
              <a:rPr lang="en-US" altLang="zh-CN" b="1" dirty="0"/>
              <a:t> (bear) into a poor family in the early Tang Dynasty, the young Han </a:t>
            </a:r>
            <a:r>
              <a:rPr lang="en-US" altLang="zh-CN" b="1" dirty="0" err="1"/>
              <a:t>Gan</a:t>
            </a:r>
            <a:r>
              <a:rPr lang="en-US" altLang="zh-CN" b="1" dirty="0"/>
              <a:t> had to help support his family by working in a local wine shop.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7. Wang Wei decided to sponsor the young man </a:t>
            </a:r>
            <a:r>
              <a:rPr lang="en-US" altLang="zh-CN" b="1" u="sng" dirty="0"/>
              <a:t>              </a:t>
            </a:r>
            <a:r>
              <a:rPr lang="en-US" altLang="zh-CN" b="1" dirty="0"/>
              <a:t> (study) painting and recommended him </a:t>
            </a:r>
            <a:r>
              <a:rPr lang="en-US" altLang="zh-CN" b="1" u="sng" dirty="0"/>
              <a:t>          </a:t>
            </a:r>
            <a:r>
              <a:rPr lang="en-US" altLang="zh-CN" b="1" dirty="0"/>
              <a:t> a master.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8. The horses, whether</a:t>
            </a:r>
            <a:r>
              <a:rPr lang="en-US" altLang="zh-CN" b="1" u="sng" dirty="0"/>
              <a:t>        </a:t>
            </a:r>
            <a:r>
              <a:rPr lang="en-US" altLang="zh-CN" b="1" u="sng" dirty="0" smtClean="0"/>
              <a:t>       </a:t>
            </a:r>
            <a:r>
              <a:rPr lang="en-US" altLang="zh-CN" b="1" dirty="0" smtClean="0"/>
              <a:t> </a:t>
            </a:r>
            <a:r>
              <a:rPr lang="en-US" altLang="zh-CN" b="1" dirty="0"/>
              <a:t>(rest) or </a:t>
            </a:r>
            <a:r>
              <a:rPr lang="en-US" altLang="zh-CN" b="1" u="sng" dirty="0"/>
              <a:t>       </a:t>
            </a:r>
            <a:r>
              <a:rPr lang="en-US" altLang="zh-CN" b="1" dirty="0"/>
              <a:t>the move, offered him plenty of </a:t>
            </a:r>
            <a:r>
              <a:rPr lang="en-US" altLang="zh-CN" b="1" u="sng" dirty="0"/>
              <a:t>               </a:t>
            </a:r>
            <a:r>
              <a:rPr lang="en-US" altLang="zh-CN" b="1" u="sng" dirty="0" smtClean="0"/>
              <a:t>      </a:t>
            </a:r>
            <a:r>
              <a:rPr lang="en-US" altLang="zh-CN" b="1" dirty="0"/>
              <a:t>(inspire).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9. Even Su Shi, the famous poet of the Song Dynasty, expressed his   </a:t>
            </a:r>
            <a:endParaRPr lang="en-US" altLang="zh-CN" b="1" u="sng" dirty="0"/>
          </a:p>
          <a:p>
            <a:pPr marL="0" indent="0">
              <a:buNone/>
            </a:pPr>
            <a:r>
              <a:rPr lang="en-US" altLang="zh-CN" b="1" u="sng" dirty="0"/>
              <a:t>        </a:t>
            </a:r>
            <a:r>
              <a:rPr lang="en-US" altLang="zh-CN" b="1" u="sng" dirty="0" smtClean="0"/>
              <a:t>           </a:t>
            </a:r>
            <a:r>
              <a:rPr lang="en-US" altLang="zh-CN" b="1" dirty="0" smtClean="0"/>
              <a:t> </a:t>
            </a:r>
            <a:r>
              <a:rPr lang="en-US" altLang="zh-CN" b="1" dirty="0"/>
              <a:t>(admire) for Han </a:t>
            </a:r>
            <a:r>
              <a:rPr lang="en-US" altLang="zh-CN" b="1" dirty="0" err="1"/>
              <a:t>Gan</a:t>
            </a:r>
            <a:r>
              <a:rPr lang="en-US" altLang="zh-CN" b="1" dirty="0"/>
              <a:t> </a:t>
            </a:r>
            <a:r>
              <a:rPr lang="en-US" altLang="zh-CN" b="1" u="sng" dirty="0"/>
              <a:t>       </a:t>
            </a:r>
            <a:r>
              <a:rPr lang="en-US" altLang="zh-CN" b="1" dirty="0"/>
              <a:t>a master of horse painting with the words, “The horses </a:t>
            </a:r>
            <a:r>
              <a:rPr lang="en-US" altLang="zh-CN" b="1" u="sng" dirty="0"/>
              <a:t>         </a:t>
            </a:r>
            <a:r>
              <a:rPr lang="en-US" altLang="zh-CN" b="1" u="sng" dirty="0" smtClean="0"/>
              <a:t>       </a:t>
            </a:r>
            <a:r>
              <a:rPr lang="en-US" altLang="zh-CN" b="1" dirty="0"/>
              <a:t>(paint) by Han </a:t>
            </a:r>
            <a:r>
              <a:rPr lang="en-US" altLang="zh-CN" b="1" dirty="0" err="1"/>
              <a:t>Gan</a:t>
            </a:r>
            <a:r>
              <a:rPr lang="en-US" altLang="zh-CN" b="1" dirty="0"/>
              <a:t> are </a:t>
            </a:r>
            <a:r>
              <a:rPr lang="en-US" altLang="zh-CN" b="1" i="1" dirty="0"/>
              <a:t>real</a:t>
            </a:r>
            <a:r>
              <a:rPr lang="en-US" altLang="zh-CN" b="1" dirty="0"/>
              <a:t> horses.”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10.Those </a:t>
            </a:r>
            <a:r>
              <a:rPr lang="en-US" altLang="zh-CN" b="1" u="sng" dirty="0"/>
              <a:t>          </a:t>
            </a:r>
            <a:r>
              <a:rPr lang="en-US" altLang="zh-CN" b="1" dirty="0"/>
              <a:t> saw </a:t>
            </a:r>
            <a:r>
              <a:rPr lang="en-US" altLang="zh-CN" b="1" dirty="0" err="1"/>
              <a:t>HanGan’s</a:t>
            </a:r>
            <a:r>
              <a:rPr lang="en-US" altLang="zh-CN" b="1" dirty="0"/>
              <a:t> horse paintings </a:t>
            </a:r>
            <a:r>
              <a:rPr lang="en-US" altLang="zh-CN" b="1" dirty="0" smtClean="0"/>
              <a:t>all______________________</a:t>
            </a:r>
            <a:r>
              <a:rPr lang="en-US" altLang="zh-CN" b="1" u="sng" dirty="0" smtClean="0"/>
              <a:t>                                  </a:t>
            </a:r>
            <a:r>
              <a:rPr lang="en-US" altLang="zh-CN" b="1" dirty="0" smtClean="0"/>
              <a:t>(</a:t>
            </a:r>
            <a:r>
              <a:rPr lang="zh-CN" altLang="zh-CN" b="1" dirty="0"/>
              <a:t>高度赞扬</a:t>
            </a:r>
            <a:r>
              <a:rPr lang="en-US" altLang="zh-CN" b="1" dirty="0"/>
              <a:t>) his unique skill, </a:t>
            </a:r>
            <a:r>
              <a:rPr lang="en-US" altLang="zh-CN" b="1" u="sng" dirty="0"/>
              <a:t>             </a:t>
            </a:r>
            <a:r>
              <a:rPr lang="en-US" altLang="zh-CN" b="1" dirty="0"/>
              <a:t> (say)that his horses “could gallop off the paper”.</a:t>
            </a:r>
            <a:endParaRPr lang="zh-CN" altLang="zh-CN" b="1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6787" y="160614"/>
            <a:ext cx="2678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is </a:t>
            </a:r>
            <a:r>
              <a:rPr kumimoji="1" lang="en-US" altLang="zh-CN" sz="3200" b="1" dirty="0" smtClean="0">
                <a:solidFill>
                  <a:srgbClr val="FF0000"/>
                </a:solidFill>
              </a:rPr>
              <a:t>known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135691" y="84040"/>
            <a:ext cx="235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capturing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85813" y="125696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Born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221291" y="2350551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to study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50706" y="278037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to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76975" y="3198399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resting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64228" y="3279386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on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85655" y="3562074"/>
            <a:ext cx="3024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i</a:t>
            </a:r>
            <a:r>
              <a:rPr kumimoji="1" lang="en-US" altLang="zh-CN" sz="3200" b="1" dirty="0" smtClean="0">
                <a:solidFill>
                  <a:srgbClr val="FF0000"/>
                </a:solidFill>
              </a:rPr>
              <a:t>nspiration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28673" y="4494120"/>
            <a:ext cx="240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a</a:t>
            </a:r>
            <a:r>
              <a:rPr kumimoji="1" lang="en-US" altLang="zh-CN" sz="3200" b="1" dirty="0" smtClean="0">
                <a:solidFill>
                  <a:srgbClr val="FF0000"/>
                </a:solidFill>
              </a:rPr>
              <a:t>dmiration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09850" y="4494121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as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181050" y="489757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painted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885655" y="530509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who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30965" y="5344714"/>
            <a:ext cx="3961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sang high praise for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676925" y="5641541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saying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8"/>
            <a:ext cx="11501438" cy="6715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3600" b="1" dirty="0"/>
              <a:t>11. While </a:t>
            </a:r>
            <a:r>
              <a:rPr lang="en-US" altLang="zh-CN" sz="3600" b="1" u="sng" dirty="0"/>
              <a:t>            </a:t>
            </a:r>
            <a:r>
              <a:rPr lang="en-US" altLang="zh-CN" sz="3600" b="1" dirty="0"/>
              <a:t> (wait) at the gate, Han </a:t>
            </a:r>
            <a:r>
              <a:rPr lang="en-US" altLang="zh-CN" sz="3600" b="1" dirty="0" err="1"/>
              <a:t>Gan</a:t>
            </a:r>
            <a:r>
              <a:rPr lang="en-US" altLang="zh-CN" sz="3600" b="1" dirty="0"/>
              <a:t> used a stick to draw pictures in the dirt and  </a:t>
            </a:r>
            <a:r>
              <a:rPr lang="en-US" altLang="zh-CN" sz="3600" b="1" u="sng" dirty="0"/>
              <a:t>            </a:t>
            </a:r>
            <a:r>
              <a:rPr lang="en-US" altLang="zh-CN" sz="3600" b="1" dirty="0"/>
              <a:t>(see) by the poet himself.</a:t>
            </a:r>
            <a:endParaRPr lang="zh-CN" altLang="zh-CN" sz="3600" b="1" dirty="0"/>
          </a:p>
          <a:p>
            <a:pPr marL="0" indent="0">
              <a:buNone/>
            </a:pPr>
            <a:r>
              <a:rPr lang="zh-CN" altLang="zh-CN" sz="3600" b="1" dirty="0"/>
              <a:t>在门口等候时，韩干用一根棍子在泥土上画画，被诗人</a:t>
            </a:r>
            <a:r>
              <a:rPr lang="en-US" altLang="zh-CN" sz="3600" b="1" dirty="0"/>
              <a:t>(</a:t>
            </a:r>
            <a:r>
              <a:rPr lang="zh-CN" altLang="zh-CN" sz="3600" b="1" dirty="0"/>
              <a:t>王维</a:t>
            </a:r>
            <a:r>
              <a:rPr lang="en-US" altLang="zh-CN" sz="3600" b="1" dirty="0"/>
              <a:t>)</a:t>
            </a:r>
            <a:r>
              <a:rPr lang="zh-CN" altLang="zh-CN" sz="3600" b="1" dirty="0"/>
              <a:t>亲眼看到了。</a:t>
            </a:r>
          </a:p>
          <a:p>
            <a:pPr marL="0" indent="0">
              <a:buNone/>
            </a:pPr>
            <a:r>
              <a:rPr lang="zh-CN" altLang="zh-CN" sz="3600" b="1" dirty="0"/>
              <a:t>【分析】句中</a:t>
            </a:r>
            <a:r>
              <a:rPr lang="en-US" altLang="zh-CN" sz="3600" b="1" dirty="0"/>
              <a:t>While </a:t>
            </a:r>
            <a:r>
              <a:rPr lang="zh-CN" altLang="zh-CN" sz="3600" b="1" dirty="0"/>
              <a:t>引导时间状语从句，省略了状语从句的主语</a:t>
            </a:r>
            <a:r>
              <a:rPr lang="en-US" altLang="zh-CN" sz="3600" b="1" dirty="0"/>
              <a:t>Han </a:t>
            </a:r>
            <a:r>
              <a:rPr lang="en-US" altLang="zh-CN" sz="3600" b="1" dirty="0" err="1"/>
              <a:t>Gan</a:t>
            </a:r>
            <a:r>
              <a:rPr lang="zh-CN" altLang="zh-CN" sz="3600" b="1" dirty="0"/>
              <a:t>和</a:t>
            </a:r>
            <a:r>
              <a:rPr lang="en-US" altLang="zh-CN" sz="3600" b="1" dirty="0"/>
              <a:t>be </a:t>
            </a:r>
            <a:r>
              <a:rPr lang="zh-CN" altLang="zh-CN" sz="3600" b="1" dirty="0"/>
              <a:t>动词。</a:t>
            </a:r>
          </a:p>
          <a:p>
            <a:pPr marL="0" indent="0">
              <a:buNone/>
            </a:pPr>
            <a:r>
              <a:rPr lang="zh-CN" altLang="zh-CN" sz="3600" b="1" dirty="0"/>
              <a:t>【练一练】</a:t>
            </a:r>
          </a:p>
          <a:p>
            <a:pPr marL="0" indent="0">
              <a:buNone/>
            </a:pPr>
            <a:r>
              <a:rPr lang="en-US" altLang="zh-CN" sz="3600" b="1" dirty="0"/>
              <a:t>1)</a:t>
            </a:r>
            <a:r>
              <a:rPr lang="zh-CN" altLang="zh-CN" sz="3600" b="1" dirty="0"/>
              <a:t>我沿着大街走时，听到有人喊我的名字。</a:t>
            </a:r>
          </a:p>
          <a:p>
            <a:pPr marL="0" indent="0">
              <a:buNone/>
            </a:pPr>
            <a:r>
              <a:rPr lang="en-US" altLang="zh-CN" sz="3600" b="1" dirty="0"/>
              <a:t>  </a:t>
            </a:r>
            <a:r>
              <a:rPr lang="en-US" altLang="zh-CN" sz="3600" b="1" u="sng" dirty="0"/>
              <a:t>                                             </a:t>
            </a:r>
            <a:r>
              <a:rPr lang="en-US" altLang="zh-CN" sz="3600" b="1" dirty="0"/>
              <a:t>, I heard my name called.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2)</a:t>
            </a:r>
            <a:r>
              <a:rPr lang="zh-CN" altLang="zh-CN" sz="3600" b="1" dirty="0"/>
              <a:t>他们参观这个城市时，受到了热烈的欢迎。</a:t>
            </a:r>
            <a:endParaRPr lang="en-US" altLang="zh-CN" sz="3600" b="1" dirty="0"/>
          </a:p>
          <a:p>
            <a:pPr marL="0" indent="0">
              <a:buNone/>
            </a:pPr>
            <a:r>
              <a:rPr lang="en-US" altLang="zh-CN" sz="3600" b="1" dirty="0"/>
              <a:t>_____________________________________________________</a:t>
            </a:r>
            <a:endParaRPr lang="zh-CN" altLang="zh-CN" sz="3600" b="1" dirty="0"/>
          </a:p>
          <a:p>
            <a:pPr marL="0" indent="0">
              <a:buNone/>
            </a:pPr>
            <a:r>
              <a:rPr lang="en-US" altLang="zh-CN" sz="3600" dirty="0"/>
              <a:t> </a:t>
            </a:r>
            <a:endParaRPr lang="zh-CN" altLang="zh-CN" sz="3600" dirty="0"/>
          </a:p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384226" y="0"/>
            <a:ext cx="302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waiting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52101" y="303567"/>
            <a:ext cx="3024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was seen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6414" y="4188259"/>
            <a:ext cx="637401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While </a:t>
            </a:r>
            <a:r>
              <a:rPr kumimoji="1" lang="en-US" altLang="zh-CN" sz="3200" b="1" dirty="0" err="1">
                <a:solidFill>
                  <a:srgbClr val="FF0000"/>
                </a:solidFill>
              </a:rPr>
              <a:t>walking</a:t>
            </a:r>
            <a:r>
              <a:rPr kumimoji="1" lang="en-US" altLang="zh-CN" sz="3200" b="1" dirty="0">
                <a:solidFill>
                  <a:srgbClr val="FF0000"/>
                </a:solidFill>
              </a:rPr>
              <a:t> along the street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6414" y="5242415"/>
            <a:ext cx="10876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</a:rPr>
              <a:t>While visiting the city, they received a warm welcome.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257174"/>
            <a:ext cx="11372850" cy="66008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b="1" dirty="0"/>
              <a:t>12. It</a:t>
            </a:r>
            <a:r>
              <a:rPr lang="en-US" altLang="zh-CN" b="1" u="sng" dirty="0"/>
              <a:t>        </a:t>
            </a:r>
            <a:r>
              <a:rPr lang="en-US" altLang="zh-CN" b="1" u="sng" dirty="0" smtClean="0"/>
              <a:t>   </a:t>
            </a:r>
            <a:r>
              <a:rPr lang="en-US" altLang="zh-CN" b="1" dirty="0" smtClean="0"/>
              <a:t> </a:t>
            </a:r>
            <a:r>
              <a:rPr lang="en-US" altLang="zh-CN" b="1" dirty="0"/>
              <a:t>that when the Emperor asked Han </a:t>
            </a:r>
            <a:r>
              <a:rPr lang="en-US" altLang="zh-CN" b="1" dirty="0" err="1"/>
              <a:t>Gan</a:t>
            </a:r>
            <a:r>
              <a:rPr lang="en-US" altLang="zh-CN" b="1" dirty="0"/>
              <a:t> to take a master of horse painting </a:t>
            </a:r>
            <a:r>
              <a:rPr lang="en-US" altLang="zh-CN" b="1" u="sng" dirty="0"/>
              <a:t>as </a:t>
            </a:r>
            <a:r>
              <a:rPr lang="en-US" altLang="zh-CN" b="1" dirty="0"/>
              <a:t>his teacher, the artist replied…</a:t>
            </a:r>
            <a:r>
              <a:rPr lang="zh-CN" altLang="zh-CN" b="1" dirty="0"/>
              <a:t>据说，当皇帝让韩干拜一位画马大师为师时，这位艺术家回答说</a:t>
            </a:r>
            <a:r>
              <a:rPr lang="en-US" altLang="zh-CN" b="1" dirty="0"/>
              <a:t>……</a:t>
            </a:r>
            <a:endParaRPr lang="zh-CN" altLang="zh-CN" b="1" dirty="0"/>
          </a:p>
          <a:p>
            <a:pPr marL="0" indent="0">
              <a:buNone/>
            </a:pPr>
            <a:r>
              <a:rPr lang="zh-CN" altLang="zh-CN" b="1" dirty="0"/>
              <a:t>【分析】本句是主从复合句。句中</a:t>
            </a:r>
            <a:r>
              <a:rPr lang="en-US" altLang="zh-CN" b="1" dirty="0"/>
              <a:t>It </a:t>
            </a:r>
            <a:r>
              <a:rPr lang="zh-CN" altLang="zh-CN" b="1" dirty="0"/>
              <a:t>为形式主语</a:t>
            </a:r>
            <a:r>
              <a:rPr lang="en-US" altLang="zh-CN" b="1" dirty="0"/>
              <a:t>, that </a:t>
            </a:r>
            <a:r>
              <a:rPr lang="zh-CN" altLang="zh-CN" b="1" dirty="0"/>
              <a:t>引导主语从句，。</a:t>
            </a:r>
          </a:p>
          <a:p>
            <a:pPr marL="0" indent="0">
              <a:buNone/>
            </a:pPr>
            <a:r>
              <a:rPr lang="zh-CN" altLang="zh-CN" b="1" dirty="0"/>
              <a:t>【归纳拓展】</a:t>
            </a:r>
          </a:p>
          <a:p>
            <a:pPr marL="0" indent="0">
              <a:buNone/>
            </a:pPr>
            <a:r>
              <a:rPr lang="zh-CN" altLang="zh-CN" b="1" dirty="0"/>
              <a:t>类似的句式有：</a:t>
            </a:r>
          </a:p>
          <a:p>
            <a:pPr marL="0" indent="0">
              <a:buNone/>
            </a:pPr>
            <a:r>
              <a:rPr lang="en-US" altLang="zh-CN" b="1" dirty="0"/>
              <a:t>It is universally acknowledged that </a:t>
            </a:r>
            <a:r>
              <a:rPr lang="zh-CN" altLang="zh-CN" b="1" dirty="0"/>
              <a:t>大家普遍认为</a:t>
            </a:r>
            <a:r>
              <a:rPr lang="en-US" altLang="zh-CN" b="1" dirty="0"/>
              <a:t>…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It is believed that…</a:t>
            </a:r>
            <a:r>
              <a:rPr lang="zh-CN" altLang="zh-CN" b="1" dirty="0"/>
              <a:t>人们普遍认为</a:t>
            </a:r>
            <a:r>
              <a:rPr lang="en-US" altLang="zh-CN" b="1" dirty="0"/>
              <a:t>……</a:t>
            </a:r>
            <a:r>
              <a:rPr lang="zh-CN" altLang="zh-CN" b="1" dirty="0"/>
              <a:t>；</a:t>
            </a:r>
            <a:r>
              <a:rPr lang="en-US" altLang="zh-CN" b="1" dirty="0"/>
              <a:t>It is claimed that…</a:t>
            </a:r>
            <a:r>
              <a:rPr lang="zh-CN" altLang="zh-CN" b="1" dirty="0"/>
              <a:t>据称</a:t>
            </a:r>
            <a:r>
              <a:rPr lang="en-US" altLang="zh-CN" b="1" dirty="0"/>
              <a:t>/</a:t>
            </a:r>
            <a:r>
              <a:rPr lang="zh-CN" altLang="zh-CN" b="1" dirty="0"/>
              <a:t>据说</a:t>
            </a:r>
            <a:r>
              <a:rPr lang="en-US" altLang="zh-CN" b="1" dirty="0"/>
              <a:t>……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It is estimated that…</a:t>
            </a:r>
            <a:r>
              <a:rPr lang="zh-CN" altLang="zh-CN" b="1" dirty="0"/>
              <a:t>据估计</a:t>
            </a:r>
            <a:r>
              <a:rPr lang="en-US" altLang="zh-CN" b="1" dirty="0"/>
              <a:t>……</a:t>
            </a:r>
            <a:r>
              <a:rPr lang="zh-CN" altLang="zh-CN" b="1" dirty="0"/>
              <a:t>；</a:t>
            </a:r>
            <a:r>
              <a:rPr lang="en-US" altLang="zh-CN" b="1" dirty="0"/>
              <a:t>It is expected that…</a:t>
            </a:r>
            <a:r>
              <a:rPr lang="zh-CN" altLang="zh-CN" b="1" dirty="0"/>
              <a:t>预计……</a:t>
            </a:r>
            <a:r>
              <a:rPr lang="en-US" altLang="zh-CN" b="1" dirty="0"/>
              <a:t>  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It is reported that…</a:t>
            </a:r>
            <a:r>
              <a:rPr lang="zh-CN" altLang="zh-CN" b="1" dirty="0"/>
              <a:t>据报道</a:t>
            </a:r>
            <a:r>
              <a:rPr lang="en-US" altLang="zh-CN" b="1" dirty="0"/>
              <a:t>……</a:t>
            </a:r>
            <a:r>
              <a:rPr lang="zh-CN" altLang="zh-CN" b="1" dirty="0"/>
              <a:t>；</a:t>
            </a:r>
            <a:r>
              <a:rPr lang="en-US" altLang="zh-CN" b="1" dirty="0"/>
              <a:t>It is known that…</a:t>
            </a:r>
            <a:r>
              <a:rPr lang="zh-CN" altLang="zh-CN" b="1" dirty="0"/>
              <a:t>众所周知……</a:t>
            </a:r>
            <a:r>
              <a:rPr lang="en-US" altLang="zh-CN" b="1" dirty="0"/>
              <a:t>         </a:t>
            </a:r>
            <a:endParaRPr lang="zh-CN" altLang="zh-CN" b="1" dirty="0"/>
          </a:p>
          <a:p>
            <a:pPr marL="0" indent="0">
              <a:buNone/>
            </a:pPr>
            <a:r>
              <a:rPr lang="zh-CN" altLang="zh-CN" b="1" dirty="0"/>
              <a:t>【练一练】</a:t>
            </a:r>
          </a:p>
          <a:p>
            <a:pPr marL="0" indent="0">
              <a:buNone/>
            </a:pPr>
            <a:r>
              <a:rPr lang="en-US" altLang="zh-CN" b="1" dirty="0"/>
              <a:t>1) </a:t>
            </a:r>
            <a:r>
              <a:rPr lang="zh-CN" altLang="zh-CN" b="1" dirty="0"/>
              <a:t>据说你们学校有不少男孩喜欢业余时间踢足球。</a:t>
            </a:r>
          </a:p>
          <a:p>
            <a:pPr marL="0" indent="0">
              <a:buNone/>
            </a:pPr>
            <a:r>
              <a:rPr lang="en-US" altLang="zh-CN" b="1" dirty="0"/>
              <a:t>   </a:t>
            </a:r>
            <a:r>
              <a:rPr lang="en-US" altLang="zh-CN" b="1" u="sng" dirty="0">
                <a:solidFill>
                  <a:srgbClr val="FF0000"/>
                </a:solidFill>
              </a:rPr>
              <a:t>It is said that quite a few boys in your school like playing football in their spare time.</a:t>
            </a:r>
            <a:endParaRPr lang="zh-CN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b="1" dirty="0"/>
              <a:t>2) </a:t>
            </a:r>
            <a:r>
              <a:rPr lang="zh-CN" altLang="zh-CN" b="1" dirty="0"/>
              <a:t>据报道，灾区如今正在建设许多新房。</a:t>
            </a:r>
          </a:p>
          <a:p>
            <a:pPr marL="0" indent="0">
              <a:buNone/>
            </a:pPr>
            <a:r>
              <a:rPr lang="en-US" altLang="zh-CN" b="1" dirty="0"/>
              <a:t>   </a:t>
            </a:r>
            <a:r>
              <a:rPr lang="en-US" altLang="zh-CN" b="1" u="sng" dirty="0">
                <a:solidFill>
                  <a:srgbClr val="FF0000"/>
                </a:solidFill>
              </a:rPr>
              <a:t>It is reported that many a new house is being built at present in the disaster area.</a:t>
            </a:r>
            <a:endParaRPr lang="zh-CN" altLang="zh-CN" b="1" dirty="0">
              <a:solidFill>
                <a:srgbClr val="FF0000"/>
              </a:solidFill>
            </a:endParaRPr>
          </a:p>
          <a:p>
            <a:endParaRPr kumimoji="1"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1032779" y="139416"/>
            <a:ext cx="302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 dirty="0">
                <a:solidFill>
                  <a:srgbClr val="FF0000"/>
                </a:solidFill>
              </a:rPr>
              <a:t>is said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599" y="0"/>
            <a:ext cx="11630025" cy="67294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b="1" dirty="0"/>
              <a:t>Step 3: Writing</a:t>
            </a:r>
            <a:endParaRPr lang="zh-CN" altLang="zh-CN" b="1" dirty="0"/>
          </a:p>
          <a:p>
            <a:pPr marL="0" lvl="0" indent="0">
              <a:buNone/>
            </a:pPr>
            <a:r>
              <a:rPr lang="en-US" altLang="zh-CN" b="1" dirty="0"/>
              <a:t>Read the museum introduction to the painting and answer the questions. (Page 47, Activity 5)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b="1" dirty="0"/>
              <a:t>2. Complete the boxes with the information in Activity 5 and write an article about the painting </a:t>
            </a:r>
            <a:r>
              <a:rPr lang="en-US" altLang="zh-CN" b="1" i="1" dirty="0"/>
              <a:t>Sunflowers</a:t>
            </a:r>
            <a:r>
              <a:rPr lang="en-US" altLang="zh-CN" b="1" dirty="0"/>
              <a:t>. (Page 47, Activity 6)</a:t>
            </a:r>
            <a:endParaRPr lang="zh-CN" altLang="zh-CN" b="1" dirty="0"/>
          </a:p>
          <a:p>
            <a:pPr marL="0" indent="0">
              <a:buNone/>
            </a:pPr>
            <a:r>
              <a:rPr lang="zh-CN" altLang="zh-CN" b="1" dirty="0"/>
              <a:t>【主题写作】文化艺术</a:t>
            </a:r>
          </a:p>
          <a:p>
            <a:pPr marL="0" indent="0">
              <a:buNone/>
            </a:pPr>
            <a:r>
              <a:rPr lang="en-US" altLang="zh-CN" b="1" dirty="0"/>
              <a:t>1. </a:t>
            </a:r>
            <a:r>
              <a:rPr lang="zh-CN" altLang="zh-CN" b="1" dirty="0"/>
              <a:t>写作任务：</a:t>
            </a:r>
          </a:p>
          <a:p>
            <a:pPr marL="0" indent="0">
              <a:buNone/>
            </a:pPr>
            <a:r>
              <a:rPr lang="en-US" altLang="zh-CN" b="1" dirty="0"/>
              <a:t>(2017</a:t>
            </a:r>
            <a:r>
              <a:rPr lang="zh-CN" altLang="zh-CN" b="1" dirty="0"/>
              <a:t>全国Ⅱ卷</a:t>
            </a:r>
            <a:r>
              <a:rPr lang="en-US" altLang="zh-CN" b="1" dirty="0"/>
              <a:t>)</a:t>
            </a:r>
            <a:r>
              <a:rPr lang="zh-CN" altLang="zh-CN" b="1" dirty="0"/>
              <a:t>假定你是李华，想邀请外教</a:t>
            </a:r>
            <a:r>
              <a:rPr lang="en-US" altLang="zh-CN" b="1" dirty="0"/>
              <a:t>Henry</a:t>
            </a:r>
            <a:r>
              <a:rPr lang="zh-CN" altLang="zh-CN" b="1" dirty="0"/>
              <a:t>一起参观中国剪纸（</a:t>
            </a:r>
            <a:r>
              <a:rPr lang="en-US" altLang="zh-CN" b="1" dirty="0"/>
              <a:t>paper-cutting</a:t>
            </a:r>
            <a:r>
              <a:rPr lang="zh-CN" altLang="zh-CN" b="1" dirty="0"/>
              <a:t>）艺术展。请你给他写封邮件，内容包括：</a:t>
            </a:r>
            <a:r>
              <a:rPr lang="en-US" altLang="zh-CN" b="1" dirty="0"/>
              <a:t>(1)</a:t>
            </a:r>
            <a:r>
              <a:rPr lang="zh-CN" altLang="zh-CN" b="1" dirty="0"/>
              <a:t>展览时间、地点；</a:t>
            </a:r>
            <a:r>
              <a:rPr lang="en-US" altLang="zh-CN" b="1" dirty="0"/>
              <a:t>   (2)</a:t>
            </a:r>
            <a:r>
              <a:rPr lang="zh-CN" altLang="zh-CN" b="1" dirty="0"/>
              <a:t>展览内容。</a:t>
            </a:r>
          </a:p>
          <a:p>
            <a:pPr marL="0" indent="0">
              <a:buNone/>
            </a:pPr>
            <a:r>
              <a:rPr lang="zh-CN" altLang="zh-CN" b="1" dirty="0"/>
              <a:t>注意：</a:t>
            </a:r>
            <a:r>
              <a:rPr lang="en-US" altLang="zh-CN" b="1" dirty="0"/>
              <a:t>(1) </a:t>
            </a:r>
            <a:r>
              <a:rPr lang="zh-CN" altLang="zh-CN" b="1" dirty="0"/>
              <a:t>词数</a:t>
            </a:r>
            <a:r>
              <a:rPr lang="en-US" altLang="zh-CN" b="1" dirty="0"/>
              <a:t>100</a:t>
            </a:r>
            <a:r>
              <a:rPr lang="zh-CN" altLang="zh-CN" b="1" dirty="0"/>
              <a:t>左右；</a:t>
            </a:r>
            <a:r>
              <a:rPr lang="en-US" altLang="zh-CN" b="1" dirty="0"/>
              <a:t>(2) </a:t>
            </a:r>
            <a:r>
              <a:rPr lang="zh-CN" altLang="zh-CN" b="1" dirty="0"/>
              <a:t>可以适当增加细节，以使行文连贯。</a:t>
            </a:r>
          </a:p>
          <a:p>
            <a:pPr marL="0" indent="0">
              <a:buNone/>
            </a:pPr>
            <a:r>
              <a:rPr lang="en-US" altLang="zh-CN" b="1" dirty="0"/>
              <a:t>2. </a:t>
            </a:r>
            <a:r>
              <a:rPr lang="zh-CN" altLang="zh-CN" b="1" dirty="0"/>
              <a:t>写作思路：</a:t>
            </a:r>
          </a:p>
          <a:p>
            <a:pPr marL="0" indent="0">
              <a:buNone/>
            </a:pPr>
            <a:r>
              <a:rPr lang="en-US" altLang="zh-CN" b="1" dirty="0"/>
              <a:t>     (1)</a:t>
            </a:r>
            <a:r>
              <a:rPr lang="zh-CN" altLang="zh-CN" b="1" dirty="0"/>
              <a:t>写邮件的目的</a:t>
            </a:r>
            <a:r>
              <a:rPr lang="en-US" altLang="zh-CN" b="1" dirty="0"/>
              <a:t>(invite you to see the Chinese paper-cutting exhibition)</a:t>
            </a:r>
            <a:r>
              <a:rPr lang="zh-CN" altLang="zh-CN" b="1" dirty="0"/>
              <a:t>；</a:t>
            </a:r>
          </a:p>
          <a:p>
            <a:pPr marL="0" indent="0">
              <a:buNone/>
            </a:pPr>
            <a:r>
              <a:rPr lang="en-US" altLang="zh-CN" b="1" dirty="0"/>
              <a:t>     (2)</a:t>
            </a:r>
            <a:r>
              <a:rPr lang="zh-CN" altLang="zh-CN" b="1" dirty="0"/>
              <a:t>展览的时间、地点</a:t>
            </a:r>
            <a:r>
              <a:rPr lang="en-US" altLang="zh-CN" b="1" dirty="0"/>
              <a:t>( start from June 16</a:t>
            </a:r>
            <a:r>
              <a:rPr lang="en-US" altLang="zh-CN" b="1" baseline="30000" dirty="0"/>
              <a:t>th</a:t>
            </a:r>
            <a:r>
              <a:rPr lang="en-US" altLang="zh-CN" b="1" dirty="0"/>
              <a:t> and last (for) more than a week; in the City Museum )</a:t>
            </a:r>
            <a:r>
              <a:rPr lang="zh-CN" altLang="zh-CN" b="1" dirty="0"/>
              <a:t>；</a:t>
            </a:r>
          </a:p>
          <a:p>
            <a:pPr marL="0" indent="0">
              <a:buNone/>
            </a:pPr>
            <a:r>
              <a:rPr lang="en-US" altLang="zh-CN" b="1" dirty="0"/>
              <a:t>     (3)</a:t>
            </a:r>
            <a:r>
              <a:rPr lang="zh-CN" altLang="zh-CN" b="1" dirty="0"/>
              <a:t>展览内容</a:t>
            </a:r>
            <a:r>
              <a:rPr lang="en-US" altLang="zh-CN" b="1" dirty="0"/>
              <a:t>(a large number of paper-cut works by experts throughout China)</a:t>
            </a:r>
            <a:r>
              <a:rPr lang="zh-CN" altLang="zh-CN" b="1" dirty="0"/>
              <a:t>；</a:t>
            </a:r>
          </a:p>
          <a:p>
            <a:pPr marL="0" indent="0">
              <a:buNone/>
            </a:pPr>
            <a:r>
              <a:rPr lang="en-US" altLang="zh-CN" b="1" dirty="0"/>
              <a:t>     (4)</a:t>
            </a:r>
            <a:r>
              <a:rPr lang="zh-CN" altLang="zh-CN" b="1" dirty="0"/>
              <a:t>希望对方回复</a:t>
            </a:r>
            <a:r>
              <a:rPr lang="en-US" altLang="zh-CN" b="1" dirty="0"/>
              <a:t>(Looking forward to your early reply.)</a:t>
            </a:r>
            <a:endParaRPr lang="zh-CN" altLang="zh-CN" b="1" dirty="0"/>
          </a:p>
          <a:p>
            <a:endParaRPr kumimoji="1"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1349</Words>
  <Application>Microsoft Office PowerPoint</Application>
  <PresentationFormat>宽屏</PresentationFormat>
  <Paragraphs>121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等线</vt:lpstr>
      <vt:lpstr>等线 Light</vt:lpstr>
      <vt:lpstr>宋体</vt:lpstr>
      <vt:lpstr>Arial</vt:lpstr>
      <vt:lpstr>Times New Roman</vt:lpstr>
      <vt:lpstr>Office 主题​​</vt:lpstr>
      <vt:lpstr>Period 5</vt:lpstr>
      <vt:lpstr>Step 1: Developing Ideas  Task 1: Deal with Activity 1 on Page 44.  Task 2: Read the passage on Page 44&amp;45 and do Activity 2 on Page 44, Activity 3 on Page 46. 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5</dc:title>
  <dc:creator>Jie Chen</dc:creator>
  <cp:lastModifiedBy>Administrator</cp:lastModifiedBy>
  <cp:revision>19</cp:revision>
  <dcterms:created xsi:type="dcterms:W3CDTF">2021-06-08T04:24:00Z</dcterms:created>
  <dcterms:modified xsi:type="dcterms:W3CDTF">2021-06-15T09:46:11Z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199159F9D13C4B989314778B873DE53A</vt:lpwstr>
  </property>
  <property fmtid="{D5CDD505-2E9C-101B-9397-08002B2CF9AE}" pid="3" name="KSOProductBuildVer">
    <vt:lpwstr>2052-11.1.0.10577</vt:lpwstr>
  </property>
</Properties>
</file>