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2" r:id="rId3"/>
    <p:sldId id="257" r:id="rId4"/>
    <p:sldId id="256" r:id="rId5"/>
    <p:sldId id="258" r:id="rId6"/>
    <p:sldId id="295" r:id="rId8"/>
    <p:sldId id="259" r:id="rId9"/>
    <p:sldId id="308" r:id="rId10"/>
    <p:sldId id="260" r:id="rId11"/>
    <p:sldId id="261" r:id="rId12"/>
    <p:sldId id="262" r:id="rId13"/>
    <p:sldId id="264" r:id="rId14"/>
    <p:sldId id="265" r:id="rId15"/>
    <p:sldId id="266" r:id="rId16"/>
    <p:sldId id="289" r:id="rId17"/>
    <p:sldId id="269" r:id="rId18"/>
    <p:sldId id="309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224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5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an adventure!</a:t>
            </a:r>
            <a:endParaRPr lang="en-US" altLang="zh-CN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7)He was filled with _____________(astonish) when seeing such an event.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8)There are fines for exceeding ________(permit) levels of noise pollution.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9)In June 2012, the Jiaolong, made in China reached a _____(deep) of 7,062 meters on the Pacific  Ocean.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10)It was _______(thrill) to know I had passed the examination.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11)Each person in the United States _______(consume) about 65-pound beef per year.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12)Sometimes reality and fantasy are hard ___________(distinguish). 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37022" y="117014"/>
            <a:ext cx="243776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astonishment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19118" y="1141765"/>
            <a:ext cx="17913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5467" y="2770133"/>
            <a:ext cx="11150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depth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64450" y="3322697"/>
            <a:ext cx="151765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thrilling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666" y="4891643"/>
            <a:ext cx="174879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consumes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835" y="5971892"/>
            <a:ext cx="23755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distinguish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Key Words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1.charge  v. 收费；控告；充电 n. 费用；主管；负责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 charge sb. (money) for sth./ doing sth. 向某人索取…的费用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 charge sb. with sth./ doing sth. 因某事控告某人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 sb. be in charge of sth. = sb. take charge of sth. 某人掌管/负责… 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 sth. be in the charge of sb. = sth. be in one’s charge某事由某人掌管/负责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 free of charge = for free 免费</a:t>
            </a:r>
            <a:endParaRPr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一间带浴室的房间多少钱？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_____________________________________________?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在10英里(mile)范围内，您的订货将免费送货上门。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下周经理不在时，汤姆将负责整个工厂。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Tom________________ _____________ the whole factory while the manager is away next week.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The whole factory ________________________________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manager is away next week.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被警察拘留的男子被指控盗窃。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367" y="462945"/>
            <a:ext cx="913701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 do you charge for a room with a bathroom?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200" y="1373505"/>
            <a:ext cx="883539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order</a:t>
            </a:r>
            <a:r>
              <a:rPr lang="en-US" altLang="zh-CN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en-US" altLang="zh-CN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 limit of ten miles/ within a ten-mile limit</a:t>
            </a:r>
            <a:endParaRPr lang="en-US" altLang="zh-CN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9251" y="2745854"/>
            <a:ext cx="89877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 in charge of/ take charge of 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8915" y="5247640"/>
            <a:ext cx="888111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man arrested by the police was charged with stealing.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061" y="4023474"/>
            <a:ext cx="8987703" cy="5530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be in the charge of Tom/ be in Tom’s charge 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17370" y="1373505"/>
            <a:ext cx="5962015" cy="537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delivered free of charge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  <p:bldP spid="7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116840"/>
            <a:ext cx="9173845" cy="65525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attempt v. 努力，尝试　n. 尝试，试图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★attempt to do sth./at doing sth. 试图做某事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★make an/no attempt to do sth./ at doing sth. 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尝试</a:t>
            </a: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不尝试</a:t>
            </a: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做某事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★in an/one’s attempt to do sth.试图做某事      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★at the first/second attempt 第一 / 二次尝试</a:t>
            </a:r>
            <a:endParaRPr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★an attempted murder/ robbery 谋杀未遂/ 抢劫未遂</a:t>
            </a: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我每次试图说服她，都全然不起作用。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她第一次尝试就通过了英语测试。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这位顾客毫不掩饰自己的愤怒。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那个女售货员未能说服我。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280" y="462915"/>
            <a:ext cx="9063355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time I attempt to convince/ at convincing her, I fail completely.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368" y="1663710"/>
            <a:ext cx="10703614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passed the English test at the first attempt.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0185" y="3568065"/>
            <a:ext cx="8881110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salesgirl failed in her attempt to persuade me.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6931" y="2609964"/>
            <a:ext cx="8987703" cy="5530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customer made no attempt to hide his anger.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60" y="116840"/>
            <a:ext cx="8936990" cy="64084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Practice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Translate the following sentences into English.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每个学生都可以免费利用图书馆。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他向我收了50元修表费。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他试图越狱，但失败了。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这个项目被设计用来提高公众保护地球的意识。(aware)</a:t>
            </a: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280" y="1689100"/>
            <a:ext cx="898207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student has access to the library free of charge.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2560" y="2736215"/>
            <a:ext cx="9052560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charged me 50 yuan for repairing the watch.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4940" y="3993515"/>
            <a:ext cx="8697595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attempted to/made an attempt to escape from the prison, but failed.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940" y="5560695"/>
            <a:ext cx="8697595" cy="101473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project is designed to</a:t>
            </a:r>
            <a:r>
              <a:rPr altLang="zh-CN" sz="3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.</a:t>
            </a:r>
            <a:endParaRPr lang="en-US" altLang="zh-CN" sz="3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58945" y="5541645"/>
            <a:ext cx="3924300" cy="983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altLang="zh-CN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raise public awareness of protecting the earth</a:t>
            </a:r>
            <a:endParaRPr lang="zh-CN" altLang="zh-CN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6400" y="551815"/>
            <a:ext cx="8229600" cy="4525963"/>
          </a:xfrm>
        </p:spPr>
        <p:txBody>
          <a:bodyPr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5.转过身，我看到他笑容满面得跟我挥手道别。(broad)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I saw him wave goodbye to me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6.这个办公室处理所有与学生生活有关的事务。(relate)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office deals with all matters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7700" y="1656715"/>
            <a:ext cx="2691130" cy="5372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Turning around</a:t>
            </a:r>
            <a:endParaRPr lang="zh-CN" altLang="en-US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8700" y="2231390"/>
            <a:ext cx="4841240" cy="5372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a broad smile on his face</a:t>
            </a:r>
            <a:endParaRPr lang="zh-CN" altLang="en-US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32940" y="4286885"/>
            <a:ext cx="3519805" cy="5372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related to student life</a:t>
            </a:r>
            <a:endParaRPr lang="zh-CN" altLang="en-US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10" y="32988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Teachers’ words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605" y="1362710"/>
            <a:ext cx="8011160" cy="45262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1.It is only in the adventure that a man knows himself and finds himself.  –Andre Gide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只有在探险中，一个人才成功地认识自己，找到了自己。   ---- 安德烈·纪德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Adventure is the champagne of life.  – G. K. Chesterton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探险是生命的香槟。---- G.K. 切斯特顿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One </a:t>
            </a:r>
            <a:b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Expressions</a:t>
            </a:r>
            <a:b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16840"/>
            <a:ext cx="9046210" cy="672909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Formation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派生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initial adj. 最初的，开始的n.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首字母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--_______adv. 最初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2.psychologist n.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心理学家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--psychology n.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--psychological adj.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thrill n 惊险，刺激 vt. 使兴奋，使激动 --_______adj.          非常激动的，高兴的-- _______adj.  引人入胜的；                  令人激动的 --thriller n. _______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--(be thrilled to do sth.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4.port n.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港，港口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--import v.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--export v.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5.unaware adj.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未觉察到的，未意识到的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觉察到的，意识到的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知道；认识；意识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意识到，觉察到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未意识到，未觉察到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提高对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的认识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 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3256" y="3864134"/>
            <a:ext cx="241681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很高兴做某事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90933" y="1056660"/>
            <a:ext cx="1584176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98378" y="2466395"/>
            <a:ext cx="13093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thrilled 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48338" y="2917453"/>
            <a:ext cx="142811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thrilling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47902" y="3439279"/>
            <a:ext cx="12553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惊悚片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49155" y="4385930"/>
            <a:ext cx="8978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进口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81826" y="2037874"/>
            <a:ext cx="313182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心理的，心理学的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65436" y="1682274"/>
            <a:ext cx="12553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0000"/>
                </a:solidFill>
              </a:rPr>
              <a:t>心理学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33325" y="4436730"/>
            <a:ext cx="8978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出口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112560" y="6323950"/>
            <a:ext cx="294195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raise awareness of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9125" y="5859765"/>
            <a:ext cx="33489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aware/unaware of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71840" y="5337795"/>
            <a:ext cx="17367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444655" y="4958700"/>
            <a:ext cx="110426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5" grpId="0"/>
      <p:bldP spid="8" grpId="0"/>
      <p:bldP spid="9" grpId="0"/>
      <p:bldP spid="10" grpId="0"/>
      <p:bldP spid="2" grpId="0"/>
      <p:bldP spid="11" grpId="0"/>
      <p:bldP spid="19" grpId="0"/>
      <p:bldP spid="23" grpId="0"/>
      <p:bldP spid="22" grpId="0"/>
      <p:bldP spid="21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4145" y="222250"/>
            <a:ext cx="8888730" cy="6598285"/>
          </a:xfrm>
        </p:spPr>
        <p:txBody>
          <a:bodyPr>
            <a:normAutofit fontScale="90000"/>
          </a:bodyPr>
          <a:p>
            <a:pPr marL="0" indent="0" algn="l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环保意识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</a:t>
            </a: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fascinated adj 被迷住的，被吸引住的--_______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</a:t>
            </a: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迷人的，有吸引力的--_______ vt. 深深吸引，迷住(对…着迷_______________)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7.bleeding n.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流血，失血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失血，流血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过去式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)-- 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血液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--  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adj.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流血的；血腥的，残忍的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8. stretch v. 延伸，绵延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拉长；伸开，伸展；n. 伸展，舒展 (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(久坐之后)散散步；伸伸腿--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躺下(睡觉或休息)--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伸出，伸开(手、脚等) --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全力以赴，竭尽所能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9.liquid n.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液体，液态物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--solid n.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--gas n.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13964" y="1569685"/>
            <a:ext cx="307657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fascinated by…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647855" y="692135"/>
            <a:ext cx="18421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fascinating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57945" y="1139676"/>
            <a:ext cx="152590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fascinate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7090" y="222235"/>
            <a:ext cx="403098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awareness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2295" y="3168000"/>
            <a:ext cx="121031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15345" y="2651110"/>
            <a:ext cx="103251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83550" y="2651110"/>
            <a:ext cx="8350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3240" y="2651110"/>
            <a:ext cx="8350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251365" y="2129140"/>
            <a:ext cx="103251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57970" y="5152375"/>
            <a:ext cx="220980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full stretch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30025" y="4682475"/>
            <a:ext cx="25253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stretch sth. out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3385" y="4760580"/>
            <a:ext cx="308800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stretch (oneself)out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38225" y="4160520"/>
            <a:ext cx="282956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stretch one’s legs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722910" y="6067410"/>
            <a:ext cx="8978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气体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83875" y="6067410"/>
            <a:ext cx="8978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固体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/>
      <p:bldP spid="13" grpId="0"/>
      <p:bldP spid="8" grpId="0"/>
      <p:bldP spid="7" grpId="0"/>
      <p:bldP spid="6" grpId="0"/>
      <p:bldP spid="5" grpId="0"/>
      <p:bldP spid="4" grpId="0"/>
      <p:bldP spid="15" grpId="0"/>
      <p:bldP spid="12" grpId="0"/>
      <p:bldP spid="10" grpId="0"/>
      <p:bldP spid="9" grpId="0"/>
      <p:bldP spid="19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116840"/>
            <a:ext cx="8872855" cy="6624955"/>
          </a:xfrm>
        </p:spPr>
        <p:txBody>
          <a:bodyPr>
            <a:noAutofit/>
          </a:bodyPr>
          <a:lstStyle/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10.permit v.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允许，准许，许可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许可证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过去式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现在分词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)--</a:t>
            </a:r>
            <a:endParaRPr lang="en-US"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许可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--(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未经许可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endParaRPr lang="en-US"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允许做某事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允许某人做某事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11.relate v.相联系；有关联；讲述 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关系；联系--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有关的 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亲戚；adj.相对的 (与…有关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讲个故事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          </a:t>
            </a:r>
            <a:endParaRPr lang="en-US"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12.consume vt. 消耗，耗费(燃料、能量、时间等)；吃/喝/饮… 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消费；消耗 --</a:t>
            </a:r>
            <a:r>
              <a:rPr lang="en-US"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消费者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distinguish v. 看清；认出 </a:t>
            </a:r>
            <a:r>
              <a:rPr 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区分，辨别 --_______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卓越的，著名的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把A和B区分开__________________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be distinguished from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31112" y="116810"/>
            <a:ext cx="168338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70137" y="471775"/>
            <a:ext cx="168338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823460" y="557530"/>
            <a:ext cx="1859915" cy="5372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permitting</a:t>
            </a:r>
            <a:endParaRPr lang="en-US" altLang="zh-CN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7297" y="1515715"/>
            <a:ext cx="223710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  doing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451032" y="993745"/>
            <a:ext cx="309626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permission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72222" y="993745"/>
            <a:ext cx="18427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670867" y="1377285"/>
            <a:ext cx="311531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 sb to do sth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62082" y="3227040"/>
            <a:ext cx="46532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related to/ be in relation to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99797" y="2705070"/>
            <a:ext cx="13220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11387" y="2705070"/>
            <a:ext cx="124269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21182" y="2282160"/>
            <a:ext cx="13614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9732" y="3609310"/>
            <a:ext cx="217106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 a story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11402" y="4463385"/>
            <a:ext cx="16643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86062" y="4556730"/>
            <a:ext cx="213804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7297" y="5808950"/>
            <a:ext cx="21983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6982" y="6330920"/>
            <a:ext cx="33959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 A from B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08962" y="6330920"/>
            <a:ext cx="196850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因…而著名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2" grpId="0"/>
      <p:bldP spid="21" grpId="0"/>
      <p:bldP spid="24" grpId="0"/>
      <p:bldP spid="6" grpId="0"/>
      <p:bldP spid="5" grpId="0"/>
      <p:bldP spid="4" grpId="0"/>
      <p:bldP spid="2" grpId="0"/>
      <p:bldP spid="7" grpId="0"/>
      <p:bldP spid="9" grpId="0"/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89535" y="28575"/>
            <a:ext cx="8779510" cy="67856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distinguished a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    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-- distinguished guests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 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14.surround vt. 环绕，围绕；包围，围困(某处) --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附近的；四周的 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(复数)环境 (周围都是…, 被…围着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在愉快的环境中工作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                                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15.wrinkled adj. 有皱褶的 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皱纹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16.depth n.深，深度--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深的；adv.深深地；在深处 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adv.深深地 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加深 (在/的深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度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在内心深处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全面地，深入地，详细地in depth -- 工作到深夜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                               </a:t>
            </a:r>
            <a:endParaRPr altLang="zh-CN" sz="29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17.broad adj.宽的，阔的--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v.(使)扩大，(使)变宽-- (a broad smile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开阔视野</a:t>
            </a:r>
            <a:r>
              <a:rPr altLang="zh-CN" sz="29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              </a:t>
            </a:r>
            <a:r>
              <a:rPr altLang="zh-CN" sz="29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</a:t>
            </a:r>
            <a:endParaRPr lang="zh-CN" altLang="en-US" sz="2900"/>
          </a:p>
        </p:txBody>
      </p:sp>
      <p:sp>
        <p:nvSpPr>
          <p:cNvPr id="8" name="矩形 7"/>
          <p:cNvSpPr/>
          <p:nvPr/>
        </p:nvSpPr>
        <p:spPr>
          <a:xfrm>
            <a:off x="3567872" y="2299940"/>
            <a:ext cx="48285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in pleasant surroundings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47117" y="1777970"/>
            <a:ext cx="37217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surrounded with/ by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421437" y="1365220"/>
            <a:ext cx="22110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surroundings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05672" y="3580735"/>
            <a:ext cx="11709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584507" y="2638395"/>
            <a:ext cx="13487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wrinkle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41937" y="3580735"/>
            <a:ext cx="12496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deepen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635817" y="3160365"/>
            <a:ext cx="8940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66227" y="4818985"/>
            <a:ext cx="389572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deep into the night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41132" y="4043650"/>
            <a:ext cx="20878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 depth of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20397" y="4043650"/>
            <a:ext cx="414845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depth of one’s heart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061777" y="5796885"/>
            <a:ext cx="304292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咧嘴笑，满面笑容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49227" y="5340955"/>
            <a:ext cx="14401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broaden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6227" y="6186140"/>
            <a:ext cx="500189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broaden one’s horizon(s) / mind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3368" y="1365220"/>
            <a:ext cx="20726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8865" y="483235"/>
            <a:ext cx="30429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嘉宾，尊贵的客人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03127" y="28545"/>
            <a:ext cx="232600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作为…而著名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21" grpId="0"/>
      <p:bldP spid="10" grpId="0"/>
      <p:bldP spid="9" grpId="0"/>
      <p:bldP spid="8" grpId="0"/>
      <p:bldP spid="12" grpId="0"/>
      <p:bldP spid="14" grpId="0"/>
      <p:bldP spid="11" grpId="0"/>
      <p:bldP spid="13" grpId="0"/>
      <p:bldP spid="16" grpId="0"/>
      <p:bldP spid="17" grpId="0"/>
      <p:bldP spid="15" grpId="0"/>
      <p:bldP spid="19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B：转化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border n. 国界，边界v. 与……接壤，与……毗邻	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crowd n. 人群v. 聚集；拥挤；挤满 (_____________________挤满……)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C：合成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guide （指南）+ line （字行）--- guideline 指导方针，指导原则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1752" y="2654338"/>
            <a:ext cx="2863850" cy="55308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crowded with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247" y="44624"/>
            <a:ext cx="8784976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【情景应用】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1)_______(initial) I was unaware of the importance of this theory.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2)People were________(crowd) near the border between the two countries.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4)Melina was _________(fascinate) by the scene.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en-US" altLang="zh-CN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(surround) heavily by our troops, the enemy were like a fish in the pot.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6)The campaign is designed to increase public ___________(aware) of the issue.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8221" y="559475"/>
            <a:ext cx="157035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Initially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86506" y="1567319"/>
            <a:ext cx="15722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crowded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86526" y="2545199"/>
            <a:ext cx="18338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fascinated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8316" y="3098403"/>
            <a:ext cx="224091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Surrounded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2065" y="4538702"/>
            <a:ext cx="18465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7521</Words>
  <Application>WPS 演示</Application>
  <PresentationFormat>全屏显示(4:3)</PresentationFormat>
  <Paragraphs>304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Office 主题</vt:lpstr>
      <vt:lpstr>Book 3 Unit 5</vt:lpstr>
      <vt:lpstr>Teachers’ words:</vt:lpstr>
      <vt:lpstr>Period One  Words &amp; Expressions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Teachers’ words:</dc:title>
  <dc:creator>Administrator</dc:creator>
  <cp:lastModifiedBy>Administrator</cp:lastModifiedBy>
  <cp:revision>24</cp:revision>
  <dcterms:created xsi:type="dcterms:W3CDTF">2020-06-17T02:43:00Z</dcterms:created>
  <dcterms:modified xsi:type="dcterms:W3CDTF">2021-06-19T12:10:21Z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2052-11.8.2.8721</vt:lpwstr>
  </property>
</Properties>
</file>