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72" r:id="rId3"/>
    <p:sldId id="311" r:id="rId4"/>
    <p:sldId id="303" r:id="rId5"/>
    <p:sldId id="304" r:id="rId6"/>
    <p:sldId id="305" r:id="rId7"/>
    <p:sldId id="306" r:id="rId8"/>
    <p:sldId id="307" r:id="rId9"/>
    <p:sldId id="308" r:id="rId10"/>
    <p:sldId id="310" r:id="rId11"/>
    <p:sldId id="276" r:id="rId12"/>
    <p:sldId id="312" r:id="rId13"/>
    <p:sldId id="345" r:id="rId14"/>
    <p:sldId id="370" r:id="rId15"/>
    <p:sldId id="371" r:id="rId16"/>
    <p:sldId id="373" r:id="rId17"/>
    <p:sldId id="374" r:id="rId18"/>
    <p:sldId id="375" r:id="rId19"/>
    <p:sldId id="376" r:id="rId20"/>
    <p:sldId id="372" r:id="rId21"/>
    <p:sldId id="377" r:id="rId22"/>
    <p:sldId id="378" r:id="rId23"/>
    <p:sldId id="379" r:id="rId24"/>
    <p:sldId id="380" r:id="rId25"/>
    <p:sldId id="381" r:id="rId26"/>
    <p:sldId id="382" r:id="rId27"/>
    <p:sldId id="383" r:id="rId28"/>
    <p:sldId id="429" r:id="rId29"/>
    <p:sldId id="386" r:id="rId30"/>
    <p:sldId id="384" r:id="rId31"/>
    <p:sldId id="388" r:id="rId32"/>
    <p:sldId id="389" r:id="rId33"/>
    <p:sldId id="390" r:id="rId34"/>
    <p:sldId id="393" r:id="rId35"/>
    <p:sldId id="300" r:id="rId36"/>
    <p:sldId id="301" r:id="rId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文魁 张"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AFF"/>
    <a:srgbClr val="90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164" y="-102"/>
      </p:cViewPr>
      <p:guideLst>
        <p:guide orient="horz" pos="2127"/>
        <p:guide pos="284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notesMaster" Target="notesMasters/notesMaster1.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E987D3-375E-45C7-8079-7391A91277B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D5C56-DB93-406E-B2D3-9A7020AC761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jpeg"/><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6381" y="1838434"/>
            <a:ext cx="7417415" cy="1754326"/>
          </a:xfrm>
          <a:prstGeom prst="rect">
            <a:avLst/>
          </a:prstGeom>
        </p:spPr>
        <p:txBody>
          <a:bodyPr wrap="none">
            <a:spAutoFit/>
          </a:bodyPr>
          <a:lstStyle/>
          <a:p>
            <a:pPr algn="ctr"/>
            <a:r>
              <a:rPr lang="en-US" altLang="zh-CN" sz="3600" b="1" dirty="0">
                <a:latin typeface="Times New Roman" panose="02020603050405020304" pitchFamily="18" charset="0"/>
                <a:cs typeface="Times New Roman" panose="02020603050405020304" pitchFamily="18" charset="0"/>
              </a:rPr>
              <a:t>Period 2: </a:t>
            </a:r>
            <a:endParaRPr lang="en-US" altLang="zh-CN" sz="3600" b="1" dirty="0" smtClean="0">
              <a:latin typeface="Times New Roman" panose="02020603050405020304" pitchFamily="18" charset="0"/>
              <a:cs typeface="Times New Roman" panose="02020603050405020304" pitchFamily="18" charset="0"/>
            </a:endParaRPr>
          </a:p>
          <a:p>
            <a:pPr algn="ctr"/>
            <a:endParaRPr lang="en-US" altLang="zh-CN" sz="3600" b="1" dirty="0" smtClean="0">
              <a:latin typeface="Times New Roman" panose="02020603050405020304" pitchFamily="18" charset="0"/>
              <a:cs typeface="Times New Roman" panose="02020603050405020304" pitchFamily="18" charset="0"/>
            </a:endParaRPr>
          </a:p>
          <a:p>
            <a:pPr algn="ctr"/>
            <a:r>
              <a:rPr lang="en-US" altLang="zh-CN" sz="3600" b="1" dirty="0" smtClean="0">
                <a:latin typeface="Times New Roman" panose="02020603050405020304" pitchFamily="18" charset="0"/>
                <a:cs typeface="Times New Roman" panose="02020603050405020304" pitchFamily="18" charset="0"/>
              </a:rPr>
              <a:t>Starting </a:t>
            </a:r>
            <a:r>
              <a:rPr lang="en-US" altLang="zh-CN" sz="3600" b="1" dirty="0">
                <a:latin typeface="Times New Roman" panose="02020603050405020304" pitchFamily="18" charset="0"/>
                <a:cs typeface="Times New Roman" panose="02020603050405020304" pitchFamily="18" charset="0"/>
              </a:rPr>
              <a:t>Out &amp; Understanding Ideas</a:t>
            </a:r>
            <a:endParaRPr lang="zh-CN" altLang="zh-CN"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 y="0"/>
            <a:ext cx="9143998" cy="1476375"/>
          </a:xfrm>
          <a:prstGeom prst="rect">
            <a:avLst/>
          </a:prstGeom>
        </p:spPr>
        <p:txBody>
          <a:bodyPr wrap="square">
            <a:spAutoFit/>
          </a:bodyPr>
          <a:lstStyle/>
          <a:p>
            <a:r>
              <a:rPr lang="en-US" altLang="zh-CN" sz="3000" dirty="0">
                <a:solidFill>
                  <a:srgbClr val="FF0000"/>
                </a:solidFill>
                <a:latin typeface="Times New Roman" panose="02020603050405020304" pitchFamily="18" charset="0"/>
                <a:cs typeface="Times New Roman" panose="02020603050405020304" pitchFamily="18" charset="0"/>
              </a:rPr>
              <a:t>Task 2. </a:t>
            </a:r>
            <a:r>
              <a:rPr lang="en-US" altLang="zh-CN" sz="3000" dirty="0" smtClean="0">
                <a:solidFill>
                  <a:srgbClr val="FF0000"/>
                </a:solidFill>
                <a:latin typeface="Times New Roman" panose="02020603050405020304" pitchFamily="18" charset="0"/>
                <a:cs typeface="Times New Roman" panose="02020603050405020304" pitchFamily="18" charset="0"/>
              </a:rPr>
              <a:t>Watch the video and </a:t>
            </a:r>
            <a:r>
              <a:rPr lang="en-US" altLang="zh-CN" sz="3000" dirty="0">
                <a:solidFill>
                  <a:srgbClr val="FF0000"/>
                </a:solidFill>
                <a:latin typeface="Times New Roman" panose="02020603050405020304" pitchFamily="18" charset="0"/>
                <a:cs typeface="Times New Roman" panose="02020603050405020304" pitchFamily="18" charset="0"/>
              </a:rPr>
              <a:t>answer the questions</a:t>
            </a:r>
            <a:r>
              <a:rPr lang="en-US" altLang="zh-CN" sz="3000" dirty="0" smtClean="0">
                <a:solidFill>
                  <a:srgbClr val="FF0000"/>
                </a:solidFill>
                <a:latin typeface="Times New Roman" panose="02020603050405020304" pitchFamily="18" charset="0"/>
                <a:cs typeface="Times New Roman" panose="02020603050405020304" pitchFamily="18" charset="0"/>
              </a:rPr>
              <a:t>.</a:t>
            </a:r>
            <a:endParaRPr lang="en-US" altLang="zh-CN" sz="3000" dirty="0" smtClean="0">
              <a:solidFill>
                <a:srgbClr val="FF0000"/>
              </a:solidFill>
              <a:latin typeface="Times New Roman" panose="02020603050405020304" pitchFamily="18" charset="0"/>
              <a:cs typeface="Times New Roman" panose="02020603050405020304" pitchFamily="18" charset="0"/>
            </a:endParaRPr>
          </a:p>
          <a:p>
            <a:endParaRPr lang="en-US" altLang="zh-CN" sz="3000" dirty="0">
              <a:latin typeface="Times New Roman" panose="02020603050405020304" pitchFamily="18" charset="0"/>
              <a:cs typeface="Times New Roman" panose="02020603050405020304" pitchFamily="18" charset="0"/>
            </a:endParaRPr>
          </a:p>
          <a:p>
            <a:endParaRPr lang="zh-CN" altLang="zh-CN" sz="3000" dirty="0">
              <a:latin typeface="Times New Roman" panose="02020603050405020304" pitchFamily="18" charset="0"/>
              <a:cs typeface="Times New Roman" panose="02020603050405020304" pitchFamily="18" charset="0"/>
            </a:endParaRPr>
          </a:p>
        </p:txBody>
      </p:sp>
      <p:pic>
        <p:nvPicPr>
          <p:cNvPr id="2" name="B3U5starting ou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徐霞客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798422"/>
            <a:ext cx="3208337"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5"/>
          <p:cNvSpPr>
            <a:spLocks noChangeArrowheads="1"/>
          </p:cNvSpPr>
          <p:nvPr/>
        </p:nvSpPr>
        <p:spPr bwMode="auto">
          <a:xfrm>
            <a:off x="3347864" y="1757944"/>
            <a:ext cx="5438891" cy="322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20000"/>
              </a:lnSpc>
              <a:spcBef>
                <a:spcPct val="50000"/>
              </a:spcBef>
            </a:pPr>
            <a:r>
              <a:rPr lang="en-US" altLang="zh-CN" sz="3400" b="1" dirty="0">
                <a:solidFill>
                  <a:srgbClr val="FF0000"/>
                </a:solidFill>
              </a:rPr>
              <a:t>Xu </a:t>
            </a:r>
            <a:r>
              <a:rPr lang="en-US" altLang="zh-CN" sz="3400" b="1" dirty="0" err="1">
                <a:solidFill>
                  <a:srgbClr val="FF0000"/>
                </a:solidFill>
              </a:rPr>
              <a:t>Xiake</a:t>
            </a:r>
            <a:r>
              <a:rPr lang="en-US" altLang="zh-CN" sz="3400" b="1" dirty="0">
                <a:solidFill>
                  <a:srgbClr val="FF0000"/>
                </a:solidFill>
              </a:rPr>
              <a:t> travelled on foot. He often went without food for days, and suffered bad weather, illness, dangerous animals and even robbers.</a:t>
            </a:r>
            <a:endParaRPr lang="en-US" altLang="zh-CN" sz="3400" b="1" dirty="0">
              <a:solidFill>
                <a:srgbClr val="FF0000"/>
              </a:solidFill>
            </a:endParaRPr>
          </a:p>
        </p:txBody>
      </p:sp>
      <p:sp>
        <p:nvSpPr>
          <p:cNvPr id="27651" name="Text Box 5"/>
          <p:cNvSpPr txBox="1">
            <a:spLocks noChangeArrowheads="1"/>
          </p:cNvSpPr>
          <p:nvPr/>
        </p:nvSpPr>
        <p:spPr bwMode="auto">
          <a:xfrm>
            <a:off x="389046" y="279033"/>
            <a:ext cx="8365564"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449580" indent="-449580" eaLnBrk="1" hangingPunct="1">
              <a:lnSpc>
                <a:spcPct val="120000"/>
              </a:lnSpc>
              <a:spcBef>
                <a:spcPts val="0"/>
              </a:spcBef>
            </a:pPr>
            <a:r>
              <a:rPr lang="en-US" altLang="zh-CN" sz="3400" b="1" dirty="0"/>
              <a:t>1. What kind of difficulties did Xu </a:t>
            </a:r>
            <a:r>
              <a:rPr lang="en-US" altLang="zh-CN" sz="3400" b="1" dirty="0" err="1"/>
              <a:t>Xiake</a:t>
            </a:r>
            <a:r>
              <a:rPr lang="en-US" altLang="zh-CN" sz="3400" b="1" dirty="0"/>
              <a:t> meet?</a:t>
            </a:r>
            <a:endParaRPr lang="en-US" altLang="zh-CN" sz="3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ppt_x"/>
                                          </p:val>
                                        </p:tav>
                                        <p:tav tm="100000">
                                          <p:val>
                                            <p:strVal val="#ppt_x"/>
                                          </p:val>
                                        </p:tav>
                                      </p:tavLst>
                                    </p:anim>
                                    <p:anim calcmode="lin" valueType="num">
                                      <p:cBhvr additive="base">
                                        <p:cTn id="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07504" y="692696"/>
            <a:ext cx="7993062"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449580" indent="-449580" eaLnBrk="1" hangingPunct="1">
              <a:lnSpc>
                <a:spcPct val="120000"/>
              </a:lnSpc>
              <a:spcBef>
                <a:spcPts val="0"/>
              </a:spcBef>
              <a:defRPr sz="3400" b="1"/>
            </a:lvl1pPr>
            <a:lvl2pPr marL="742950" indent="-285750">
              <a:spcBef>
                <a:spcPct val="50000"/>
              </a:spcBef>
            </a:lvl2pPr>
            <a:lvl3pPr marL="1143000" indent="-228600">
              <a:spcBef>
                <a:spcPct val="50000"/>
              </a:spcBef>
            </a:lvl3pPr>
            <a:lvl4pPr marL="1600200" indent="-228600">
              <a:spcBef>
                <a:spcPct val="50000"/>
              </a:spcBef>
            </a:lvl4pPr>
            <a:lvl5pPr marL="2057400" indent="-228600">
              <a:spcBef>
                <a:spcPct val="50000"/>
              </a:spcBef>
            </a:lvl5pPr>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altLang="zh-CN" dirty="0"/>
              <a:t>2. Do you know any other great explorers? Share their stories with the class.</a:t>
            </a:r>
            <a:endParaRPr lang="en-US" altLang="zh-CN" dirty="0"/>
          </a:p>
        </p:txBody>
      </p:sp>
      <p:sp>
        <p:nvSpPr>
          <p:cNvPr id="28675" name="Text Box 5"/>
          <p:cNvSpPr txBox="1">
            <a:spLocks noChangeArrowheads="1"/>
          </p:cNvSpPr>
          <p:nvPr/>
        </p:nvSpPr>
        <p:spPr bwMode="auto">
          <a:xfrm>
            <a:off x="539552" y="2348880"/>
            <a:ext cx="8209507" cy="3231654"/>
          </a:xfrm>
          <a:prstGeom prst="rect">
            <a:avLst/>
          </a:prstGeom>
          <a:noFill/>
          <a:ln w="9525" algn="ctr">
            <a:solidFill>
              <a:srgbClr val="339966"/>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6530" indent="-176530">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spcBef>
                <a:spcPts val="0"/>
              </a:spcBef>
            </a:pPr>
            <a:r>
              <a:rPr lang="en-US" altLang="zh-CN" sz="3400" b="1" dirty="0">
                <a:solidFill>
                  <a:srgbClr val="FF0000"/>
                </a:solidFill>
              </a:rPr>
              <a:t>Tips</a:t>
            </a:r>
            <a:endParaRPr lang="en-US" altLang="zh-CN" sz="3400" b="1" dirty="0">
              <a:solidFill>
                <a:srgbClr val="FF0000"/>
              </a:solidFill>
            </a:endParaRPr>
          </a:p>
          <a:p>
            <a:pPr eaLnBrk="1" hangingPunct="1">
              <a:lnSpc>
                <a:spcPct val="120000"/>
              </a:lnSpc>
              <a:spcBef>
                <a:spcPts val="0"/>
              </a:spcBef>
              <a:buFontTx/>
              <a:buChar char="•"/>
            </a:pPr>
            <a:r>
              <a:rPr lang="en-US" altLang="zh-CN" sz="3400" b="1" dirty="0"/>
              <a:t>The explorer’s name, birthplace, birth time and death time;</a:t>
            </a:r>
            <a:endParaRPr lang="en-US" altLang="zh-CN" sz="3400" b="1" dirty="0"/>
          </a:p>
          <a:p>
            <a:pPr eaLnBrk="1" hangingPunct="1">
              <a:lnSpc>
                <a:spcPct val="120000"/>
              </a:lnSpc>
              <a:spcBef>
                <a:spcPts val="0"/>
              </a:spcBef>
              <a:buFontTx/>
              <a:buChar char="•"/>
            </a:pPr>
            <a:r>
              <a:rPr lang="en-US" altLang="zh-CN" sz="3400" b="1" dirty="0"/>
              <a:t>The explorer’s </a:t>
            </a:r>
            <a:r>
              <a:rPr lang="en-US" altLang="zh-CN" sz="3400" b="1" dirty="0">
                <a:solidFill>
                  <a:srgbClr val="FF0000"/>
                </a:solidFill>
              </a:rPr>
              <a:t>adventure</a:t>
            </a:r>
            <a:r>
              <a:rPr lang="en-US" altLang="zh-CN" sz="3400" b="1" dirty="0"/>
              <a:t>;</a:t>
            </a:r>
            <a:endParaRPr lang="en-US" altLang="zh-CN" sz="3400" b="1" dirty="0"/>
          </a:p>
          <a:p>
            <a:pPr eaLnBrk="1" hangingPunct="1">
              <a:lnSpc>
                <a:spcPct val="120000"/>
              </a:lnSpc>
              <a:spcBef>
                <a:spcPts val="0"/>
              </a:spcBef>
              <a:buFontTx/>
              <a:buChar char="•"/>
            </a:pPr>
            <a:r>
              <a:rPr lang="en-US" altLang="zh-CN" sz="3400" b="1" dirty="0">
                <a:solidFill>
                  <a:srgbClr val="FF0000"/>
                </a:solidFill>
              </a:rPr>
              <a:t>Why</a:t>
            </a:r>
            <a:r>
              <a:rPr lang="en-US" altLang="zh-CN" sz="3400" b="1" dirty="0"/>
              <a:t> is the explorer so special to you?</a:t>
            </a:r>
            <a:endParaRPr lang="en-US" altLang="zh-CN" sz="3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1042988" y="3141663"/>
            <a:ext cx="727392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Which is the highest mountain in the world?</a:t>
            </a:r>
            <a:endParaRPr lang="en-US" altLang="zh-CN" b="1">
              <a:latin typeface="Times New Roman" panose="02020603050405020304" pitchFamily="18" charset="0"/>
            </a:endParaRPr>
          </a:p>
        </p:txBody>
      </p:sp>
      <p:sp>
        <p:nvSpPr>
          <p:cNvPr id="2" name="文本框 1"/>
          <p:cNvSpPr txBox="1"/>
          <p:nvPr/>
        </p:nvSpPr>
        <p:spPr>
          <a:xfrm>
            <a:off x="2600960" y="1843405"/>
            <a:ext cx="3421380" cy="645160"/>
          </a:xfrm>
          <a:prstGeom prst="rect">
            <a:avLst/>
          </a:prstGeom>
          <a:noFill/>
        </p:spPr>
        <p:txBody>
          <a:bodyPr wrap="none" rtlCol="0">
            <a:spAutoFit/>
          </a:bodyPr>
          <a:p>
            <a:r>
              <a:rPr lang="en-US" altLang="zh-CN" sz="3600">
                <a:latin typeface="Times New Roman" panose="02020603050405020304" pitchFamily="18" charset="0"/>
                <a:cs typeface="Times New Roman" panose="02020603050405020304" pitchFamily="18" charset="0"/>
              </a:rPr>
              <a:t>Step2. Leading in</a:t>
            </a:r>
            <a:endParaRPr lang="en-US" altLang="zh-CN"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979613" y="765175"/>
            <a:ext cx="475297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solidFill>
                  <a:srgbClr val="FF0000"/>
                </a:solidFill>
                <a:latin typeface="Times New Roman" panose="02020603050405020304" pitchFamily="18" charset="0"/>
              </a:rPr>
              <a:t>Mount Qomolangma</a:t>
            </a:r>
            <a:endParaRPr lang="en-US" altLang="zh-CN" b="1">
              <a:solidFill>
                <a:srgbClr val="FF0000"/>
              </a:solidFill>
              <a:latin typeface="Times New Roman" panose="02020603050405020304" pitchFamily="18" charset="0"/>
            </a:endParaRPr>
          </a:p>
        </p:txBody>
      </p:sp>
      <p:pic>
        <p:nvPicPr>
          <p:cNvPr id="7171"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188" y="1773238"/>
            <a:ext cx="81915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36550" y="342900"/>
            <a:ext cx="8470900" cy="594995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dirty="0">
                <a:solidFill>
                  <a:srgbClr val="FF0000"/>
                </a:solidFill>
                <a:latin typeface="Times New Roman" panose="02020603050405020304" pitchFamily="18" charset="0"/>
              </a:rPr>
              <a:t>Facts about Qomolangma</a:t>
            </a:r>
            <a:endParaRPr lang="en-US" altLang="zh-CN" b="1" dirty="0">
              <a:solidFill>
                <a:srgbClr val="FF0000"/>
              </a:solidFill>
              <a:latin typeface="Times New Roman" panose="02020603050405020304" pitchFamily="18" charset="0"/>
            </a:endParaRPr>
          </a:p>
          <a:p>
            <a:pPr eaLnBrk="1" hangingPunct="1">
              <a:lnSpc>
                <a:spcPct val="120000"/>
              </a:lnSpc>
              <a:spcBef>
                <a:spcPct val="0"/>
              </a:spcBef>
            </a:pPr>
            <a:r>
              <a:rPr lang="en-US" altLang="zh-CN" b="1" dirty="0">
                <a:latin typeface="Times New Roman" panose="02020603050405020304" pitchFamily="18" charset="0"/>
              </a:rPr>
              <a:t>Qomolangma lies on the border of Nepal and   </a:t>
            </a:r>
            <a:endParaRPr lang="en-US" altLang="zh-CN" b="1" dirty="0">
              <a:latin typeface="Times New Roman" panose="02020603050405020304" pitchFamily="18" charset="0"/>
            </a:endParaRPr>
          </a:p>
          <a:p>
            <a:pPr eaLnBrk="1" hangingPunct="1">
              <a:lnSpc>
                <a:spcPct val="120000"/>
              </a:lnSpc>
              <a:spcBef>
                <a:spcPct val="0"/>
              </a:spcBef>
              <a:buFontTx/>
              <a:buNone/>
            </a:pPr>
            <a:r>
              <a:rPr lang="en-US" altLang="zh-CN" b="1" dirty="0">
                <a:latin typeface="Times New Roman" panose="02020603050405020304" pitchFamily="18" charset="0"/>
              </a:rPr>
              <a:t> the Tibet Autonomous Region of China.</a:t>
            </a:r>
            <a:endParaRPr lang="en-US" altLang="zh-CN" b="1" dirty="0">
              <a:latin typeface="Times New Roman" panose="02020603050405020304" pitchFamily="18" charset="0"/>
            </a:endParaRPr>
          </a:p>
          <a:p>
            <a:pPr eaLnBrk="1" hangingPunct="1">
              <a:lnSpc>
                <a:spcPct val="120000"/>
              </a:lnSpc>
              <a:spcBef>
                <a:spcPct val="0"/>
              </a:spcBef>
            </a:pPr>
            <a:r>
              <a:rPr lang="en-US" altLang="zh-CN" b="1" dirty="0">
                <a:latin typeface="Times New Roman" panose="02020603050405020304" pitchFamily="18" charset="0"/>
              </a:rPr>
              <a:t>The best time to climb Qomolangma is in April </a:t>
            </a:r>
            <a:endParaRPr lang="en-US" altLang="zh-CN" b="1" dirty="0">
              <a:latin typeface="Times New Roman" panose="02020603050405020304" pitchFamily="18" charset="0"/>
            </a:endParaRPr>
          </a:p>
          <a:p>
            <a:pPr eaLnBrk="1" hangingPunct="1">
              <a:lnSpc>
                <a:spcPct val="120000"/>
              </a:lnSpc>
              <a:spcBef>
                <a:spcPct val="0"/>
              </a:spcBef>
              <a:buFontTx/>
              <a:buNone/>
            </a:pPr>
            <a:r>
              <a:rPr lang="en-US" altLang="zh-CN" b="1" dirty="0">
                <a:latin typeface="Times New Roman" panose="02020603050405020304" pitchFamily="18" charset="0"/>
              </a:rPr>
              <a:t> and May.</a:t>
            </a:r>
            <a:endParaRPr lang="en-US" altLang="zh-CN" b="1" dirty="0">
              <a:latin typeface="Times New Roman" panose="02020603050405020304" pitchFamily="18" charset="0"/>
            </a:endParaRPr>
          </a:p>
          <a:p>
            <a:pPr eaLnBrk="1" hangingPunct="1">
              <a:lnSpc>
                <a:spcPct val="120000"/>
              </a:lnSpc>
              <a:spcBef>
                <a:spcPct val="0"/>
              </a:spcBef>
            </a:pPr>
            <a:r>
              <a:rPr lang="en-US" altLang="zh-CN" b="1" dirty="0">
                <a:latin typeface="Times New Roman" panose="02020603050405020304" pitchFamily="18" charset="0"/>
              </a:rPr>
              <a:t>The temperature on the mountain can get as </a:t>
            </a:r>
            <a:endParaRPr lang="en-US" altLang="zh-CN" b="1" dirty="0">
              <a:latin typeface="Times New Roman" panose="02020603050405020304" pitchFamily="18" charset="0"/>
            </a:endParaRPr>
          </a:p>
          <a:p>
            <a:pPr eaLnBrk="1" hangingPunct="1">
              <a:lnSpc>
                <a:spcPct val="120000"/>
              </a:lnSpc>
              <a:spcBef>
                <a:spcPct val="0"/>
              </a:spcBef>
              <a:buFontTx/>
              <a:buNone/>
            </a:pPr>
            <a:r>
              <a:rPr lang="en-US" altLang="zh-CN" b="1" dirty="0">
                <a:latin typeface="Times New Roman" panose="02020603050405020304" pitchFamily="18" charset="0"/>
              </a:rPr>
              <a:t> low as -60℃.</a:t>
            </a:r>
            <a:endParaRPr lang="en-US" altLang="zh-CN" b="1" dirty="0">
              <a:latin typeface="Times New Roman" panose="02020603050405020304" pitchFamily="18" charset="0"/>
            </a:endParaRPr>
          </a:p>
          <a:p>
            <a:pPr eaLnBrk="1" hangingPunct="1">
              <a:lnSpc>
                <a:spcPct val="120000"/>
              </a:lnSpc>
              <a:spcBef>
                <a:spcPct val="0"/>
              </a:spcBef>
            </a:pPr>
            <a:r>
              <a:rPr lang="en-US" altLang="zh-CN" b="1" dirty="0">
                <a:latin typeface="Times New Roman" panose="02020603050405020304" pitchFamily="18" charset="0"/>
              </a:rPr>
              <a:t>The first people confirmed to have reached the  </a:t>
            </a:r>
            <a:endParaRPr lang="en-US" altLang="zh-CN" b="1" dirty="0">
              <a:latin typeface="Times New Roman" panose="02020603050405020304" pitchFamily="18" charset="0"/>
            </a:endParaRPr>
          </a:p>
          <a:p>
            <a:pPr eaLnBrk="1" hangingPunct="1">
              <a:lnSpc>
                <a:spcPct val="120000"/>
              </a:lnSpc>
              <a:spcBef>
                <a:spcPct val="0"/>
              </a:spcBef>
              <a:buFontTx/>
              <a:buNone/>
            </a:pPr>
            <a:r>
              <a:rPr lang="en-US" altLang="zh-CN" b="1" dirty="0">
                <a:latin typeface="Times New Roman" panose="02020603050405020304" pitchFamily="18" charset="0"/>
              </a:rPr>
              <a:t> top were Edmund Hillary and Tenzing Norgay </a:t>
            </a:r>
            <a:endParaRPr lang="en-US" altLang="zh-CN" b="1" dirty="0">
              <a:latin typeface="Times New Roman" panose="02020603050405020304" pitchFamily="18" charset="0"/>
            </a:endParaRPr>
          </a:p>
          <a:p>
            <a:pPr eaLnBrk="1" hangingPunct="1">
              <a:lnSpc>
                <a:spcPct val="120000"/>
              </a:lnSpc>
              <a:spcBef>
                <a:spcPct val="0"/>
              </a:spcBef>
              <a:buFontTx/>
              <a:buNone/>
            </a:pPr>
            <a:r>
              <a:rPr lang="en-US" altLang="zh-CN" b="1" dirty="0">
                <a:latin typeface="Times New Roman" panose="02020603050405020304" pitchFamily="18" charset="0"/>
              </a:rPr>
              <a:t> in 1953.</a:t>
            </a:r>
            <a:endParaRPr lang="en-US" altLang="zh-CN" b="1"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50825" y="404813"/>
            <a:ext cx="8424863" cy="628650"/>
          </a:xfrm>
          <a:prstGeom prst="rect">
            <a:avLst/>
          </a:prstGeom>
          <a:noFill/>
          <a:ln>
            <a:noFill/>
          </a:ln>
          <a:effectLst/>
        </p:spPr>
        <p:txBody>
          <a:bodyPr>
            <a:spAutoFit/>
          </a:bodyPr>
          <a:lstStyle>
            <a:lvl1pPr>
              <a:spcBef>
                <a:spcPct val="2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ts val="0"/>
              </a:spcBef>
              <a:defRPr/>
            </a:pPr>
            <a:r>
              <a:rPr lang="en-US" altLang="zh-CN" b="1" i="1" dirty="0">
                <a:solidFill>
                  <a:srgbClr val="0000FF"/>
                </a:solidFill>
                <a:latin typeface="+mj-lt"/>
              </a:rPr>
              <a:t>Look at the map and answer the questions.</a:t>
            </a:r>
            <a:endParaRPr lang="en-US" altLang="zh-CN" b="1" i="1" dirty="0">
              <a:solidFill>
                <a:srgbClr val="0000FF"/>
              </a:solidFill>
              <a:latin typeface="+mj-lt"/>
            </a:endParaRPr>
          </a:p>
        </p:txBody>
      </p:sp>
      <p:pic>
        <p:nvPicPr>
          <p:cNvPr id="10243"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27313" y="1033463"/>
            <a:ext cx="3260725"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342900" y="1484313"/>
            <a:ext cx="878522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1. Who were the first people confirmed to have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reached the top of the mountain? When did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this happen?</a:t>
            </a:r>
            <a:endParaRPr lang="en-US" altLang="zh-CN" b="1">
              <a:latin typeface="Times New Roman" panose="02020603050405020304" pitchFamily="18" charset="0"/>
            </a:endParaRPr>
          </a:p>
        </p:txBody>
      </p:sp>
      <p:sp>
        <p:nvSpPr>
          <p:cNvPr id="3" name="Rectangle 6"/>
          <p:cNvSpPr>
            <a:spLocks noChangeArrowheads="1"/>
          </p:cNvSpPr>
          <p:nvPr/>
        </p:nvSpPr>
        <p:spPr bwMode="auto">
          <a:xfrm>
            <a:off x="739775" y="3298825"/>
            <a:ext cx="8137525"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Edmund Hillary and Tenzing Norgay. In 1953.</a:t>
            </a:r>
            <a:endParaRPr lang="en-US" altLang="zh-CN" b="1">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468313" y="585153"/>
            <a:ext cx="8496300"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2. Why do you think the climbers need so many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camps along the route?</a:t>
            </a:r>
            <a:endParaRPr lang="en-US" altLang="zh-CN" b="1">
              <a:latin typeface="Times New Roman" panose="02020603050405020304" pitchFamily="18" charset="0"/>
            </a:endParaRPr>
          </a:p>
        </p:txBody>
      </p:sp>
      <p:sp>
        <p:nvSpPr>
          <p:cNvPr id="28677" name="Text Box 5"/>
          <p:cNvSpPr txBox="1">
            <a:spLocks noChangeArrowheads="1"/>
          </p:cNvSpPr>
          <p:nvPr/>
        </p:nvSpPr>
        <p:spPr bwMode="auto">
          <a:xfrm>
            <a:off x="468630" y="1895475"/>
            <a:ext cx="907288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It is such a long way that it cannot be done within one day. The climbers need these camps for a rest and adapt themselves to the environment.</a:t>
            </a:r>
            <a:endParaRPr lang="en-US" altLang="zh-CN" b="1">
              <a:solidFill>
                <a:srgbClr val="FF0000"/>
              </a:solidFill>
              <a:latin typeface="Times New Roman" panose="02020603050405020304" pitchFamily="18" charset="0"/>
            </a:endParaRPr>
          </a:p>
        </p:txBody>
      </p:sp>
      <p:sp>
        <p:nvSpPr>
          <p:cNvPr id="12292" name="Text Box 6"/>
          <p:cNvSpPr txBox="1">
            <a:spLocks noChangeArrowheads="1"/>
          </p:cNvSpPr>
          <p:nvPr/>
        </p:nvSpPr>
        <p:spPr bwMode="auto">
          <a:xfrm>
            <a:off x="431483" y="3990658"/>
            <a:ext cx="82804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3. What else do you know about Qomolangma?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Share the information with the class.</a:t>
            </a:r>
            <a:endParaRPr lang="en-US" altLang="zh-CN"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挑战珠峰海拔8848米">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8" name="Text Box 21"/>
          <p:cNvSpPr txBox="1">
            <a:spLocks noChangeArrowheads="1"/>
          </p:cNvSpPr>
          <p:nvPr/>
        </p:nvSpPr>
        <p:spPr bwMode="auto">
          <a:xfrm>
            <a:off x="215863" y="0"/>
            <a:ext cx="8772562" cy="300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r>
              <a:rPr lang="en-US" altLang="zh-CN" sz="3600" b="1" dirty="0">
                <a:cs typeface="Times New Roman" panose="02020603050405020304" pitchFamily="18" charset="0"/>
              </a:rPr>
              <a:t>Step 1: Starting Out (Page 49)</a:t>
            </a:r>
            <a:endParaRPr lang="zh-CN" altLang="zh-CN" sz="3600" dirty="0">
              <a:cs typeface="Times New Roman" panose="02020603050405020304" pitchFamily="18" charset="0"/>
            </a:endParaRPr>
          </a:p>
          <a:p>
            <a:pPr>
              <a:lnSpc>
                <a:spcPct val="120000"/>
              </a:lnSpc>
              <a:spcBef>
                <a:spcPct val="0"/>
              </a:spcBef>
              <a:buFontTx/>
              <a:buChar char="•"/>
            </a:pPr>
            <a:r>
              <a:rPr lang="en-US" altLang="zh-CN" b="1" dirty="0">
                <a:solidFill>
                  <a:srgbClr val="0000FF"/>
                </a:solidFill>
              </a:rPr>
              <a:t>Task 1.</a:t>
            </a:r>
            <a:endParaRPr lang="en-US" altLang="zh-CN" b="1" dirty="0">
              <a:solidFill>
                <a:srgbClr val="0000FF"/>
              </a:solidFill>
            </a:endParaRPr>
          </a:p>
          <a:p>
            <a:pPr indent="0">
              <a:lnSpc>
                <a:spcPct val="120000"/>
              </a:lnSpc>
              <a:spcBef>
                <a:spcPct val="0"/>
              </a:spcBef>
              <a:buFontTx/>
              <a:buNone/>
            </a:pPr>
            <a:r>
              <a:rPr lang="en-US" altLang="zh-CN" b="1" dirty="0">
                <a:solidFill>
                  <a:srgbClr val="0000FF"/>
                </a:solidFill>
              </a:rPr>
              <a:t>Look at the map and read the information about the three explorers. Match the routes to the explorers</a:t>
            </a:r>
            <a:r>
              <a:rPr lang="en-US" altLang="zh-CN" b="1" dirty="0" smtClean="0">
                <a:solidFill>
                  <a:srgbClr val="0000FF"/>
                </a:solidFill>
              </a:rPr>
              <a:t>.</a:t>
            </a:r>
            <a:endParaRPr lang="zh-CN" altLang="zh-CN" dirty="0">
              <a:solidFill>
                <a:srgbClr val="FF000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388" y="188913"/>
            <a:ext cx="871378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179388" y="4365625"/>
            <a:ext cx="8713787"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Each year, many mountaineers / climbers come to Qomolangma to challenge themselves, among whom there are Chinese climbers.</a:t>
            </a:r>
            <a:endParaRPr lang="en-US" altLang="zh-CN" b="1">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600" y="44450"/>
            <a:ext cx="439896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500438"/>
            <a:ext cx="418306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4643438" y="258763"/>
            <a:ext cx="446405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sz="2800" b="1">
                <a:latin typeface="Times New Roman" panose="02020603050405020304" pitchFamily="18" charset="0"/>
              </a:rPr>
              <a:t>George Mallory (1886~1924) British explorer and mountaineer who was a leading member of early expedition to Mount Qomolangma.</a:t>
            </a:r>
            <a:endParaRPr lang="en-US" altLang="zh-CN" sz="2800" b="1">
              <a:latin typeface="Times New Roman" panose="02020603050405020304" pitchFamily="18" charset="0"/>
            </a:endParaRPr>
          </a:p>
        </p:txBody>
      </p:sp>
      <p:sp>
        <p:nvSpPr>
          <p:cNvPr id="15365" name="Rectangle 7"/>
          <p:cNvSpPr>
            <a:spLocks noChangeArrowheads="1"/>
          </p:cNvSpPr>
          <p:nvPr/>
        </p:nvSpPr>
        <p:spPr bwMode="auto">
          <a:xfrm>
            <a:off x="179388" y="3319463"/>
            <a:ext cx="4573587" cy="314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sz="2800" b="1">
                <a:latin typeface="Times New Roman" panose="02020603050405020304" pitchFamily="18" charset="0"/>
              </a:rPr>
              <a:t>He is remembered for his famous reply to a reporter’s question about why he wanted to climb Mount Qomolangma “Because it’s there!”</a:t>
            </a:r>
            <a:endParaRPr lang="en-US" altLang="zh-CN" sz="28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ldLvl="0" animBg="1"/>
      <p:bldP spid="1536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ChangeArrowheads="1"/>
          </p:cNvSpPr>
          <p:nvPr/>
        </p:nvSpPr>
        <p:spPr bwMode="auto">
          <a:xfrm>
            <a:off x="431800" y="3638550"/>
            <a:ext cx="828040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latin typeface="Times New Roman" panose="02020603050405020304" pitchFamily="18" charset="0"/>
              </a:rPr>
              <a:t>Alan Arnette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American journalist and mountaineer. His last expedition was to summit of the world’s 8th highest peak, Manaslu at 26,759 (8156m) in Nepal on October 25, 2013.</a:t>
            </a:r>
            <a:endParaRPr lang="en-US" altLang="zh-CN" b="1">
              <a:latin typeface="Times New Roman" panose="02020603050405020304" pitchFamily="18" charset="0"/>
            </a:endParaRPr>
          </a:p>
        </p:txBody>
      </p:sp>
      <p:pic>
        <p:nvPicPr>
          <p:cNvPr id="15363"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55875" y="398463"/>
            <a:ext cx="32400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539750" y="2060575"/>
            <a:ext cx="8208963"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He began mountain climbing at age 38 with a summit of Europe’s Mont Blanc. From there he went on to climb some of the world’s highest peaks. He has now completed over 35 major expeditions around the world.</a:t>
            </a:r>
            <a:endParaRPr lang="en-US" altLang="zh-CN" b="1">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40163" y="2932113"/>
            <a:ext cx="51244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5003800" y="1412875"/>
            <a:ext cx="23050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50000"/>
              </a:spcBef>
              <a:buFontTx/>
              <a:buNone/>
            </a:pPr>
            <a:r>
              <a:rPr lang="en-US" altLang="zh-CN" b="1">
                <a:latin typeface="Times New Roman" panose="02020603050405020304" pitchFamily="18" charset="0"/>
              </a:rPr>
              <a:t>camps</a:t>
            </a:r>
            <a:endParaRPr lang="en-US" altLang="zh-CN" b="1">
              <a:latin typeface="Times New Roman" panose="02020603050405020304" pitchFamily="18" charset="0"/>
            </a:endParaRPr>
          </a:p>
        </p:txBody>
      </p:sp>
      <p:pic>
        <p:nvPicPr>
          <p:cNvPr id="2"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404813"/>
            <a:ext cx="45339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7"/>
          <p:cNvSpPr txBox="1">
            <a:spLocks noChangeArrowheads="1"/>
          </p:cNvSpPr>
          <p:nvPr/>
        </p:nvSpPr>
        <p:spPr bwMode="auto">
          <a:xfrm>
            <a:off x="827088" y="4437063"/>
            <a:ext cx="266382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latin typeface="Times New Roman" panose="02020603050405020304" pitchFamily="18" charset="0"/>
              </a:rPr>
              <a:t>climbers</a:t>
            </a:r>
            <a:endParaRPr lang="en-US" altLang="zh-CN" b="1">
              <a:latin typeface="Times New Roman" panose="02020603050405020304" pitchFamily="18" charset="0"/>
            </a:endParaRPr>
          </a:p>
        </p:txBody>
      </p:sp>
      <p:pic>
        <p:nvPicPr>
          <p:cNvPr id="2"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4663" y="3484563"/>
            <a:ext cx="45354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660400"/>
            <a:ext cx="463391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660400"/>
            <a:ext cx="41243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nvPicPr>
        <p:blipFill>
          <a:blip r:embed="rId1"/>
          <a:stretch>
            <a:fillRect/>
          </a:stretch>
        </p:blipFill>
        <p:spPr>
          <a:xfrm>
            <a:off x="-370840" y="185420"/>
            <a:ext cx="9885680" cy="6487160"/>
          </a:xfrm>
          <a:prstGeom prst="rect">
            <a:avLst/>
          </a:prstGeom>
        </p:spPr>
      </p:pic>
      <p:sp>
        <p:nvSpPr>
          <p:cNvPr id="19458" name="WordArt 6"/>
          <p:cNvSpPr>
            <a:spLocks noChangeArrowheads="1" noChangeShapeType="1" noTextEdit="1"/>
          </p:cNvSpPr>
          <p:nvPr/>
        </p:nvSpPr>
        <p:spPr bwMode="auto">
          <a:xfrm>
            <a:off x="900113" y="2276475"/>
            <a:ext cx="7056437" cy="151288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Times New Roman" panose="02020603050405020304" pitchFamily="18" charset="0"/>
              </a:rPr>
              <a:t>Climbing Qomolangma:</a:t>
            </a:r>
            <a:endParaRPr lang="en-US" altLang="zh-CN"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Times New Roman" panose="02020603050405020304" pitchFamily="18" charset="0"/>
            </a:endParaRPr>
          </a:p>
          <a:p>
            <a:pPr algn="ctr"/>
            <a:r>
              <a:rPr lang="en-US" altLang="zh-CN"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Times New Roman" panose="02020603050405020304" pitchFamily="18" charset="0"/>
              </a:rPr>
              <a:t>worth the risks?</a:t>
            </a:r>
            <a:endParaRPr lang="zh-CN" alt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3405" y="375285"/>
            <a:ext cx="7996555" cy="3396615"/>
          </a:xfrm>
          <a:prstGeom prst="rect">
            <a:avLst/>
          </a:prstGeom>
          <a:noFill/>
          <a:ln w="9525">
            <a:noFill/>
          </a:ln>
        </p:spPr>
        <p:txBody>
          <a:bodyPr wrap="square">
            <a:spAutoFit/>
          </a:bodyPr>
          <a:p>
            <a:pPr indent="0" fontAlgn="auto">
              <a:lnSpc>
                <a:spcPct val="150000"/>
              </a:lnSpc>
            </a:pPr>
            <a:r>
              <a:rPr lang="en-US" sz="4800" b="1" baseline="30000">
                <a:solidFill>
                  <a:schemeClr val="tx1"/>
                </a:solidFill>
                <a:latin typeface="Times New Roman" panose="02020603050405020304" pitchFamily="18" charset="0"/>
                <a:ea typeface="宋体" panose="02010600030101010101" pitchFamily="2" charset="-122"/>
                <a:cs typeface="Times New Roman" panose="02020603050405020304" pitchFamily="18" charset="0"/>
              </a:rPr>
              <a:t>Step 3. Read about the text</a:t>
            </a:r>
            <a:endParaRPr lang="en-US" sz="4800" b="0" baseline="300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ct val="150000"/>
              </a:lnSpc>
            </a:pPr>
            <a:r>
              <a:rPr lang="en-US" sz="2800" b="1">
                <a:solidFill>
                  <a:srgbClr val="003AFF"/>
                </a:solidFill>
                <a:latin typeface="Times New Roman" panose="02020603050405020304" pitchFamily="18" charset="0"/>
                <a:ea typeface="宋体" panose="02010600030101010101" pitchFamily="2" charset="-122"/>
                <a:cs typeface="Times New Roman" panose="02020603050405020304" pitchFamily="18" charset="0"/>
              </a:rPr>
              <a:t>What</a:t>
            </a:r>
            <a:r>
              <a:rPr lang="en-US" sz="2800" b="1">
                <a:solidFill>
                  <a:srgbClr val="003AFF"/>
                </a:solidFill>
                <a:latin typeface="Times New Roman" panose="02020603050405020304" pitchFamily="18" charset="0"/>
                <a:ea typeface="宋体" panose="02010600030101010101" pitchFamily="2" charset="-122"/>
              </a:rPr>
              <a:t>’</a:t>
            </a:r>
            <a:r>
              <a:rPr lang="en-US" sz="2800" b="1">
                <a:solidFill>
                  <a:srgbClr val="003AFF"/>
                </a:solidFill>
                <a:latin typeface="Times New Roman" panose="02020603050405020304" pitchFamily="18" charset="0"/>
                <a:ea typeface="宋体" panose="02010600030101010101" pitchFamily="2" charset="-122"/>
                <a:cs typeface="Times New Roman" panose="02020603050405020304" pitchFamily="18" charset="0"/>
              </a:rPr>
              <a:t>s the style of the passage?</a:t>
            </a:r>
            <a:endParaRPr lang="en-US" sz="2800" b="1" u="sng">
              <a:solidFill>
                <a:srgbClr val="003AFF"/>
              </a:solidFill>
              <a:latin typeface="Times New Roman" panose="02020603050405020304" pitchFamily="18" charset="0"/>
              <a:ea typeface="宋体" panose="02010600030101010101" pitchFamily="2" charset="-122"/>
            </a:endParaRPr>
          </a:p>
          <a:p>
            <a:pPr indent="0" fontAlgn="auto">
              <a:lnSpc>
                <a:spcPct val="150000"/>
              </a:lnSpc>
            </a:pPr>
            <a:r>
              <a:rPr lang="en-US" sz="2800" b="1">
                <a:latin typeface="Times New Roman" panose="02020603050405020304" pitchFamily="18" charset="0"/>
                <a:ea typeface="宋体" panose="02010600030101010101" pitchFamily="2" charset="-122"/>
              </a:rPr>
              <a:t>A. </a:t>
            </a:r>
            <a:r>
              <a:rPr lang="en-US" sz="2800" b="1">
                <a:latin typeface="Times New Roman" panose="02020603050405020304" pitchFamily="18" charset="0"/>
                <a:ea typeface="宋体" panose="02010600030101010101" pitchFamily="2" charset="-122"/>
                <a:cs typeface="Times New Roman" panose="02020603050405020304" pitchFamily="18" charset="0"/>
              </a:rPr>
              <a:t>Argumentative writing.   </a:t>
            </a:r>
            <a:endParaRPr lang="en-US" sz="2800" b="1">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ct val="150000"/>
              </a:lnSpc>
            </a:pPr>
            <a:r>
              <a:rPr lang="en-US" sz="2800" b="1">
                <a:latin typeface="Times New Roman" panose="02020603050405020304" pitchFamily="18" charset="0"/>
                <a:ea typeface="宋体" panose="02010600030101010101" pitchFamily="2" charset="-122"/>
                <a:cs typeface="Times New Roman" panose="02020603050405020304" pitchFamily="18" charset="0"/>
              </a:rPr>
              <a:t>B. Exposition.   </a:t>
            </a:r>
            <a:endParaRPr lang="en-US" sz="2800" b="1">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ct val="150000"/>
              </a:lnSpc>
            </a:pPr>
            <a:r>
              <a:rPr lang="en-US" sz="2800" b="1">
                <a:latin typeface="Times New Roman" panose="02020603050405020304" pitchFamily="18" charset="0"/>
                <a:ea typeface="宋体" panose="02010600030101010101" pitchFamily="2" charset="-122"/>
                <a:cs typeface="Times New Roman" panose="02020603050405020304" pitchFamily="18" charset="0"/>
              </a:rPr>
              <a:t>C. Narration.</a:t>
            </a:r>
            <a:endParaRPr lang="en-US" altLang="en-US" sz="2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笑脸 1"/>
          <p:cNvSpPr/>
          <p:nvPr/>
        </p:nvSpPr>
        <p:spPr>
          <a:xfrm>
            <a:off x="353060" y="1927225"/>
            <a:ext cx="360045" cy="36004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257175" y="980440"/>
            <a:ext cx="8208963" cy="1272540"/>
          </a:xfrm>
          <a:prstGeom prst="rect">
            <a:avLst/>
          </a:prstGeom>
          <a:noFill/>
          <a:ln>
            <a:noFill/>
          </a:ln>
          <a:effectLst/>
        </p:spPr>
        <p:txBody>
          <a:bodyPr>
            <a:spAutoFit/>
          </a:bodyPr>
          <a:lstStyle>
            <a:lvl1pPr>
              <a:spcBef>
                <a:spcPct val="2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ts val="0"/>
              </a:spcBef>
              <a:defRPr/>
            </a:pPr>
            <a:r>
              <a:rPr lang="en-US" altLang="zh-CN" b="1" dirty="0">
                <a:solidFill>
                  <a:srgbClr val="0000FF"/>
                </a:solidFill>
                <a:latin typeface="+mj-lt"/>
              </a:rPr>
              <a:t>1. Read the passage and find out What “Type T” personalities are.</a:t>
            </a:r>
            <a:endParaRPr lang="en-US" altLang="zh-CN" b="1" dirty="0">
              <a:solidFill>
                <a:srgbClr val="0000FF"/>
              </a:solidFill>
              <a:latin typeface="+mj-lt"/>
            </a:endParaRPr>
          </a:p>
        </p:txBody>
      </p:sp>
      <p:sp>
        <p:nvSpPr>
          <p:cNvPr id="33798" name="Text Box 6"/>
          <p:cNvSpPr txBox="1">
            <a:spLocks noChangeArrowheads="1"/>
          </p:cNvSpPr>
          <p:nvPr/>
        </p:nvSpPr>
        <p:spPr bwMode="auto">
          <a:xfrm>
            <a:off x="143828" y="2433320"/>
            <a:ext cx="86423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rgbClr val="FF0000"/>
                </a:solidFill>
                <a:latin typeface="+mj-lt"/>
                <a:sym typeface="+mn-ea"/>
              </a:rPr>
              <a:t>“Type T” personalities, with the “T” standing for “thrill”, are personality traits that make people more likely to take risks than others</a:t>
            </a:r>
            <a:r>
              <a:rPr lang="en-US" altLang="zh-CN" b="1">
                <a:solidFill>
                  <a:srgbClr val="FF0000"/>
                </a:solidFill>
                <a:latin typeface="Times New Roman" panose="02020603050405020304" pitchFamily="18" charset="0"/>
              </a:rPr>
              <a:t>.</a:t>
            </a:r>
            <a:r>
              <a:rPr lang="en-US" altLang="zh-CN" b="1">
                <a:latin typeface="Times New Roman" panose="02020603050405020304" pitchFamily="18" charset="0"/>
              </a:rPr>
              <a:t> </a:t>
            </a:r>
            <a:endParaRPr lang="en-US" altLang="zh-CN" b="1">
              <a:latin typeface="Times New Roman" panose="02020603050405020304" pitchFamily="18" charset="0"/>
            </a:endParaRPr>
          </a:p>
        </p:txBody>
      </p:sp>
      <p:sp>
        <p:nvSpPr>
          <p:cNvPr id="2" name="文本框 1"/>
          <p:cNvSpPr txBox="1"/>
          <p:nvPr/>
        </p:nvSpPr>
        <p:spPr>
          <a:xfrm>
            <a:off x="411480" y="420370"/>
            <a:ext cx="4968875" cy="583565"/>
          </a:xfrm>
          <a:prstGeom prst="rect">
            <a:avLst/>
          </a:prstGeom>
          <a:noFill/>
        </p:spPr>
        <p:txBody>
          <a:bodyPr wrap="none" rtlCol="0" anchor="t">
            <a:spAutoFit/>
          </a:bodyPr>
          <a:p>
            <a:pPr indent="0"/>
            <a:r>
              <a:rPr lang="en-US" sz="3200" b="1">
                <a:latin typeface="Times New Roman" panose="02020603050405020304" pitchFamily="18" charset="0"/>
                <a:ea typeface="宋体" panose="02010600030101010101" pitchFamily="2" charset="-122"/>
                <a:cs typeface="Times New Roman" panose="02020603050405020304" pitchFamily="18" charset="0"/>
                <a:sym typeface="+mn-ea"/>
              </a:rPr>
              <a:t>Step 4. Read within the text</a:t>
            </a:r>
            <a:endParaRPr lang="en-US" altLang="en-US" sz="3200" b="1">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503238" y="532448"/>
            <a:ext cx="8353425" cy="1272540"/>
          </a:xfrm>
          <a:prstGeom prst="rect">
            <a:avLst/>
          </a:prstGeom>
          <a:noFill/>
          <a:ln>
            <a:noFill/>
          </a:ln>
          <a:effectLst/>
        </p:spPr>
        <p:txBody>
          <a:bodyPr>
            <a:spAutoFit/>
          </a:bodyPr>
          <a:lstStyle>
            <a:lvl1pPr>
              <a:spcBef>
                <a:spcPct val="2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ts val="0"/>
              </a:spcBef>
              <a:defRPr/>
            </a:pPr>
            <a:r>
              <a:rPr lang="en-US" altLang="zh-CN" b="1" dirty="0">
                <a:solidFill>
                  <a:srgbClr val="0000FF"/>
                </a:solidFill>
                <a:latin typeface="+mj-lt"/>
              </a:rPr>
              <a:t>2. Read the text quickly and choose the author’s purpose in writing the passage.</a:t>
            </a:r>
            <a:endParaRPr lang="en-US" altLang="zh-CN" b="1" dirty="0">
              <a:solidFill>
                <a:srgbClr val="0000FF"/>
              </a:solidFill>
              <a:latin typeface="+mj-lt"/>
            </a:endParaRPr>
          </a:p>
        </p:txBody>
      </p:sp>
      <p:sp>
        <p:nvSpPr>
          <p:cNvPr id="20484" name="Text Box 5"/>
          <p:cNvSpPr txBox="1">
            <a:spLocks noChangeArrowheads="1"/>
          </p:cNvSpPr>
          <p:nvPr/>
        </p:nvSpPr>
        <p:spPr bwMode="auto">
          <a:xfrm>
            <a:off x="287338" y="2117090"/>
            <a:ext cx="856932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8001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257300" indent="-342900">
              <a:spcBef>
                <a:spcPct val="20000"/>
              </a:spcBef>
              <a:buChar char="•"/>
              <a:defRPr sz="2400">
                <a:solidFill>
                  <a:schemeClr val="tx1"/>
                </a:solidFill>
                <a:latin typeface="Arial" panose="020B0604020202020204" pitchFamily="34" charset="0"/>
                <a:ea typeface="宋体" panose="02010600030101010101" pitchFamily="2" charset="-122"/>
              </a:defRPr>
            </a:lvl3pPr>
            <a:lvl4pPr marL="1714500" indent="-342900">
              <a:spcBef>
                <a:spcPct val="20000"/>
              </a:spcBef>
              <a:buChar char="–"/>
              <a:defRPr sz="2000">
                <a:solidFill>
                  <a:schemeClr val="tx1"/>
                </a:solidFill>
                <a:latin typeface="Arial" panose="020B0604020202020204" pitchFamily="34" charset="0"/>
                <a:ea typeface="宋体" panose="02010600030101010101" pitchFamily="2" charset="-122"/>
              </a:defRPr>
            </a:lvl4pPr>
            <a:lvl5pPr marL="2171700" indent="-342900">
              <a:spcBef>
                <a:spcPct val="20000"/>
              </a:spcBef>
              <a:buChar char="»"/>
              <a:defRPr sz="2000">
                <a:solidFill>
                  <a:schemeClr val="tx1"/>
                </a:solidFill>
                <a:latin typeface="Arial" panose="020B0604020202020204" pitchFamily="34" charset="0"/>
                <a:ea typeface="宋体" panose="02010600030101010101" pitchFamily="2" charset="-122"/>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1. To encourage people to climb Qomolangma if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fully prepared, as risks bring many benefits.</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2. To remind people to balance the benefits and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risks before deciding to climb Qomolangma.</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3. To suggest that people stop taking risks and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climbing Qomolangma, as the risks outweigh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the benefits.</a:t>
            </a:r>
            <a:endParaRPr lang="en-US" altLang="zh-CN" b="1">
              <a:latin typeface="Times New Roman" panose="02020603050405020304" pitchFamily="18" charset="0"/>
            </a:endParaRPr>
          </a:p>
        </p:txBody>
      </p:sp>
      <p:pic>
        <p:nvPicPr>
          <p:cNvPr id="8" name="Picture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293" y="3373120"/>
            <a:ext cx="7604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1043608" y="332656"/>
            <a:ext cx="72008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eaLnBrk="1" hangingPunct="1">
              <a:spcBef>
                <a:spcPct val="50000"/>
              </a:spcBef>
              <a:defRPr sz="3400" b="1">
                <a:solidFill>
                  <a:srgbClr val="0000FF"/>
                </a:solidFill>
                <a:latin typeface="+mj-lt"/>
              </a:defRPr>
            </a:lvl1pPr>
            <a:lvl2pPr marL="742950" indent="-285750">
              <a:spcBef>
                <a:spcPct val="50000"/>
              </a:spcBef>
            </a:lvl2pPr>
            <a:lvl3pPr marL="1143000" indent="-228600">
              <a:spcBef>
                <a:spcPct val="50000"/>
              </a:spcBef>
            </a:lvl3pPr>
            <a:lvl4pPr marL="1600200" indent="-228600">
              <a:spcBef>
                <a:spcPct val="50000"/>
              </a:spcBef>
            </a:lvl4pPr>
            <a:lvl5pPr marL="2057400" indent="-228600">
              <a:spcBef>
                <a:spcPct val="50000"/>
              </a:spcBef>
            </a:lvl5pPr>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altLang="zh-CN" dirty="0"/>
              <a:t>Read the information about the </a:t>
            </a:r>
            <a:r>
              <a:rPr lang="en-US" altLang="zh-CN" dirty="0" smtClean="0"/>
              <a:t>three </a:t>
            </a:r>
            <a:r>
              <a:rPr lang="en-US" altLang="zh-CN" dirty="0"/>
              <a:t>explorers.</a:t>
            </a:r>
            <a:endParaRPr lang="en-US" altLang="zh-CN" dirty="0"/>
          </a:p>
        </p:txBody>
      </p:sp>
      <p:pic>
        <p:nvPicPr>
          <p:cNvPr id="15363" name="Picture 6" descr="麦哲伦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804" y="1628205"/>
            <a:ext cx="3067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7"/>
          <p:cNvSpPr txBox="1">
            <a:spLocks noChangeArrowheads="1"/>
          </p:cNvSpPr>
          <p:nvPr/>
        </p:nvSpPr>
        <p:spPr bwMode="auto">
          <a:xfrm>
            <a:off x="3419475" y="1628205"/>
            <a:ext cx="5545138" cy="47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en-US" altLang="zh-CN" sz="3400" b="1" dirty="0">
                <a:solidFill>
                  <a:srgbClr val="FF0000"/>
                </a:solidFill>
              </a:rPr>
              <a:t>Ferdinand Magellan</a:t>
            </a:r>
            <a:endParaRPr lang="en-US" altLang="zh-CN" sz="3400" b="1" dirty="0">
              <a:solidFill>
                <a:srgbClr val="FF0000"/>
              </a:solidFill>
            </a:endParaRPr>
          </a:p>
          <a:p>
            <a:pPr eaLnBrk="1" hangingPunct="1">
              <a:lnSpc>
                <a:spcPct val="120000"/>
              </a:lnSpc>
            </a:pPr>
            <a:r>
              <a:rPr lang="en-US" altLang="zh-CN" sz="3400" b="1" dirty="0"/>
              <a:t>Portuguese explorer who sailed west from Spain across the Atlantic and Pacific Oceans in search of a westward route to the Spice Islands.</a:t>
            </a:r>
            <a:endParaRPr lang="en-US" altLang="zh-CN" sz="3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684213" y="2060575"/>
            <a:ext cx="7632700" cy="3044825"/>
          </a:xfrm>
          <a:prstGeom prst="rect">
            <a:avLst/>
          </a:prstGeom>
          <a:noFill/>
          <a:ln w="25400" algn="ctr">
            <a:solidFill>
              <a:srgbClr val="339966"/>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latin typeface="Times New Roman" panose="02020603050405020304" pitchFamily="18" charset="0"/>
              </a:rPr>
              <a:t>George Mallory</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What people get from this adventure is just _____________. People eat and make money to be able to __________, not the other way round.</a:t>
            </a:r>
            <a:endParaRPr lang="en-US" altLang="zh-CN" b="1">
              <a:latin typeface="Times New Roman" panose="02020603050405020304" pitchFamily="18" charset="0"/>
            </a:endParaRPr>
          </a:p>
        </p:txBody>
      </p:sp>
      <p:sp>
        <p:nvSpPr>
          <p:cNvPr id="35848" name="Text Box 8"/>
          <p:cNvSpPr txBox="1">
            <a:spLocks noChangeArrowheads="1"/>
          </p:cNvSpPr>
          <p:nvPr/>
        </p:nvSpPr>
        <p:spPr bwMode="auto">
          <a:xfrm>
            <a:off x="1763713" y="3113088"/>
            <a:ext cx="2087562"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sheer joy</a:t>
            </a:r>
            <a:endParaRPr lang="en-US" altLang="zh-CN" b="1">
              <a:solidFill>
                <a:srgbClr val="FF0000"/>
              </a:solidFill>
              <a:latin typeface="Times New Roman" panose="02020603050405020304" pitchFamily="18" charset="0"/>
            </a:endParaRPr>
          </a:p>
        </p:txBody>
      </p:sp>
      <p:sp>
        <p:nvSpPr>
          <p:cNvPr id="35849" name="Text Box 9"/>
          <p:cNvSpPr txBox="1">
            <a:spLocks noChangeArrowheads="1"/>
          </p:cNvSpPr>
          <p:nvPr/>
        </p:nvSpPr>
        <p:spPr bwMode="auto">
          <a:xfrm>
            <a:off x="4249738" y="3744913"/>
            <a:ext cx="2087562"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enjoy life</a:t>
            </a:r>
            <a:endParaRPr lang="en-US" altLang="zh-CN" b="1">
              <a:solidFill>
                <a:srgbClr val="FF0000"/>
              </a:solidFill>
              <a:latin typeface="Times New Roman" panose="02020603050405020304" pitchFamily="18" charset="0"/>
            </a:endParaRPr>
          </a:p>
        </p:txBody>
      </p:sp>
      <p:sp>
        <p:nvSpPr>
          <p:cNvPr id="6" name="矩形 5"/>
          <p:cNvSpPr/>
          <p:nvPr/>
        </p:nvSpPr>
        <p:spPr>
          <a:xfrm>
            <a:off x="245745" y="251143"/>
            <a:ext cx="8245475" cy="1272540"/>
          </a:xfrm>
          <a:prstGeom prst="rect">
            <a:avLst/>
          </a:prstGeom>
        </p:spPr>
        <p:txBody>
          <a:bodyPr>
            <a:spAutoFit/>
          </a:bodyPr>
          <a:p>
            <a:pPr eaLnBrk="1" hangingPunct="1">
              <a:lnSpc>
                <a:spcPct val="120000"/>
              </a:lnSpc>
              <a:spcBef>
                <a:spcPts val="0"/>
              </a:spcBef>
              <a:defRPr/>
            </a:pPr>
            <a:r>
              <a:rPr lang="en-US" altLang="zh-CN" sz="3200" b="1" dirty="0">
                <a:solidFill>
                  <a:srgbClr val="0000FF"/>
                </a:solidFill>
                <a:latin typeface="+mj-lt"/>
              </a:rPr>
              <a:t>3. Complete the paragraphs with the expressions from the passage</a:t>
            </a:r>
            <a:r>
              <a:rPr lang="en-US" altLang="zh-CN" b="1" dirty="0">
                <a:solidFill>
                  <a:srgbClr val="0000FF"/>
                </a:solidFill>
                <a:latin typeface="+mj-lt"/>
              </a:rPr>
              <a:t>.</a:t>
            </a:r>
            <a:endParaRPr lang="en-US" altLang="zh-CN" b="1" dirty="0">
              <a:solidFill>
                <a:srgbClr val="0000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8" grpId="0" bldLvl="0" animBg="1"/>
      <p:bldP spid="3584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503238" y="1700213"/>
            <a:ext cx="8135937" cy="3634740"/>
          </a:xfrm>
          <a:prstGeom prst="rect">
            <a:avLst/>
          </a:prstGeom>
          <a:noFill/>
          <a:ln w="25400" algn="ctr">
            <a:solidFill>
              <a:srgbClr val="339966"/>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latin typeface="Times New Roman" panose="02020603050405020304" pitchFamily="18" charset="0"/>
              </a:rPr>
              <a:t>Alan Arnette</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Each person has a (n) ___________________ reason for climbing a mountain. It forces people to _______________ themselves. To succeed, people must have the physical as well as __________.</a:t>
            </a:r>
            <a:endParaRPr lang="en-US" altLang="zh-CN" b="1">
              <a:latin typeface="Times New Roman" panose="02020603050405020304" pitchFamily="18" charset="0"/>
            </a:endParaRPr>
          </a:p>
        </p:txBody>
      </p:sp>
      <p:sp>
        <p:nvSpPr>
          <p:cNvPr id="36869" name="Text Box 5"/>
          <p:cNvSpPr txBox="1">
            <a:spLocks noChangeArrowheads="1"/>
          </p:cNvSpPr>
          <p:nvPr/>
        </p:nvSpPr>
        <p:spPr bwMode="auto">
          <a:xfrm>
            <a:off x="4439285" y="2172335"/>
            <a:ext cx="460502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important and unique</a:t>
            </a:r>
            <a:endParaRPr lang="en-US" altLang="zh-CN" b="1">
              <a:solidFill>
                <a:srgbClr val="FF0000"/>
              </a:solidFill>
              <a:latin typeface="Times New Roman" panose="02020603050405020304" pitchFamily="18" charset="0"/>
            </a:endParaRPr>
          </a:p>
        </p:txBody>
      </p:sp>
      <p:sp>
        <p:nvSpPr>
          <p:cNvPr id="36870" name="Text Box 6"/>
          <p:cNvSpPr txBox="1">
            <a:spLocks noChangeArrowheads="1"/>
          </p:cNvSpPr>
          <p:nvPr/>
        </p:nvSpPr>
        <p:spPr bwMode="auto">
          <a:xfrm>
            <a:off x="2159953" y="3387725"/>
            <a:ext cx="3024187"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look deep inside</a:t>
            </a:r>
            <a:endParaRPr lang="en-US" altLang="zh-CN" b="1">
              <a:solidFill>
                <a:srgbClr val="FF0000"/>
              </a:solidFill>
              <a:latin typeface="Times New Roman" panose="02020603050405020304" pitchFamily="18" charset="0"/>
            </a:endParaRPr>
          </a:p>
        </p:txBody>
      </p:sp>
      <p:sp>
        <p:nvSpPr>
          <p:cNvPr id="36871" name="Text Box 7"/>
          <p:cNvSpPr txBox="1">
            <a:spLocks noChangeArrowheads="1"/>
          </p:cNvSpPr>
          <p:nvPr/>
        </p:nvSpPr>
        <p:spPr bwMode="auto">
          <a:xfrm>
            <a:off x="1938020" y="4630420"/>
            <a:ext cx="4690745"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mental toughness</a:t>
            </a:r>
            <a:endParaRPr lang="en-US" altLang="zh-CN" b="1">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ldLvl="0" animBg="1"/>
      <p:bldP spid="36870" grpId="0" bldLvl="0" animBg="1"/>
      <p:bldP spid="3687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503238" y="1484313"/>
            <a:ext cx="8135937" cy="4178300"/>
          </a:xfrm>
          <a:prstGeom prst="rect">
            <a:avLst/>
          </a:prstGeom>
          <a:noFill/>
          <a:ln w="25400" algn="ctr">
            <a:solidFill>
              <a:srgbClr val="339966"/>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latin typeface="Times New Roman" panose="02020603050405020304" pitchFamily="18" charset="0"/>
              </a:rPr>
              <a:t>Scientific reasons</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Risk-taking may be part of _____________. People who are more likely to __________ have “Type T” personalities. Research also suggests that our desire to seek risks can be connected to how much we expect to ____________________.</a:t>
            </a:r>
            <a:endParaRPr lang="en-US" altLang="zh-CN" b="1">
              <a:latin typeface="Times New Roman" panose="02020603050405020304" pitchFamily="18" charset="0"/>
            </a:endParaRPr>
          </a:p>
        </p:txBody>
      </p:sp>
      <p:sp>
        <p:nvSpPr>
          <p:cNvPr id="37893" name="Text Box 5"/>
          <p:cNvSpPr txBox="1">
            <a:spLocks noChangeArrowheads="1"/>
          </p:cNvSpPr>
          <p:nvPr/>
        </p:nvSpPr>
        <p:spPr bwMode="auto">
          <a:xfrm>
            <a:off x="5292725" y="2019300"/>
            <a:ext cx="287972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human nature</a:t>
            </a:r>
            <a:endParaRPr lang="en-US" altLang="zh-CN" b="1">
              <a:solidFill>
                <a:srgbClr val="FF0000"/>
              </a:solidFill>
              <a:latin typeface="Times New Roman" panose="02020603050405020304" pitchFamily="18" charset="0"/>
            </a:endParaRPr>
          </a:p>
        </p:txBody>
      </p:sp>
      <p:sp>
        <p:nvSpPr>
          <p:cNvPr id="37894" name="Text Box 6"/>
          <p:cNvSpPr txBox="1">
            <a:spLocks noChangeArrowheads="1"/>
          </p:cNvSpPr>
          <p:nvPr/>
        </p:nvSpPr>
        <p:spPr bwMode="auto">
          <a:xfrm>
            <a:off x="5795963" y="2651125"/>
            <a:ext cx="2087562"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take risks</a:t>
            </a:r>
            <a:endParaRPr lang="en-US" altLang="zh-CN" b="1">
              <a:solidFill>
                <a:srgbClr val="FF0000"/>
              </a:solidFill>
              <a:latin typeface="Times New Roman" panose="02020603050405020304" pitchFamily="18" charset="0"/>
            </a:endParaRPr>
          </a:p>
        </p:txBody>
      </p:sp>
      <p:sp>
        <p:nvSpPr>
          <p:cNvPr id="37895" name="Text Box 7"/>
          <p:cNvSpPr txBox="1">
            <a:spLocks noChangeArrowheads="1"/>
          </p:cNvSpPr>
          <p:nvPr/>
        </p:nvSpPr>
        <p:spPr bwMode="auto">
          <a:xfrm>
            <a:off x="536575" y="4910138"/>
            <a:ext cx="4319588"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solidFill>
                  <a:srgbClr val="FF0000"/>
                </a:solidFill>
                <a:latin typeface="Times New Roman" panose="02020603050405020304" pitchFamily="18" charset="0"/>
              </a:rPr>
              <a:t>benefit from the result</a:t>
            </a:r>
            <a:endParaRPr lang="en-US" altLang="zh-CN" b="1">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ldLvl="0" animBg="1"/>
      <p:bldP spid="37894" grpId="0" bldLvl="0" animBg="1"/>
      <p:bldP spid="3789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439650" y="1268760"/>
            <a:ext cx="6264696" cy="1204817"/>
          </a:xfrm>
          <a:prstGeom prst="rect">
            <a:avLst/>
          </a:prstGeom>
          <a:noFill/>
          <a:ln>
            <a:noFill/>
          </a:ln>
          <a:effectLst/>
        </p:spPr>
        <p:txBody>
          <a:bodyPr>
            <a:spAutoFit/>
          </a:bodyPr>
          <a:lstStyle>
            <a:lvl1pPr>
              <a:spcBef>
                <a:spcPct val="2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spcBef>
                <a:spcPts val="0"/>
              </a:spcBef>
              <a:defRPr/>
            </a:pPr>
            <a:r>
              <a:rPr lang="en-US" altLang="zh-CN" sz="6600" b="1" dirty="0">
                <a:ln w="12700">
                  <a:solidFill>
                    <a:schemeClr val="accent1"/>
                  </a:solidFill>
                  <a:prstDash val="solid"/>
                </a:ln>
                <a:solidFill>
                  <a:srgbClr val="CC0000"/>
                </a:solidFill>
                <a:effectLst>
                  <a:outerShdw dist="38100" dir="2640000" algn="bl" rotWithShape="0">
                    <a:schemeClr val="accent1"/>
                  </a:outerShdw>
                </a:effectLst>
              </a:rPr>
              <a:t>Think &amp; Share</a:t>
            </a:r>
            <a:endParaRPr lang="en-US" altLang="zh-CN" sz="6600" b="1" dirty="0">
              <a:ln w="12700">
                <a:solidFill>
                  <a:schemeClr val="accent1"/>
                </a:solidFill>
                <a:prstDash val="solid"/>
              </a:ln>
              <a:solidFill>
                <a:srgbClr val="CC0000"/>
              </a:solidFill>
              <a:effectLst>
                <a:outerShdw dist="38100" dir="2640000" algn="bl" rotWithShape="0">
                  <a:schemeClr val="accent1"/>
                </a:outerShdw>
              </a:effectLst>
            </a:endParaRPr>
          </a:p>
        </p:txBody>
      </p:sp>
      <p:sp>
        <p:nvSpPr>
          <p:cNvPr id="29699" name="Text Box 5"/>
          <p:cNvSpPr txBox="1">
            <a:spLocks noChangeArrowheads="1"/>
          </p:cNvSpPr>
          <p:nvPr/>
        </p:nvSpPr>
        <p:spPr bwMode="auto">
          <a:xfrm>
            <a:off x="503238" y="2471738"/>
            <a:ext cx="8135937"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8001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257300" indent="-342900">
              <a:spcBef>
                <a:spcPct val="20000"/>
              </a:spcBef>
              <a:buChar char="•"/>
              <a:defRPr sz="2400">
                <a:solidFill>
                  <a:schemeClr val="tx1"/>
                </a:solidFill>
                <a:latin typeface="Arial" panose="020B0604020202020204" pitchFamily="34" charset="0"/>
                <a:ea typeface="宋体" panose="02010600030101010101" pitchFamily="2" charset="-122"/>
              </a:defRPr>
            </a:lvl3pPr>
            <a:lvl4pPr marL="1714500" indent="-342900">
              <a:spcBef>
                <a:spcPct val="20000"/>
              </a:spcBef>
              <a:buChar char="–"/>
              <a:defRPr sz="2000">
                <a:solidFill>
                  <a:schemeClr val="tx1"/>
                </a:solidFill>
                <a:latin typeface="Arial" panose="020B0604020202020204" pitchFamily="34" charset="0"/>
                <a:ea typeface="宋体" panose="02010600030101010101" pitchFamily="2" charset="-122"/>
              </a:defRPr>
            </a:lvl4pPr>
            <a:lvl5pPr marL="2171700" indent="-342900">
              <a:spcBef>
                <a:spcPct val="20000"/>
              </a:spcBef>
              <a:buChar char="»"/>
              <a:defRPr sz="2000">
                <a:solidFill>
                  <a:schemeClr val="tx1"/>
                </a:solidFill>
                <a:latin typeface="Arial" panose="020B0604020202020204" pitchFamily="34" charset="0"/>
                <a:ea typeface="宋体" panose="02010600030101010101" pitchFamily="2" charset="-122"/>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a:latin typeface="Times New Roman" panose="02020603050405020304" pitchFamily="18" charset="0"/>
              </a:rPr>
              <a:t>1. Do you agree with Mallory’s and Arnette’s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opinions? Why?</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2. If you were given the chance, would you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like to climb Qomolangma? Why or why </a:t>
            </a:r>
            <a:endParaRPr lang="en-US" altLang="zh-CN" b="1">
              <a:latin typeface="Times New Roman" panose="02020603050405020304" pitchFamily="18" charset="0"/>
            </a:endParaRPr>
          </a:p>
          <a:p>
            <a:pPr eaLnBrk="1" hangingPunct="1">
              <a:lnSpc>
                <a:spcPct val="120000"/>
              </a:lnSpc>
              <a:spcBef>
                <a:spcPct val="0"/>
              </a:spcBef>
              <a:buFontTx/>
              <a:buNone/>
            </a:pPr>
            <a:r>
              <a:rPr lang="en-US" altLang="zh-CN" b="1">
                <a:latin typeface="Times New Roman" panose="02020603050405020304" pitchFamily="18" charset="0"/>
              </a:rPr>
              <a:t>    not?</a:t>
            </a:r>
            <a:endParaRPr lang="en-US" altLang="zh-CN" b="1">
              <a:latin typeface="Times New Roman" panose="02020603050405020304" pitchFamily="18" charset="0"/>
            </a:endParaRPr>
          </a:p>
        </p:txBody>
      </p:sp>
      <p:sp>
        <p:nvSpPr>
          <p:cNvPr id="2" name="文本框 1"/>
          <p:cNvSpPr txBox="1"/>
          <p:nvPr/>
        </p:nvSpPr>
        <p:spPr>
          <a:xfrm>
            <a:off x="487045" y="574040"/>
            <a:ext cx="4600575" cy="530860"/>
          </a:xfrm>
          <a:prstGeom prst="rect">
            <a:avLst/>
          </a:prstGeom>
          <a:noFill/>
        </p:spPr>
        <p:txBody>
          <a:bodyPr wrap="none" rtlCol="0">
            <a:spAutoFit/>
          </a:bodyPr>
          <a:p>
            <a:r>
              <a:rPr lang="en-US" altLang="zh-CN" sz="4400" b="1" baseline="-25000">
                <a:latin typeface="Times New Roman" panose="02020603050405020304" pitchFamily="18" charset="0"/>
                <a:cs typeface="Times New Roman" panose="02020603050405020304" pitchFamily="18" charset="0"/>
              </a:rPr>
              <a:t>Step5.  Read beyond the text</a:t>
            </a:r>
            <a:endParaRPr lang="en-US" altLang="zh-CN" sz="4400" b="1" baseline="-2500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12794"/>
            <a:ext cx="8712968" cy="6480720"/>
          </a:xfrm>
        </p:spPr>
        <p:txBody>
          <a:bodyPr>
            <a:noAutofit/>
          </a:bodyPr>
          <a:lstStyle/>
          <a:p>
            <a:pPr marL="0" indent="0">
              <a:buNone/>
            </a:pPr>
            <a:r>
              <a:rPr lang="en-US" altLang="zh-CN" sz="2800" b="1" dirty="0">
                <a:latin typeface="Times New Roman" panose="02020603050405020304" pitchFamily="18" charset="0"/>
                <a:cs typeface="Times New Roman" panose="02020603050405020304" pitchFamily="18" charset="0"/>
              </a:rPr>
              <a:t>Step6. Fill in the blanks. </a:t>
            </a:r>
            <a:r>
              <a:rPr lang="zh-CN" altLang="zh-CN" sz="2800" b="1" dirty="0">
                <a:latin typeface="Times New Roman" panose="02020603050405020304" pitchFamily="18" charset="0"/>
                <a:cs typeface="Times New Roman" panose="02020603050405020304" pitchFamily="18" charset="0"/>
              </a:rPr>
              <a:t>（课文语法填空） </a:t>
            </a:r>
            <a:endParaRPr lang="zh-CN" altLang="zh-CN" sz="2800" b="1" dirty="0">
              <a:latin typeface="Times New Roman" panose="02020603050405020304" pitchFamily="18" charset="0"/>
              <a:cs typeface="Times New Roman" panose="02020603050405020304" pitchFamily="18" charset="0"/>
            </a:endParaRPr>
          </a:p>
          <a:p>
            <a:pPr marL="0" indent="0">
              <a:buNone/>
            </a:pPr>
            <a:r>
              <a:rPr lang="en-US" altLang="zh-CN" sz="2800" dirty="0">
                <a:latin typeface="Times New Roman" panose="02020603050405020304" pitchFamily="18" charset="0"/>
                <a:cs typeface="Times New Roman" panose="02020603050405020304" pitchFamily="18" charset="0"/>
              </a:rPr>
              <a:t>    Last year, hundreds of people spent good money 1._______ (climb) Qomolangma, 2.________  experience that they knew would include 3. _________(crowd), discomfort and danger. British mountain climber George Mallory insisted that 4._______ climbers got from the adventure was sheer joy. American climber Alan Arnette,5.________climbed Qomolangma in 2011, believed that mountain climbing could make people focus on what's important to them. </a:t>
            </a:r>
            <a:endParaRPr lang="zh-CN" altLang="en-US" sz="2800" dirty="0">
              <a:latin typeface="Times New Roman" panose="02020603050405020304" pitchFamily="18" charset="0"/>
              <a:cs typeface="Times New Roman" panose="02020603050405020304" pitchFamily="18" charset="0"/>
            </a:endParaRPr>
          </a:p>
        </p:txBody>
      </p:sp>
      <p:sp>
        <p:nvSpPr>
          <p:cNvPr id="4" name="矩形 3"/>
          <p:cNvSpPr/>
          <p:nvPr/>
        </p:nvSpPr>
        <p:spPr>
          <a:xfrm>
            <a:off x="350127" y="871637"/>
            <a:ext cx="1506855" cy="52197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climbing</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5583222" y="871751"/>
            <a:ext cx="558165" cy="52197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an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nvSpPr>
        <p:spPr>
          <a:xfrm>
            <a:off x="5093848" y="1394058"/>
            <a:ext cx="1262380" cy="52197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crowds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矩形 6"/>
          <p:cNvSpPr/>
          <p:nvPr/>
        </p:nvSpPr>
        <p:spPr>
          <a:xfrm>
            <a:off x="3775769" y="2203068"/>
            <a:ext cx="932815" cy="52197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what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1781968" y="3061196"/>
            <a:ext cx="814705" cy="52197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who</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260648"/>
            <a:ext cx="8229600" cy="4525963"/>
          </a:xfrm>
        </p:spPr>
        <p:txBody>
          <a:bodyPr>
            <a:normAutofit lnSpcReduction="10000"/>
          </a:bodyPr>
          <a:lstStyle/>
          <a:p>
            <a:pPr marL="0" indent="0">
              <a:buNone/>
            </a:pPr>
            <a:r>
              <a:rPr lang="en-US" altLang="zh-CN" sz="2800" dirty="0">
                <a:latin typeface="Times New Roman" panose="02020603050405020304" pitchFamily="18" charset="0"/>
                <a:cs typeface="Times New Roman" panose="02020603050405020304" pitchFamily="18" charset="0"/>
              </a:rPr>
              <a:t>    Studies 6.__________(conduct) recently , indicate that risk- taking may be part of human nature, with some 7._________(likely) to take risks than others. A risk- taking personality is referred to as “Тypе T”, with the “T” 8.________(stand) for thrill.</a:t>
            </a:r>
            <a:endParaRPr lang="en-US" altLang="zh-CN" sz="2800" dirty="0">
              <a:latin typeface="Times New Roman" panose="02020603050405020304" pitchFamily="18" charset="0"/>
              <a:cs typeface="Times New Roman" panose="02020603050405020304" pitchFamily="18" charset="0"/>
            </a:endParaRPr>
          </a:p>
          <a:p>
            <a:pPr marL="0" indent="0">
              <a:buNone/>
            </a:pPr>
            <a:r>
              <a:rPr lang="en-US" altLang="zh-CN" sz="2800" dirty="0">
                <a:latin typeface="Times New Roman" panose="02020603050405020304" pitchFamily="18" charset="0"/>
                <a:cs typeface="Times New Roman" panose="02020603050405020304" pitchFamily="18" charset="0"/>
              </a:rPr>
              <a:t>    Our desire9.________( seek) risks can be connected to how much we expect10. ___________</a:t>
            </a:r>
            <a:endParaRPr lang="en-US" altLang="zh-CN" sz="2800" dirty="0">
              <a:latin typeface="Times New Roman" panose="02020603050405020304" pitchFamily="18" charset="0"/>
              <a:cs typeface="Times New Roman" panose="02020603050405020304" pitchFamily="18" charset="0"/>
            </a:endParaRPr>
          </a:p>
          <a:p>
            <a:pPr marL="0" indent="0">
              <a:buNone/>
            </a:pPr>
            <a:r>
              <a:rPr lang="en-US" altLang="zh-CN" sz="2800" dirty="0">
                <a:latin typeface="Times New Roman" panose="02020603050405020304" pitchFamily="18" charset="0"/>
                <a:cs typeface="Times New Roman" panose="02020603050405020304" pitchFamily="18" charset="0"/>
              </a:rPr>
              <a:t>(benefit) from the result of it.</a:t>
            </a:r>
            <a:endParaRPr lang="en-US" altLang="zh-CN" sz="2800" dirty="0">
              <a:latin typeface="Times New Roman" panose="02020603050405020304" pitchFamily="18" charset="0"/>
              <a:cs typeface="Times New Roman" panose="02020603050405020304" pitchFamily="18" charset="0"/>
            </a:endParaRPr>
          </a:p>
        </p:txBody>
      </p:sp>
      <p:sp>
        <p:nvSpPr>
          <p:cNvPr id="4" name="矩形 3"/>
          <p:cNvSpPr/>
          <p:nvPr/>
        </p:nvSpPr>
        <p:spPr>
          <a:xfrm>
            <a:off x="1967484" y="260648"/>
            <a:ext cx="1743075" cy="52197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conducted</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1301805" y="998870"/>
            <a:ext cx="1885315" cy="52197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more likely</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nvSpPr>
        <p:spPr>
          <a:xfrm>
            <a:off x="1700425" y="1749306"/>
            <a:ext cx="1486535" cy="52197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standing</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
        <p:nvSpPr>
          <p:cNvPr id="2" name="矩形 1"/>
          <p:cNvSpPr/>
          <p:nvPr/>
        </p:nvSpPr>
        <p:spPr>
          <a:xfrm>
            <a:off x="2608475" y="2271276"/>
            <a:ext cx="1219835" cy="521970"/>
          </a:xfrm>
          <a:prstGeom prst="rect">
            <a:avLst/>
          </a:prstGeom>
        </p:spPr>
        <p:txBody>
          <a:bodyPr wrap="none">
            <a:spAutoFit/>
          </a:bodyPr>
          <a:p>
            <a:r>
              <a:rPr lang="en-US" altLang="zh-CN" sz="2800" b="1" dirty="0">
                <a:solidFill>
                  <a:srgbClr val="FF0000"/>
                </a:solidFill>
                <a:latin typeface="Times New Roman" panose="02020603050405020304" pitchFamily="18" charset="0"/>
                <a:cs typeface="Times New Roman" panose="02020603050405020304" pitchFamily="18" charset="0"/>
              </a:rPr>
              <a:t>to seek</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
        <p:nvSpPr>
          <p:cNvPr id="7" name="矩形 6"/>
          <p:cNvSpPr/>
          <p:nvPr/>
        </p:nvSpPr>
        <p:spPr>
          <a:xfrm>
            <a:off x="4227725" y="2553216"/>
            <a:ext cx="1614170" cy="52197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to benefit</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麦哲伦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388" y="260350"/>
            <a:ext cx="49688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310129"/>
            <a:ext cx="6768752" cy="340129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伽马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925" y="1125538"/>
            <a:ext cx="34337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3472926" y="980728"/>
            <a:ext cx="5545137" cy="53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ctr" eaLnBrk="1" hangingPunct="1">
              <a:lnSpc>
                <a:spcPct val="120000"/>
              </a:lnSpc>
              <a:spcBef>
                <a:spcPct val="50000"/>
              </a:spcBef>
              <a:defRPr sz="3400" b="1">
                <a:solidFill>
                  <a:srgbClr val="FF0000"/>
                </a:solidFill>
              </a:defRPr>
            </a:lvl1pPr>
            <a:lvl2pPr marL="742950" indent="-285750">
              <a:spcBef>
                <a:spcPct val="50000"/>
              </a:spcBef>
            </a:lvl2pPr>
            <a:lvl3pPr marL="1143000" indent="-228600">
              <a:spcBef>
                <a:spcPct val="50000"/>
              </a:spcBef>
            </a:lvl3pPr>
            <a:lvl4pPr marL="1600200" indent="-228600">
              <a:spcBef>
                <a:spcPct val="50000"/>
              </a:spcBef>
            </a:lvl4pPr>
            <a:lvl5pPr marL="2057400" indent="-228600">
              <a:spcBef>
                <a:spcPct val="50000"/>
              </a:spcBef>
            </a:lvl5pPr>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altLang="zh-CN" dirty="0"/>
              <a:t>Vasco da Gama</a:t>
            </a:r>
            <a:endParaRPr lang="en-US" altLang="zh-CN" dirty="0"/>
          </a:p>
          <a:p>
            <a:pPr algn="l"/>
            <a:r>
              <a:rPr lang="en-US" altLang="zh-CN" dirty="0">
                <a:solidFill>
                  <a:schemeClr val="tx1"/>
                </a:solidFill>
              </a:rPr>
              <a:t>Portuguese explorer and the first European to reach India by sea. His initial journey to India opened up the sea route from Western Europe to the east by way of the Cape of Good Hope.</a:t>
            </a:r>
            <a:endParaRPr lang="en-US" altLang="zh-CN"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55576" y="404664"/>
            <a:ext cx="7272808" cy="593762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哥伦布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100" y="980728"/>
            <a:ext cx="3324526" cy="424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3471863" y="1340768"/>
            <a:ext cx="5689600" cy="47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ctr" eaLnBrk="1" hangingPunct="1">
              <a:lnSpc>
                <a:spcPct val="120000"/>
              </a:lnSpc>
              <a:spcBef>
                <a:spcPct val="50000"/>
              </a:spcBef>
              <a:defRPr sz="3400" b="1">
                <a:solidFill>
                  <a:srgbClr val="FF0000"/>
                </a:solidFill>
              </a:defRPr>
            </a:lvl1pPr>
            <a:lvl2pPr marL="742950" indent="-285750">
              <a:spcBef>
                <a:spcPct val="50000"/>
              </a:spcBef>
            </a:lvl2pPr>
            <a:lvl3pPr marL="1143000" indent="-228600">
              <a:spcBef>
                <a:spcPct val="50000"/>
              </a:spcBef>
            </a:lvl3pPr>
            <a:lvl4pPr marL="1600200" indent="-228600">
              <a:spcBef>
                <a:spcPct val="50000"/>
              </a:spcBef>
            </a:lvl4pPr>
            <a:lvl5pPr marL="2057400" indent="-228600">
              <a:spcBef>
                <a:spcPct val="50000"/>
              </a:spcBef>
            </a:lvl5pPr>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US" altLang="zh-CN" dirty="0"/>
              <a:t>Christopher Columbus</a:t>
            </a:r>
            <a:endParaRPr lang="en-US" altLang="zh-CN" dirty="0"/>
          </a:p>
          <a:p>
            <a:pPr algn="l"/>
            <a:r>
              <a:rPr lang="en-US" altLang="zh-CN" dirty="0">
                <a:solidFill>
                  <a:schemeClr val="tx1"/>
                </a:solidFill>
              </a:rPr>
              <a:t>Italian explorer who completed journeys between Spain and the Americas, marking the beginning of European exploration of the Americas.</a:t>
            </a:r>
            <a:endParaRPr lang="en-US" altLang="zh-CN"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哥伦布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3528" y="188640"/>
            <a:ext cx="3934915" cy="262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stretch>
            <a:fillRect/>
          </a:stretch>
        </p:blipFill>
        <p:spPr>
          <a:xfrm>
            <a:off x="2051720" y="2812779"/>
            <a:ext cx="6242448" cy="39814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91" y="620688"/>
            <a:ext cx="9206036" cy="4968552"/>
          </a:xfrm>
          <a:prstGeom prst="rect">
            <a:avLst/>
          </a:prstGeom>
        </p:spPr>
      </p:pic>
      <p:sp>
        <p:nvSpPr>
          <p:cNvPr id="3" name="Oval 5"/>
          <p:cNvSpPr>
            <a:spLocks noChangeArrowheads="1"/>
          </p:cNvSpPr>
          <p:nvPr/>
        </p:nvSpPr>
        <p:spPr bwMode="auto">
          <a:xfrm>
            <a:off x="2483768" y="1201177"/>
            <a:ext cx="636588" cy="822305"/>
          </a:xfrm>
          <a:prstGeom prst="ellipse">
            <a:avLst/>
          </a:prstGeom>
          <a:solidFill>
            <a:srgbClr val="339966"/>
          </a:solidFill>
          <a:ln w="9525" algn="ctr">
            <a:solidFill>
              <a:srgbClr val="3399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dirty="0"/>
              <a:t>a</a:t>
            </a:r>
            <a:endParaRPr lang="en-US" altLang="zh-CN" b="1" dirty="0"/>
          </a:p>
        </p:txBody>
      </p:sp>
      <p:sp>
        <p:nvSpPr>
          <p:cNvPr id="4" name="Oval 3"/>
          <p:cNvSpPr>
            <a:spLocks noChangeArrowheads="1"/>
          </p:cNvSpPr>
          <p:nvPr/>
        </p:nvSpPr>
        <p:spPr bwMode="auto">
          <a:xfrm>
            <a:off x="292894" y="4646532"/>
            <a:ext cx="636587" cy="822305"/>
          </a:xfrm>
          <a:prstGeom prst="ellipse">
            <a:avLst/>
          </a:prstGeom>
          <a:solidFill>
            <a:srgbClr val="FFCC00"/>
          </a:solidFill>
          <a:ln w="9525" algn="ctr">
            <a:solidFill>
              <a:srgbClr val="FFCC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dirty="0"/>
              <a:t>b</a:t>
            </a:r>
            <a:endParaRPr lang="en-US" altLang="zh-CN" b="1" dirty="0"/>
          </a:p>
        </p:txBody>
      </p:sp>
      <p:sp>
        <p:nvSpPr>
          <p:cNvPr id="5" name="Oval 7"/>
          <p:cNvSpPr>
            <a:spLocks noChangeArrowheads="1"/>
          </p:cNvSpPr>
          <p:nvPr/>
        </p:nvSpPr>
        <p:spPr bwMode="auto">
          <a:xfrm>
            <a:off x="3492500" y="4646531"/>
            <a:ext cx="636588" cy="822305"/>
          </a:xfrm>
          <a:prstGeom prst="ellipse">
            <a:avLst/>
          </a:prstGeom>
          <a:solidFill>
            <a:srgbClr val="FF00FF"/>
          </a:solidFill>
          <a:ln w="9525" algn="ctr">
            <a:solidFill>
              <a:srgbClr val="FF00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50000"/>
              </a:spcBef>
              <a:defRPr sz="3200">
                <a:solidFill>
                  <a:schemeClr val="tx1"/>
                </a:solidFill>
                <a:latin typeface="Times New Roman" panose="02020603050405020304" pitchFamily="18" charset="0"/>
                <a:ea typeface="宋体" panose="02010600030101010101" pitchFamily="2" charset="-122"/>
              </a:defRPr>
            </a:lvl1pPr>
            <a:lvl2pPr marL="742950" indent="-285750">
              <a:spcBef>
                <a:spcPct val="50000"/>
              </a:spcBef>
              <a:defRPr sz="3200">
                <a:solidFill>
                  <a:schemeClr val="tx1"/>
                </a:solidFill>
                <a:latin typeface="Times New Roman" panose="02020603050405020304" pitchFamily="18" charset="0"/>
                <a:ea typeface="宋体" panose="02010600030101010101" pitchFamily="2" charset="-122"/>
              </a:defRPr>
            </a:lvl2pPr>
            <a:lvl3pPr marL="1143000" indent="-228600">
              <a:spcBef>
                <a:spcPct val="50000"/>
              </a:spcBef>
              <a:defRPr sz="3200">
                <a:solidFill>
                  <a:schemeClr val="tx1"/>
                </a:solidFill>
                <a:latin typeface="Times New Roman" panose="02020603050405020304" pitchFamily="18" charset="0"/>
                <a:ea typeface="宋体" panose="02010600030101010101" pitchFamily="2" charset="-122"/>
              </a:defRPr>
            </a:lvl3pPr>
            <a:lvl4pPr marL="1600200" indent="-228600">
              <a:spcBef>
                <a:spcPct val="50000"/>
              </a:spcBef>
              <a:defRPr sz="3200">
                <a:solidFill>
                  <a:schemeClr val="tx1"/>
                </a:solidFill>
                <a:latin typeface="Times New Roman" panose="02020603050405020304" pitchFamily="18" charset="0"/>
                <a:ea typeface="宋体" panose="02010600030101010101" pitchFamily="2" charset="-122"/>
              </a:defRPr>
            </a:lvl4pPr>
            <a:lvl5pPr marL="2057400" indent="-228600">
              <a:spcBef>
                <a:spcPct val="50000"/>
              </a:spcBef>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5000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dirty="0"/>
              <a:t>c</a:t>
            </a:r>
            <a:endParaRPr lang="en-US" altLang="zh-CN"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ags/tag1.xml><?xml version="1.0" encoding="utf-8"?>
<p:tagLst xmlns:p="http://schemas.openxmlformats.org/presentationml/2006/main">
  <p:tag name="KSO_WM_MEDIACOVER_FLAG" val="1"/>
  <p:tag name="KSO_WM_UNIT_MEDIACOVER_BTN_STATE" val="1"/>
  <p:tag name="KSO_WM_UNIT_MEDIACOVER_BTNRECT" val="6798*3648*803*8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MEDIACOVER_FLAG" val="1"/>
  <p:tag name="KSO_WM_UNIT_MEDIACOVER_BTN_STATE" val="1"/>
  <p:tag name="KSO_WM_UNIT_MEDIACOVER_BTNRECT" val="6798*3648*803*8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5493</Words>
  <Application>WPS 演示</Application>
  <PresentationFormat>全屏显示(4:3)</PresentationFormat>
  <Paragraphs>177</Paragraphs>
  <Slides>35</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35</vt:i4>
      </vt:variant>
    </vt:vector>
  </HeadingPairs>
  <TitlesOfParts>
    <vt:vector size="43" baseType="lpstr">
      <vt:lpstr>Arial</vt:lpstr>
      <vt:lpstr>宋体</vt:lpstr>
      <vt:lpstr>Wingdings</vt:lpstr>
      <vt:lpstr>Times New Roman</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Teachers’ words:</dc:title>
  <dc:creator>Administrator</dc:creator>
  <cp:lastModifiedBy>Administrator</cp:lastModifiedBy>
  <cp:revision>49</cp:revision>
  <dcterms:created xsi:type="dcterms:W3CDTF">2020-06-17T02:43:00Z</dcterms:created>
  <dcterms:modified xsi:type="dcterms:W3CDTF">2021-06-20T12:15:21Z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2052-11.8.2.8721</vt:lpwstr>
  </property>
</Properties>
</file>