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6"/>
  </p:handoutMasterIdLst>
  <p:sldIdLst>
    <p:sldId id="256" r:id="rId3"/>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60"/>
        <p:guide pos="3851"/>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554095" y="2092960"/>
            <a:ext cx="3909060" cy="1938020"/>
          </a:xfrm>
          <a:prstGeom prst="rect">
            <a:avLst/>
          </a:prstGeom>
          <a:noFill/>
        </p:spPr>
        <p:txBody>
          <a:bodyPr wrap="none" rtlCol="0" anchor="t">
            <a:spAutoFit/>
          </a:bodyPr>
          <a:p>
            <a:pPr algn="l"/>
            <a:r>
              <a:rPr lang="en-US" altLang="zh-CN" sz="4000" b="1" dirty="0">
                <a:latin typeface="Times New Roman" panose="02020603050405020304" pitchFamily="18" charset="0"/>
                <a:cs typeface="Times New Roman" panose="02020603050405020304" pitchFamily="18" charset="0"/>
                <a:sym typeface="+mn-ea"/>
              </a:rPr>
              <a:t>      Period 3 </a:t>
            </a:r>
            <a:r>
              <a:rPr lang="zh-CN" altLang="en-US" sz="4000" b="1" dirty="0">
                <a:latin typeface="Times New Roman" panose="02020603050405020304" pitchFamily="18" charset="0"/>
                <a:cs typeface="Times New Roman" panose="02020603050405020304" pitchFamily="18" charset="0"/>
                <a:sym typeface="+mn-ea"/>
              </a:rPr>
              <a:t>：</a:t>
            </a:r>
            <a:endParaRPr lang="zh-CN" altLang="en-US" sz="4000" b="1" dirty="0">
              <a:latin typeface="Times New Roman" panose="02020603050405020304" pitchFamily="18" charset="0"/>
              <a:cs typeface="Times New Roman" panose="02020603050405020304" pitchFamily="18" charset="0"/>
              <a:sym typeface="+mn-ea"/>
            </a:endParaRPr>
          </a:p>
          <a:p>
            <a:pPr algn="l"/>
            <a:endParaRPr lang="zh-CN" altLang="en-US" sz="4000" b="1" dirty="0">
              <a:latin typeface="Times New Roman" panose="02020603050405020304" pitchFamily="18" charset="0"/>
              <a:cs typeface="Times New Roman" panose="02020603050405020304" pitchFamily="18" charset="0"/>
              <a:sym typeface="+mn-ea"/>
            </a:endParaRPr>
          </a:p>
          <a:p>
            <a:pPr algn="l"/>
            <a:r>
              <a:rPr lang="en-US" altLang="zh-CN" sz="4000" b="1" dirty="0">
                <a:latin typeface="Times New Roman" panose="02020603050405020304" pitchFamily="18" charset="0"/>
                <a:cs typeface="Times New Roman" panose="02020603050405020304" pitchFamily="18" charset="0"/>
                <a:sym typeface="+mn-ea"/>
              </a:rPr>
              <a:t> Language points</a:t>
            </a:r>
            <a:endParaRPr lang="en-US" altLang="zh-CN" sz="4000" b="1" dirty="0">
              <a:latin typeface="Times New Roman" panose="02020603050405020304" pitchFamily="18" charset="0"/>
              <a:cs typeface="Times New Roman" panose="02020603050405020304" pitchFamily="18" charset="0"/>
              <a:sym typeface="+mn-ea"/>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64515" y="577215"/>
            <a:ext cx="11485245" cy="5041265"/>
          </a:xfrm>
        </p:spPr>
        <p:txBody>
          <a:bodyPr/>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7. You really have to focus ___ the one reason that’s most important and unique ____ you.</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8. After succeeding(继承) to his father’s company as president, he succeeded in ________ (make) the company more successful, _____helped to make him a big success.</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9. The success or failure of the plan depends ____ you.</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10. It took them about one month to figure _____how to start the equipment.</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11. Christopher Columbus was an Italian explorer who completed journeys between Spain and the Americas, thus _________ (make) the beginning of European exploration of the American.</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4558030" y="577215"/>
            <a:ext cx="55816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on</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1868805" y="996315"/>
            <a:ext cx="47879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to</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1167130" y="1934845"/>
            <a:ext cx="132842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making</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7934960" y="1934845"/>
            <a:ext cx="109156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which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7186930" y="2963545"/>
            <a:ext cx="657860" cy="521970"/>
          </a:xfrm>
          <a:prstGeom prst="rect">
            <a:avLst/>
          </a:prstGeom>
          <a:noFill/>
        </p:spPr>
        <p:txBody>
          <a:bodyPr wrap="squar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on</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9" name="文本框 8"/>
          <p:cNvSpPr txBox="1"/>
          <p:nvPr/>
        </p:nvSpPr>
        <p:spPr>
          <a:xfrm>
            <a:off x="6941185" y="3485515"/>
            <a:ext cx="76517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out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0" name="文本框 9"/>
          <p:cNvSpPr txBox="1"/>
          <p:nvPr/>
        </p:nvSpPr>
        <p:spPr>
          <a:xfrm>
            <a:off x="6358255" y="4497070"/>
            <a:ext cx="148653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marking</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P spid="8" grpId="0"/>
      <p:bldP spid="8" grpId="1"/>
      <p:bldP spid="9" grpId="0"/>
      <p:bldP spid="9" grpId="1"/>
      <p:bldP spid="10" grpId="0"/>
      <p:bldP spid="10"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78435" y="184785"/>
            <a:ext cx="11917045" cy="6421120"/>
          </a:xfrm>
        </p:spPr>
        <p:txBody>
          <a:bodyPr/>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Task 4: Translate the following sentences into English.</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1) 一架小型飞机坠毁在城市以东五英里的山坡上，造成20人死亡,30人受伤。(cause)</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A small plane crashed into a hillside five miles east of the city, 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2) 有80多个国家踢欧洲足球,这使得它成为最流行的运动。(make)</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European football is played in more than 80 countries, 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___________________________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3)这对夫妇经常晚饭后在公园散步，后面跟着他们的宠物小狗。(follow)</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The couple often take a walk after supper in the park, 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___________________________________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4)我不知道这意味着什么。( figure out)</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9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___________________________________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9274810" y="1652270"/>
            <a:ext cx="1546225" cy="460375"/>
          </a:xfrm>
          <a:prstGeom prst="rect">
            <a:avLst/>
          </a:prstGeom>
          <a:noFill/>
        </p:spPr>
        <p:txBody>
          <a:bodyPr wrap="none" rtlCol="0">
            <a:spAutoFit/>
          </a:bodyPr>
          <a:p>
            <a:pPr algn="l"/>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causing 20 </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829945" y="2112645"/>
            <a:ext cx="3129915" cy="460375"/>
          </a:xfrm>
          <a:prstGeom prst="rect">
            <a:avLst/>
          </a:prstGeom>
          <a:noFill/>
        </p:spPr>
        <p:txBody>
          <a:bodyPr wrap="none" rtlCol="0">
            <a:spAutoFit/>
          </a:bodyPr>
          <a:p>
            <a:pPr algn="l"/>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deaths and 30 injuries. </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8156575" y="3164840"/>
            <a:ext cx="2613025" cy="460375"/>
          </a:xfrm>
          <a:prstGeom prst="rect">
            <a:avLst/>
          </a:prstGeom>
          <a:noFill/>
        </p:spPr>
        <p:txBody>
          <a:bodyPr wrap="none" rtlCol="0">
            <a:spAutoFit/>
          </a:bodyPr>
          <a:p>
            <a:pPr algn="l"/>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making it the most </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829945" y="3625215"/>
            <a:ext cx="3707765" cy="460375"/>
          </a:xfrm>
          <a:prstGeom prst="rect">
            <a:avLst/>
          </a:prstGeom>
          <a:noFill/>
        </p:spPr>
        <p:txBody>
          <a:bodyPr wrap="none" rtlCol="0">
            <a:spAutoFit/>
          </a:bodyPr>
          <a:p>
            <a:pPr marL="0" algn="l">
              <a:lnSpc>
                <a:spcPct val="100000"/>
              </a:lnSpc>
              <a:buClrTx/>
              <a:buSzTx/>
              <a:buNone/>
            </a:pPr>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popular game in the world. </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8156575" y="4666615"/>
            <a:ext cx="2860675" cy="460375"/>
          </a:xfrm>
          <a:prstGeom prst="rect">
            <a:avLst/>
          </a:prstGeom>
          <a:noFill/>
        </p:spPr>
        <p:txBody>
          <a:bodyPr wrap="none" rtlCol="0">
            <a:spAutoFit/>
          </a:bodyPr>
          <a:p>
            <a:pPr algn="l"/>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followed by their pet </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9" name="文本框 8"/>
          <p:cNvSpPr txBox="1"/>
          <p:nvPr/>
        </p:nvSpPr>
        <p:spPr>
          <a:xfrm>
            <a:off x="622300" y="5099685"/>
            <a:ext cx="5333365" cy="460375"/>
          </a:xfrm>
          <a:prstGeom prst="rect">
            <a:avLst/>
          </a:prstGeom>
          <a:noFill/>
        </p:spPr>
        <p:txBody>
          <a:bodyPr wrap="none" rtlCol="0">
            <a:spAutoFit/>
          </a:bodyPr>
          <a:p>
            <a:pPr algn="l"/>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dogs/ with their pet dog following them.</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0" name="文本框 9"/>
          <p:cNvSpPr txBox="1"/>
          <p:nvPr/>
        </p:nvSpPr>
        <p:spPr>
          <a:xfrm>
            <a:off x="622300" y="6182360"/>
            <a:ext cx="4740910" cy="423545"/>
          </a:xfrm>
          <a:prstGeom prst="rect">
            <a:avLst/>
          </a:prstGeom>
          <a:noFill/>
        </p:spPr>
        <p:txBody>
          <a:bodyPr wrap="none" rtlCol="0">
            <a:spAutoFit/>
          </a:bodyPr>
          <a:p>
            <a:pPr marL="0" algn="l">
              <a:lnSpc>
                <a:spcPct val="90000"/>
              </a:lnSpc>
              <a:buClrTx/>
              <a:buSzTx/>
              <a:buNone/>
            </a:pPr>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I couldn't figure out what it meant.</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P spid="8" grpId="0"/>
      <p:bldP spid="8" grpId="1"/>
      <p:bldP spid="9" grpId="0"/>
      <p:bldP spid="9" grpId="1"/>
      <p:bldP spid="10" grpId="0"/>
      <p:bldP spid="10"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26372" y="908650"/>
            <a:ext cx="10852237" cy="5041355"/>
          </a:xfrm>
        </p:spPr>
        <p:txBody>
          <a:bodyPr/>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5) 他躺在床上，眼睛盯着屋顶。(with复合结构)</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________________________________________________________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6)  有许多难题要解决, 新当选的总统日子不好过。(with复合结构)</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_______________________________, the newly-elected president is having a hard time. </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7) 她看到一条小溪, 两岸长着红花绿草。(with复合结构)</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__________________________________________________________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967740" y="1410970"/>
            <a:ext cx="7051675" cy="460375"/>
          </a:xfrm>
          <a:prstGeom prst="rect">
            <a:avLst/>
          </a:prstGeom>
          <a:noFill/>
        </p:spPr>
        <p:txBody>
          <a:bodyPr wrap="none" rtlCol="0">
            <a:spAutoFit/>
          </a:bodyPr>
          <a:p>
            <a:pPr marL="0" algn="l">
              <a:lnSpc>
                <a:spcPct val="100000"/>
              </a:lnSpc>
              <a:buClrTx/>
              <a:buSzTx/>
              <a:buNone/>
            </a:pPr>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He lay in bed, with his eyes focused/fixed on the roof.</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809625" y="2469515"/>
            <a:ext cx="5292725" cy="460375"/>
          </a:xfrm>
          <a:prstGeom prst="rect">
            <a:avLst/>
          </a:prstGeom>
          <a:noFill/>
        </p:spPr>
        <p:txBody>
          <a:bodyPr wrap="none" rtlCol="0">
            <a:spAutoFit/>
          </a:bodyPr>
          <a:p>
            <a:pPr algn="l"/>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a lot of difficult problems to settle</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889000" y="3972560"/>
            <a:ext cx="8574405" cy="460375"/>
          </a:xfrm>
          <a:prstGeom prst="rect">
            <a:avLst/>
          </a:prstGeom>
          <a:noFill/>
        </p:spPr>
        <p:txBody>
          <a:bodyPr wrap="none" rtlCol="0">
            <a:spAutoFit/>
          </a:bodyPr>
          <a:p>
            <a:pPr algn="l"/>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She saw a stream with red flowers and green grass on both sides. </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7" grpId="0"/>
      <p:bldP spid="7" grpId="1"/>
      <p:bldP spid="8" grpId="0"/>
      <p:bldP spid="8"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24485" y="266065"/>
            <a:ext cx="8981440" cy="460375"/>
          </a:xfrm>
          <a:prstGeom prst="rect">
            <a:avLst/>
          </a:prstGeom>
          <a:noFill/>
          <a:ln w="9525">
            <a:noFill/>
          </a:ln>
        </p:spPr>
        <p:txBody>
          <a:bodyPr wrap="square">
            <a:spAutoFit/>
          </a:bodyPr>
          <a:p>
            <a:pPr marL="459105" indent="-459105"/>
            <a:r>
              <a:rPr lang="en-US" sz="2400" b="1">
                <a:latin typeface="Times New Roman" panose="02020603050405020304" pitchFamily="18" charset="0"/>
                <a:ea typeface="宋体" panose="02010600030101010101" pitchFamily="2" charset="-122"/>
              </a:rPr>
              <a:t>Task </a:t>
            </a:r>
            <a:r>
              <a:rPr lang="en-US" sz="2400" b="1">
                <a:latin typeface="Times New Roman" panose="02020603050405020304" pitchFamily="18" charset="0"/>
                <a:ea typeface="宋体" panose="02010600030101010101" pitchFamily="2" charset="-122"/>
                <a:cs typeface="Times New Roman" panose="02020603050405020304" pitchFamily="18" charset="0"/>
              </a:rPr>
              <a:t>1</a:t>
            </a:r>
            <a:r>
              <a:rPr lang="en-US" sz="2400" b="1">
                <a:latin typeface="Times New Roman" panose="02020603050405020304" pitchFamily="18" charset="0"/>
                <a:ea typeface="宋体" panose="02010600030101010101" pitchFamily="2" charset="-122"/>
              </a:rPr>
              <a:t>: </a:t>
            </a:r>
            <a:r>
              <a:rPr lang="en-US" sz="2400" b="1">
                <a:latin typeface="Times New Roman" panose="02020603050405020304" pitchFamily="18" charset="0"/>
                <a:ea typeface="宋体" panose="02010600030101010101" pitchFamily="2" charset="-122"/>
                <a:cs typeface="Times New Roman" panose="02020603050405020304" pitchFamily="18" charset="0"/>
              </a:rPr>
              <a:t>Important phrases and key sentences</a:t>
            </a:r>
            <a:endParaRPr lang="en-US" altLang="en-US" sz="2400" b="1">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175385" y="960755"/>
            <a:ext cx="9256395" cy="5262245"/>
          </a:xfrm>
          <a:prstGeom prst="rect">
            <a:avLst/>
          </a:prstGeom>
          <a:noFill/>
          <a:ln w="9525">
            <a:noFill/>
          </a:ln>
        </p:spPr>
        <p:txBody>
          <a:bodyPr wrap="square">
            <a:spAutoFit/>
          </a:bodyPr>
          <a:p>
            <a:pPr indent="0"/>
            <a:r>
              <a:rPr lang="en-US" sz="2800" b="0">
                <a:latin typeface="Times New Roman" panose="02020603050405020304" pitchFamily="18" charset="0"/>
                <a:ea typeface="宋体" panose="02010600030101010101" pitchFamily="2" charset="-122"/>
              </a:rPr>
              <a:t>1. </a:t>
            </a:r>
            <a:r>
              <a:rPr lang="zh-CN" sz="2800" b="0">
                <a:latin typeface="Times New Roman" panose="02020603050405020304" pitchFamily="18" charset="0"/>
                <a:ea typeface="宋体" panose="02010600030101010101" pitchFamily="2" charset="-122"/>
              </a:rPr>
              <a:t>寻找</a:t>
            </a:r>
            <a:r>
              <a:rPr lang="en-US" sz="2800" b="0">
                <a:latin typeface="Times New Roman" panose="02020603050405020304" pitchFamily="18" charset="0"/>
                <a:ea typeface="宋体" panose="02010600030101010101" pitchFamily="2" charset="-122"/>
              </a:rPr>
              <a:t>…</a:t>
            </a:r>
            <a:r>
              <a:rPr lang="en-US" sz="2800" b="0">
                <a:latin typeface="Times New Roman" panose="02020603050405020304" pitchFamily="18" charset="0"/>
                <a:ea typeface="宋体" panose="02010600030101010101" pitchFamily="2" charset="-122"/>
                <a:cs typeface="Times New Roman" panose="02020603050405020304" pitchFamily="18" charset="0"/>
              </a:rPr>
              <a:t>... ____________</a:t>
            </a:r>
            <a:endParaRPr lang="en-US" sz="2800" b="0">
              <a:latin typeface="Times New Roman" panose="02020603050405020304" pitchFamily="18" charset="0"/>
              <a:ea typeface="宋体" panose="02010600030101010101" pitchFamily="2" charset="-122"/>
              <a:cs typeface="Times New Roman" panose="02020603050405020304" pitchFamily="18" charset="0"/>
            </a:endParaRPr>
          </a:p>
          <a:p>
            <a:pPr indent="0"/>
            <a:r>
              <a:rPr lang="en-US" sz="2800" b="0">
                <a:latin typeface="Times New Roman" panose="02020603050405020304" pitchFamily="18" charset="0"/>
                <a:ea typeface="宋体" panose="02010600030101010101" pitchFamily="2" charset="-122"/>
              </a:rPr>
              <a:t>2. </a:t>
            </a:r>
            <a:r>
              <a:rPr lang="zh-CN" sz="2800" b="0">
                <a:latin typeface="Times New Roman" panose="02020603050405020304" pitchFamily="18" charset="0"/>
                <a:ea typeface="宋体" panose="02010600030101010101" pitchFamily="2" charset="-122"/>
              </a:rPr>
              <a:t>经由</a:t>
            </a:r>
            <a:r>
              <a:rPr lang="en-US" sz="2800" b="0">
                <a:latin typeface="Times New Roman" panose="02020603050405020304" pitchFamily="18" charset="0"/>
                <a:ea typeface="宋体" panose="02010600030101010101" pitchFamily="2" charset="-122"/>
              </a:rPr>
              <a:t>…</a:t>
            </a:r>
            <a:r>
              <a:rPr lang="en-US" sz="2800" b="0">
                <a:latin typeface="Times New Roman" panose="02020603050405020304" pitchFamily="18" charset="0"/>
                <a:ea typeface="宋体" panose="02010600030101010101" pitchFamily="2" charset="-122"/>
                <a:cs typeface="Times New Roman" panose="02020603050405020304" pitchFamily="18" charset="0"/>
              </a:rPr>
              <a:t>... ____________</a:t>
            </a:r>
            <a:endParaRPr lang="en-US" sz="2800" b="0">
              <a:latin typeface="Times New Roman" panose="02020603050405020304" pitchFamily="18" charset="0"/>
              <a:ea typeface="宋体" panose="02010600030101010101" pitchFamily="2" charset="-122"/>
              <a:cs typeface="Times New Roman" panose="02020603050405020304" pitchFamily="18" charset="0"/>
            </a:endParaRPr>
          </a:p>
          <a:p>
            <a:pPr indent="0"/>
            <a:r>
              <a:rPr lang="en-US" sz="2800" b="0">
                <a:latin typeface="Times New Roman" panose="02020603050405020304" pitchFamily="18" charset="0"/>
                <a:ea typeface="宋体" panose="02010600030101010101" pitchFamily="2" charset="-122"/>
              </a:rPr>
              <a:t>3. </a:t>
            </a:r>
            <a:r>
              <a:rPr lang="zh-CN" sz="2800" b="0">
                <a:latin typeface="Times New Roman" panose="02020603050405020304" pitchFamily="18" charset="0"/>
                <a:ea typeface="宋体" panose="02010600030101010101" pitchFamily="2" charset="-122"/>
              </a:rPr>
              <a:t>标志着</a:t>
            </a:r>
            <a:r>
              <a:rPr lang="en-US" sz="2800" b="0">
                <a:latin typeface="Times New Roman" panose="02020603050405020304" pitchFamily="18" charset="0"/>
                <a:ea typeface="宋体" panose="02010600030101010101" pitchFamily="2" charset="-122"/>
                <a:cs typeface="Times New Roman" panose="02020603050405020304" pitchFamily="18" charset="0"/>
              </a:rPr>
              <a:t>......</a:t>
            </a:r>
            <a:r>
              <a:rPr lang="zh-CN" sz="2800" b="0">
                <a:latin typeface="Times New Roman" panose="02020603050405020304" pitchFamily="18" charset="0"/>
                <a:ea typeface="宋体" panose="02010600030101010101" pitchFamily="2" charset="-122"/>
              </a:rPr>
              <a:t>的开始 </a:t>
            </a:r>
            <a:r>
              <a:rPr lang="en-US" altLang="zh-CN" sz="2800" b="0">
                <a:latin typeface="Times New Roman" panose="02020603050405020304" pitchFamily="18" charset="0"/>
                <a:ea typeface="宋体" panose="02010600030101010101" pitchFamily="2" charset="-122"/>
              </a:rPr>
              <a:t>_______________</a:t>
            </a:r>
            <a:endParaRPr lang="zh-CN" sz="2800" b="0">
              <a:latin typeface="Times New Roman" panose="02020603050405020304" pitchFamily="18" charset="0"/>
              <a:ea typeface="宋体" panose="02010600030101010101" pitchFamily="2" charset="-122"/>
            </a:endParaRPr>
          </a:p>
          <a:p>
            <a:pPr indent="0"/>
            <a:r>
              <a:rPr lang="en-US" sz="2800" b="0">
                <a:latin typeface="Times New Roman" panose="02020603050405020304" pitchFamily="18" charset="0"/>
                <a:ea typeface="宋体" panose="02010600030101010101" pitchFamily="2" charset="-122"/>
              </a:rPr>
              <a:t>4. </a:t>
            </a:r>
            <a:r>
              <a:rPr lang="zh-CN" sz="2800" b="0">
                <a:latin typeface="Times New Roman" panose="02020603050405020304" pitchFamily="18" charset="0"/>
                <a:ea typeface="宋体" panose="02010600030101010101" pitchFamily="2" charset="-122"/>
              </a:rPr>
              <a:t>在</a:t>
            </a:r>
            <a:r>
              <a:rPr lang="en-US" sz="2800" b="0">
                <a:latin typeface="Times New Roman" panose="02020603050405020304" pitchFamily="18" charset="0"/>
                <a:ea typeface="宋体" panose="02010600030101010101" pitchFamily="2" charset="-122"/>
              </a:rPr>
              <a:t>…</a:t>
            </a:r>
            <a:r>
              <a:rPr lang="en-US" sz="2800" b="0">
                <a:latin typeface="Times New Roman" panose="02020603050405020304" pitchFamily="18" charset="0"/>
                <a:ea typeface="宋体" panose="02010600030101010101" pitchFamily="2" charset="-122"/>
                <a:cs typeface="Times New Roman" panose="02020603050405020304" pitchFamily="18" charset="0"/>
              </a:rPr>
              <a:t>...</a:t>
            </a:r>
            <a:r>
              <a:rPr lang="zh-CN" sz="2800" b="0">
                <a:latin typeface="Times New Roman" panose="02020603050405020304" pitchFamily="18" charset="0"/>
                <a:ea typeface="宋体" panose="02010600030101010101" pitchFamily="2" charset="-122"/>
              </a:rPr>
              <a:t>的边界上 </a:t>
            </a:r>
            <a:r>
              <a:rPr lang="en-US" altLang="zh-CN" sz="2800" b="0">
                <a:latin typeface="Times New Roman" panose="02020603050405020304" pitchFamily="18" charset="0"/>
                <a:ea typeface="宋体" panose="02010600030101010101" pitchFamily="2" charset="-122"/>
              </a:rPr>
              <a:t>_________________</a:t>
            </a:r>
            <a:endParaRPr lang="zh-CN" sz="2800" b="0">
              <a:latin typeface="Times New Roman" panose="02020603050405020304" pitchFamily="18" charset="0"/>
              <a:ea typeface="宋体" panose="02010600030101010101" pitchFamily="2" charset="-122"/>
            </a:endParaRPr>
          </a:p>
          <a:p>
            <a:pPr indent="0"/>
            <a:r>
              <a:rPr lang="en-US" sz="2800" b="0">
                <a:latin typeface="Times New Roman" panose="02020603050405020304" pitchFamily="18" charset="0"/>
                <a:ea typeface="宋体" panose="02010600030101010101" pitchFamily="2" charset="-122"/>
              </a:rPr>
              <a:t>5. </a:t>
            </a:r>
            <a:r>
              <a:rPr lang="zh-CN" sz="2800" b="0">
                <a:latin typeface="Times New Roman" panose="02020603050405020304" pitchFamily="18" charset="0"/>
                <a:ea typeface="宋体" panose="02010600030101010101" pitchFamily="2" charset="-122"/>
              </a:rPr>
              <a:t>使</a:t>
            </a:r>
            <a:r>
              <a:rPr lang="en-US" sz="2800" b="0">
                <a:latin typeface="Times New Roman" panose="02020603050405020304" pitchFamily="18" charset="0"/>
                <a:ea typeface="宋体" panose="02010600030101010101" pitchFamily="2" charset="-122"/>
              </a:rPr>
              <a:t>…</a:t>
            </a:r>
            <a:r>
              <a:rPr lang="en-US" sz="2800" b="0">
                <a:latin typeface="Times New Roman" panose="02020603050405020304" pitchFamily="18" charset="0"/>
                <a:ea typeface="宋体" panose="02010600030101010101" pitchFamily="2" charset="-122"/>
                <a:cs typeface="Times New Roman" panose="02020603050405020304" pitchFamily="18" charset="0"/>
              </a:rPr>
              <a:t>...</a:t>
            </a:r>
            <a:r>
              <a:rPr lang="zh-CN" sz="2800" b="0">
                <a:latin typeface="Times New Roman" panose="02020603050405020304" pitchFamily="18" charset="0"/>
                <a:ea typeface="宋体" panose="02010600030101010101" pitchFamily="2" charset="-122"/>
              </a:rPr>
              <a:t>成为焦点 </a:t>
            </a:r>
            <a:r>
              <a:rPr lang="en-US" altLang="zh-CN" sz="2800" b="0">
                <a:latin typeface="Times New Roman" panose="02020603050405020304" pitchFamily="18" charset="0"/>
                <a:ea typeface="宋体" panose="02010600030101010101" pitchFamily="2" charset="-122"/>
              </a:rPr>
              <a:t>_________________</a:t>
            </a:r>
            <a:endParaRPr lang="zh-CN" sz="2800" b="0">
              <a:latin typeface="Times New Roman" panose="02020603050405020304" pitchFamily="18" charset="0"/>
              <a:ea typeface="宋体" panose="02010600030101010101" pitchFamily="2" charset="-122"/>
            </a:endParaRPr>
          </a:p>
          <a:p>
            <a:pPr indent="0"/>
            <a:r>
              <a:rPr lang="en-US" sz="2800" b="0">
                <a:latin typeface="Times New Roman" panose="02020603050405020304" pitchFamily="18" charset="0"/>
                <a:ea typeface="宋体" panose="02010600030101010101" pitchFamily="2" charset="-122"/>
              </a:rPr>
              <a:t>6. </a:t>
            </a:r>
            <a:r>
              <a:rPr lang="zh-CN" sz="2800" b="0">
                <a:latin typeface="Times New Roman" panose="02020603050405020304" pitchFamily="18" charset="0"/>
                <a:ea typeface="宋体" panose="02010600030101010101" pitchFamily="2" charset="-122"/>
              </a:rPr>
              <a:t>对某人来说独一无二 </a:t>
            </a:r>
            <a:r>
              <a:rPr lang="en-US" altLang="zh-CN" sz="2800" b="0">
                <a:latin typeface="Times New Roman" panose="02020603050405020304" pitchFamily="18" charset="0"/>
                <a:ea typeface="宋体" panose="02010600030101010101" pitchFamily="2" charset="-122"/>
              </a:rPr>
              <a:t>________________</a:t>
            </a:r>
            <a:endParaRPr lang="zh-CN" sz="2800" b="0">
              <a:latin typeface="Times New Roman" panose="02020603050405020304" pitchFamily="18" charset="0"/>
              <a:ea typeface="宋体" panose="02010600030101010101" pitchFamily="2" charset="-122"/>
            </a:endParaRPr>
          </a:p>
          <a:p>
            <a:pPr indent="0"/>
            <a:r>
              <a:rPr lang="en-US" sz="2800" b="0">
                <a:latin typeface="Times New Roman" panose="02020603050405020304" pitchFamily="18" charset="0"/>
                <a:ea typeface="宋体" panose="02010600030101010101" pitchFamily="2" charset="-122"/>
              </a:rPr>
              <a:t>7. </a:t>
            </a:r>
            <a:r>
              <a:rPr lang="zh-CN" sz="2800" b="0">
                <a:latin typeface="Times New Roman" panose="02020603050405020304" pitchFamily="18" charset="0"/>
                <a:ea typeface="宋体" panose="02010600030101010101" pitchFamily="2" charset="-122"/>
              </a:rPr>
              <a:t>导致</a:t>
            </a:r>
            <a:r>
              <a:rPr lang="en-US" sz="2800" b="0">
                <a:latin typeface="Times New Roman" panose="02020603050405020304" pitchFamily="18" charset="0"/>
                <a:ea typeface="宋体" panose="02010600030101010101" pitchFamily="2" charset="-122"/>
              </a:rPr>
              <a:t>…</a:t>
            </a:r>
            <a:r>
              <a:rPr lang="en-US" sz="2800" b="0">
                <a:latin typeface="Times New Roman" panose="02020603050405020304" pitchFamily="18" charset="0"/>
                <a:ea typeface="宋体" panose="02010600030101010101" pitchFamily="2" charset="-122"/>
                <a:cs typeface="Times New Roman" panose="02020603050405020304" pitchFamily="18" charset="0"/>
              </a:rPr>
              <a:t> ____________</a:t>
            </a:r>
            <a:r>
              <a:rPr lang="en-US" sz="2800" b="0">
                <a:latin typeface="Times New Roman" panose="02020603050405020304" pitchFamily="18" charset="0"/>
                <a:ea typeface="宋体" panose="02010600030101010101" pitchFamily="2" charset="-122"/>
              </a:rPr>
              <a:t>8. </a:t>
            </a:r>
            <a:r>
              <a:rPr lang="zh-CN" sz="2800" b="0">
                <a:latin typeface="Times New Roman" panose="02020603050405020304" pitchFamily="18" charset="0"/>
                <a:ea typeface="宋体" panose="02010600030101010101" pitchFamily="2" charset="-122"/>
              </a:rPr>
              <a:t>把</a:t>
            </a:r>
            <a:r>
              <a:rPr lang="en-US" sz="2800" b="0">
                <a:latin typeface="Times New Roman" panose="02020603050405020304" pitchFamily="18" charset="0"/>
                <a:ea typeface="宋体" panose="02010600030101010101" pitchFamily="2" charset="-122"/>
              </a:rPr>
              <a:t>…</a:t>
            </a:r>
            <a:r>
              <a:rPr lang="en-US" sz="2800" b="0">
                <a:latin typeface="Times New Roman" panose="02020603050405020304" pitchFamily="18" charset="0"/>
                <a:ea typeface="宋体" panose="02010600030101010101" pitchFamily="2" charset="-122"/>
                <a:cs typeface="Times New Roman" panose="02020603050405020304" pitchFamily="18" charset="0"/>
              </a:rPr>
              <a:t>...</a:t>
            </a:r>
            <a:r>
              <a:rPr lang="zh-CN" sz="2800" b="0">
                <a:latin typeface="Times New Roman" panose="02020603050405020304" pitchFamily="18" charset="0"/>
                <a:ea typeface="宋体" panose="02010600030101010101" pitchFamily="2" charset="-122"/>
              </a:rPr>
              <a:t>称为</a:t>
            </a:r>
            <a:r>
              <a:rPr lang="en-US" sz="2800" b="0">
                <a:latin typeface="Times New Roman" panose="02020603050405020304" pitchFamily="18" charset="0"/>
                <a:ea typeface="宋体" panose="02010600030101010101" pitchFamily="2" charset="-122"/>
              </a:rPr>
              <a:t>…______________</a:t>
            </a:r>
            <a:endParaRPr lang="en-US" sz="2800" b="0">
              <a:latin typeface="Times New Roman" panose="02020603050405020304" pitchFamily="18" charset="0"/>
              <a:ea typeface="宋体" panose="02010600030101010101" pitchFamily="2" charset="-122"/>
            </a:endParaRPr>
          </a:p>
          <a:p>
            <a:pPr indent="0"/>
            <a:r>
              <a:rPr lang="en-US" sz="2800" b="0">
                <a:latin typeface="Times New Roman" panose="02020603050405020304" pitchFamily="18" charset="0"/>
                <a:ea typeface="宋体" panose="02010600030101010101" pitchFamily="2" charset="-122"/>
              </a:rPr>
              <a:t>9. </a:t>
            </a:r>
            <a:r>
              <a:rPr lang="zh-CN" sz="2800" b="0">
                <a:latin typeface="Times New Roman" panose="02020603050405020304" pitchFamily="18" charset="0"/>
                <a:ea typeface="宋体" panose="02010600030101010101" pitchFamily="2" charset="-122"/>
              </a:rPr>
              <a:t>代表</a:t>
            </a:r>
            <a:r>
              <a:rPr lang="en-US" sz="2800" b="0">
                <a:latin typeface="Times New Roman" panose="02020603050405020304" pitchFamily="18" charset="0"/>
                <a:ea typeface="宋体" panose="02010600030101010101" pitchFamily="2" charset="-122"/>
              </a:rPr>
              <a:t>…</a:t>
            </a:r>
            <a:r>
              <a:rPr lang="en-US" sz="2800" b="0">
                <a:latin typeface="Times New Roman" panose="02020603050405020304" pitchFamily="18" charset="0"/>
                <a:ea typeface="宋体" panose="02010600030101010101" pitchFamily="2" charset="-122"/>
                <a:cs typeface="Times New Roman" panose="02020603050405020304" pitchFamily="18" charset="0"/>
              </a:rPr>
              <a:t>... ___________</a:t>
            </a:r>
            <a:endParaRPr lang="en-US" sz="2800" b="0">
              <a:latin typeface="Times New Roman" panose="02020603050405020304" pitchFamily="18" charset="0"/>
              <a:ea typeface="宋体" panose="02010600030101010101" pitchFamily="2" charset="-122"/>
              <a:cs typeface="Times New Roman" panose="02020603050405020304" pitchFamily="18" charset="0"/>
            </a:endParaRPr>
          </a:p>
          <a:p>
            <a:pPr indent="0"/>
            <a:r>
              <a:rPr lang="en-US" sz="2800" b="0">
                <a:latin typeface="Times New Roman" panose="02020603050405020304" pitchFamily="18" charset="0"/>
                <a:ea typeface="宋体" panose="02010600030101010101" pitchFamily="2" charset="-122"/>
              </a:rPr>
              <a:t>10. </a:t>
            </a:r>
            <a:r>
              <a:rPr lang="zh-CN" sz="2800" b="0">
                <a:latin typeface="Times New Roman" panose="02020603050405020304" pitchFamily="18" charset="0"/>
                <a:ea typeface="宋体" panose="02010600030101010101" pitchFamily="2" charset="-122"/>
              </a:rPr>
              <a:t>与</a:t>
            </a:r>
            <a:r>
              <a:rPr lang="en-US" sz="2800" b="0">
                <a:latin typeface="Times New Roman" panose="02020603050405020304" pitchFamily="18" charset="0"/>
                <a:ea typeface="宋体" panose="02010600030101010101" pitchFamily="2" charset="-122"/>
              </a:rPr>
              <a:t>…</a:t>
            </a:r>
            <a:r>
              <a:rPr lang="en-US" sz="2800" b="0">
                <a:latin typeface="Times New Roman" panose="02020603050405020304" pitchFamily="18" charset="0"/>
                <a:ea typeface="宋体" panose="02010600030101010101" pitchFamily="2" charset="-122"/>
                <a:cs typeface="Times New Roman" panose="02020603050405020304" pitchFamily="18" charset="0"/>
              </a:rPr>
              <a:t>...</a:t>
            </a:r>
            <a:r>
              <a:rPr lang="zh-CN" sz="2800" b="0">
                <a:latin typeface="Times New Roman" panose="02020603050405020304" pitchFamily="18" charset="0"/>
                <a:ea typeface="宋体" panose="02010600030101010101" pitchFamily="2" charset="-122"/>
              </a:rPr>
              <a:t>相关 </a:t>
            </a:r>
            <a:r>
              <a:rPr lang="en-US" altLang="zh-CN" sz="2800" b="0">
                <a:latin typeface="Times New Roman" panose="02020603050405020304" pitchFamily="18" charset="0"/>
                <a:ea typeface="宋体" panose="02010600030101010101" pitchFamily="2" charset="-122"/>
              </a:rPr>
              <a:t>____________</a:t>
            </a:r>
            <a:endParaRPr lang="zh-CN" sz="2800" b="0">
              <a:latin typeface="Times New Roman" panose="02020603050405020304" pitchFamily="18" charset="0"/>
              <a:ea typeface="宋体" panose="02010600030101010101" pitchFamily="2" charset="-122"/>
            </a:endParaRPr>
          </a:p>
          <a:p>
            <a:pPr indent="0"/>
            <a:r>
              <a:rPr lang="en-US" sz="2800" b="0">
                <a:latin typeface="Times New Roman" panose="02020603050405020304" pitchFamily="18" charset="0"/>
                <a:ea typeface="宋体" panose="02010600030101010101" pitchFamily="2" charset="-122"/>
              </a:rPr>
              <a:t>11. </a:t>
            </a:r>
            <a:r>
              <a:rPr lang="zh-CN" sz="2800" b="0">
                <a:latin typeface="Times New Roman" panose="02020603050405020304" pitchFamily="18" charset="0"/>
                <a:ea typeface="宋体" panose="02010600030101010101" pitchFamily="2" charset="-122"/>
              </a:rPr>
              <a:t>记住</a:t>
            </a:r>
            <a:r>
              <a:rPr lang="en-US" sz="2800" b="0">
                <a:latin typeface="Times New Roman" panose="02020603050405020304" pitchFamily="18" charset="0"/>
                <a:ea typeface="宋体" panose="02010600030101010101" pitchFamily="2" charset="-122"/>
              </a:rPr>
              <a:t>…</a:t>
            </a:r>
            <a:r>
              <a:rPr lang="en-US" sz="2800" b="0">
                <a:latin typeface="Times New Roman" panose="02020603050405020304" pitchFamily="18" charset="0"/>
                <a:ea typeface="宋体" panose="02010600030101010101" pitchFamily="2" charset="-122"/>
                <a:cs typeface="Times New Roman" panose="02020603050405020304" pitchFamily="18" charset="0"/>
              </a:rPr>
              <a:t>... ______________</a:t>
            </a:r>
            <a:endParaRPr lang="en-US" sz="2800" b="0">
              <a:latin typeface="Times New Roman" panose="02020603050405020304" pitchFamily="18" charset="0"/>
              <a:ea typeface="宋体" panose="02010600030101010101" pitchFamily="2" charset="-122"/>
              <a:cs typeface="Times New Roman" panose="02020603050405020304" pitchFamily="18" charset="0"/>
            </a:endParaRPr>
          </a:p>
          <a:p>
            <a:pPr indent="0"/>
            <a:r>
              <a:rPr lang="en-US" altLang="zh-CN" sz="2800" b="0">
                <a:latin typeface="Times New Roman" panose="02020603050405020304" pitchFamily="18" charset="0"/>
                <a:ea typeface="宋体" panose="02010600030101010101" pitchFamily="2" charset="-122"/>
              </a:rPr>
              <a:t>12.</a:t>
            </a:r>
            <a:r>
              <a:rPr lang="zh-CN" sz="2800" b="0">
                <a:latin typeface="Times New Roman" panose="02020603050405020304" pitchFamily="18" charset="0"/>
                <a:ea typeface="宋体" panose="02010600030101010101" pitchFamily="2" charset="-122"/>
              </a:rPr>
              <a:t>由某人决定</a:t>
            </a:r>
            <a:r>
              <a:rPr lang="en-US" altLang="zh-CN" sz="2800" b="0">
                <a:latin typeface="Times New Roman" panose="02020603050405020304" pitchFamily="18" charset="0"/>
                <a:ea typeface="宋体" panose="02010600030101010101" pitchFamily="2" charset="-122"/>
              </a:rPr>
              <a:t>_____________</a:t>
            </a:r>
            <a:endParaRPr lang="en-US" altLang="zh-CN" sz="2800" b="0">
              <a:latin typeface="Times New Roman" panose="02020603050405020304" pitchFamily="18" charset="0"/>
              <a:ea typeface="宋体" panose="02010600030101010101" pitchFamily="2" charset="-122"/>
              <a:cs typeface="Times New Roman" panose="02020603050405020304" pitchFamily="18" charset="0"/>
            </a:endParaRPr>
          </a:p>
        </p:txBody>
      </p:sp>
      <p:sp>
        <p:nvSpPr>
          <p:cNvPr id="5" name="文本框 4"/>
          <p:cNvSpPr txBox="1"/>
          <p:nvPr/>
        </p:nvSpPr>
        <p:spPr>
          <a:xfrm>
            <a:off x="3209925" y="960755"/>
            <a:ext cx="2369820" cy="953135"/>
          </a:xfrm>
          <a:prstGeom prst="rect">
            <a:avLst/>
          </a:prstGeom>
          <a:noFill/>
        </p:spPr>
        <p:txBody>
          <a:bodyPr wrap="squar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in search of ...</a:t>
            </a:r>
            <a:endParaRPr lang="en-US" sz="2800" b="1">
              <a:solidFill>
                <a:srgbClr val="FF0000"/>
              </a:solidFill>
              <a:latin typeface="Times New Roman" panose="02020603050405020304" pitchFamily="18" charset="0"/>
              <a:ea typeface="宋体" panose="02010600030101010101" pitchFamily="2" charset="-122"/>
              <a:sym typeface="+mn-ea"/>
            </a:endParaRPr>
          </a:p>
          <a:p>
            <a:endParaRPr lang="en-US" altLang="en-US" sz="2800" b="1">
              <a:solidFill>
                <a:srgbClr val="FF0000"/>
              </a:solidFill>
              <a:latin typeface="Times New Roman" panose="02020603050405020304" pitchFamily="18" charset="0"/>
              <a:ea typeface="宋体" panose="02010600030101010101" pitchFamily="2" charset="-122"/>
              <a:sym typeface="+mn-ea"/>
            </a:endParaRPr>
          </a:p>
        </p:txBody>
      </p:sp>
      <p:sp>
        <p:nvSpPr>
          <p:cNvPr id="6" name="文本框 5"/>
          <p:cNvSpPr txBox="1"/>
          <p:nvPr/>
        </p:nvSpPr>
        <p:spPr>
          <a:xfrm>
            <a:off x="3208655" y="1415415"/>
            <a:ext cx="2371090" cy="521970"/>
          </a:xfrm>
          <a:prstGeom prst="rect">
            <a:avLst/>
          </a:prstGeom>
          <a:noFill/>
        </p:spPr>
        <p:txBody>
          <a:bodyPr wrap="squar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by way of...</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4437380" y="1856740"/>
            <a:ext cx="3994785" cy="953135"/>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 mark the beginning of ...</a:t>
            </a:r>
            <a:endParaRPr lang="en-US" sz="2800" b="1">
              <a:solidFill>
                <a:srgbClr val="FF0000"/>
              </a:solidFill>
              <a:latin typeface="Times New Roman" panose="02020603050405020304" pitchFamily="18" charset="0"/>
              <a:ea typeface="宋体" panose="02010600030101010101" pitchFamily="2" charset="-122"/>
              <a:sym typeface="+mn-ea"/>
            </a:endParaRPr>
          </a:p>
          <a:p>
            <a:endParaRPr lang="en-US" altLang="en-US" sz="2800" b="1">
              <a:solidFill>
                <a:srgbClr val="FF0000"/>
              </a:solidFill>
              <a:latin typeface="Times New Roman" panose="02020603050405020304" pitchFamily="18" charset="0"/>
              <a:ea typeface="宋体" panose="02010600030101010101" pitchFamily="2" charset="-122"/>
              <a:sym typeface="+mn-ea"/>
            </a:endParaRPr>
          </a:p>
        </p:txBody>
      </p:sp>
      <p:sp>
        <p:nvSpPr>
          <p:cNvPr id="8" name="文本框 7"/>
          <p:cNvSpPr txBox="1"/>
          <p:nvPr/>
        </p:nvSpPr>
        <p:spPr>
          <a:xfrm>
            <a:off x="4437380" y="2278380"/>
            <a:ext cx="3736975" cy="521970"/>
          </a:xfrm>
          <a:prstGeom prst="rect">
            <a:avLst/>
          </a:prstGeom>
          <a:noFill/>
        </p:spPr>
        <p:txBody>
          <a:bodyPr wrap="squar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on the border of</a:t>
            </a:r>
            <a:r>
              <a:rPr lang="en-US" sz="2800" b="1">
                <a:solidFill>
                  <a:srgbClr val="FF0000"/>
                </a:solidFill>
                <a:latin typeface="Times New Roman" panose="02020603050405020304" pitchFamily="18" charset="0"/>
                <a:ea typeface="宋体" panose="02010600030101010101" pitchFamily="2" charset="-122"/>
                <a:sym typeface="+mn-ea"/>
              </a:rPr>
              <a:t>…</a:t>
            </a:r>
            <a:endParaRPr lang="en-US" altLang="en-US" sz="2800" b="1">
              <a:solidFill>
                <a:srgbClr val="FF0000"/>
              </a:solidFill>
              <a:latin typeface="Times New Roman" panose="02020603050405020304" pitchFamily="18" charset="0"/>
              <a:ea typeface="宋体" panose="02010600030101010101" pitchFamily="2" charset="-122"/>
              <a:sym typeface="+mn-ea"/>
            </a:endParaRPr>
          </a:p>
        </p:txBody>
      </p:sp>
      <p:sp>
        <p:nvSpPr>
          <p:cNvPr id="9" name="文本框 8"/>
          <p:cNvSpPr txBox="1"/>
          <p:nvPr/>
        </p:nvSpPr>
        <p:spPr>
          <a:xfrm>
            <a:off x="4368800" y="2698115"/>
            <a:ext cx="4063365" cy="521970"/>
          </a:xfrm>
          <a:prstGeom prst="rect">
            <a:avLst/>
          </a:prstGeom>
          <a:noFill/>
        </p:spPr>
        <p:txBody>
          <a:bodyPr wrap="squar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bring</a:t>
            </a:r>
            <a:r>
              <a:rPr lang="en-US" sz="2800" b="1">
                <a:solidFill>
                  <a:srgbClr val="FF0000"/>
                </a:solidFill>
                <a:latin typeface="Times New Roman" panose="02020603050405020304" pitchFamily="18" charset="0"/>
                <a:ea typeface="宋体" panose="02010600030101010101" pitchFamily="2" charset="-122"/>
                <a:sym typeface="+mn-ea"/>
              </a:rPr>
              <a:t>…</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 into focus</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0" name="文本框 9"/>
          <p:cNvSpPr txBox="1"/>
          <p:nvPr/>
        </p:nvSpPr>
        <p:spPr>
          <a:xfrm>
            <a:off x="5260340" y="3154680"/>
            <a:ext cx="2573020"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be unique to sb.</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1" name="文本框 10"/>
          <p:cNvSpPr txBox="1"/>
          <p:nvPr/>
        </p:nvSpPr>
        <p:spPr>
          <a:xfrm>
            <a:off x="3104515" y="3601085"/>
            <a:ext cx="178625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result in</a:t>
            </a:r>
            <a:r>
              <a:rPr lang="en-US" sz="2800" b="1">
                <a:solidFill>
                  <a:srgbClr val="FF0000"/>
                </a:solidFill>
                <a:latin typeface="Times New Roman" panose="02020603050405020304" pitchFamily="18" charset="0"/>
                <a:ea typeface="宋体" panose="02010600030101010101" pitchFamily="2" charset="-122"/>
                <a:sym typeface="+mn-ea"/>
              </a:rPr>
              <a:t>…</a:t>
            </a:r>
            <a:endParaRPr lang="en-US" altLang="en-US" sz="2800" b="1">
              <a:solidFill>
                <a:srgbClr val="FF0000"/>
              </a:solidFill>
              <a:latin typeface="Times New Roman" panose="02020603050405020304" pitchFamily="18" charset="0"/>
              <a:ea typeface="宋体" panose="02010600030101010101" pitchFamily="2" charset="-122"/>
              <a:sym typeface="+mn-ea"/>
            </a:endParaRPr>
          </a:p>
        </p:txBody>
      </p:sp>
      <p:sp>
        <p:nvSpPr>
          <p:cNvPr id="12" name="文本框 11"/>
          <p:cNvSpPr txBox="1"/>
          <p:nvPr/>
        </p:nvSpPr>
        <p:spPr>
          <a:xfrm>
            <a:off x="4021455" y="3980180"/>
            <a:ext cx="3286125" cy="521970"/>
          </a:xfrm>
          <a:prstGeom prst="rect">
            <a:avLst/>
          </a:prstGeom>
          <a:noFill/>
        </p:spPr>
        <p:txBody>
          <a:bodyPr wrap="squar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refer to</a:t>
            </a:r>
            <a:r>
              <a:rPr lang="en-US" sz="2800" b="1">
                <a:solidFill>
                  <a:srgbClr val="FF0000"/>
                </a:solidFill>
                <a:latin typeface="Times New Roman" panose="02020603050405020304" pitchFamily="18" charset="0"/>
                <a:ea typeface="宋体" panose="02010600030101010101" pitchFamily="2" charset="-122"/>
                <a:sym typeface="+mn-ea"/>
              </a:rPr>
              <a:t>…</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 as</a:t>
            </a:r>
            <a:r>
              <a:rPr lang="en-US" sz="2800" b="1">
                <a:solidFill>
                  <a:srgbClr val="FF0000"/>
                </a:solidFill>
                <a:latin typeface="Times New Roman" panose="02020603050405020304" pitchFamily="18" charset="0"/>
                <a:ea typeface="宋体" panose="02010600030101010101" pitchFamily="2" charset="-122"/>
                <a:sym typeface="+mn-ea"/>
              </a:rPr>
              <a:t>…</a:t>
            </a:r>
            <a:endParaRPr lang="en-US" altLang="en-US" sz="2800" b="1">
              <a:solidFill>
                <a:srgbClr val="FF0000"/>
              </a:solidFill>
              <a:latin typeface="Times New Roman" panose="02020603050405020304" pitchFamily="18" charset="0"/>
              <a:ea typeface="宋体" panose="02010600030101010101" pitchFamily="2" charset="-122"/>
              <a:sym typeface="+mn-ea"/>
            </a:endParaRPr>
          </a:p>
        </p:txBody>
      </p:sp>
      <p:sp>
        <p:nvSpPr>
          <p:cNvPr id="13" name="文本框 12"/>
          <p:cNvSpPr txBox="1"/>
          <p:nvPr/>
        </p:nvSpPr>
        <p:spPr>
          <a:xfrm>
            <a:off x="3349625" y="4434205"/>
            <a:ext cx="191071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stand for</a:t>
            </a:r>
            <a:r>
              <a:rPr lang="en-US" sz="2800" b="1">
                <a:solidFill>
                  <a:srgbClr val="FF0000"/>
                </a:solidFill>
                <a:latin typeface="Times New Roman" panose="02020603050405020304" pitchFamily="18" charset="0"/>
                <a:ea typeface="宋体" panose="02010600030101010101" pitchFamily="2" charset="-122"/>
                <a:sym typeface="+mn-ea"/>
              </a:rPr>
              <a:t>…</a:t>
            </a:r>
            <a:endParaRPr lang="en-US" altLang="en-US" sz="2800" b="1">
              <a:solidFill>
                <a:srgbClr val="FF0000"/>
              </a:solidFill>
              <a:latin typeface="Times New Roman" panose="02020603050405020304" pitchFamily="18" charset="0"/>
              <a:ea typeface="宋体" panose="02010600030101010101" pitchFamily="2" charset="-122"/>
              <a:sym typeface="+mn-ea"/>
            </a:endParaRPr>
          </a:p>
        </p:txBody>
      </p:sp>
      <p:sp>
        <p:nvSpPr>
          <p:cNvPr id="14" name="文本框 13"/>
          <p:cNvSpPr txBox="1"/>
          <p:nvPr/>
        </p:nvSpPr>
        <p:spPr>
          <a:xfrm>
            <a:off x="3733165" y="4870450"/>
            <a:ext cx="288861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be connected to</a:t>
            </a:r>
            <a:r>
              <a:rPr lang="en-US" sz="2800" b="1">
                <a:solidFill>
                  <a:srgbClr val="FF0000"/>
                </a:solidFill>
                <a:latin typeface="Times New Roman" panose="02020603050405020304" pitchFamily="18" charset="0"/>
                <a:ea typeface="宋体" panose="02010600030101010101" pitchFamily="2" charset="-122"/>
                <a:sym typeface="+mn-ea"/>
              </a:rPr>
              <a:t>…</a:t>
            </a:r>
            <a:endParaRPr lang="en-US" altLang="en-US" sz="2800" b="1">
              <a:solidFill>
                <a:srgbClr val="FF0000"/>
              </a:solidFill>
              <a:latin typeface="Times New Roman" panose="02020603050405020304" pitchFamily="18" charset="0"/>
              <a:ea typeface="宋体" panose="02010600030101010101" pitchFamily="2" charset="-122"/>
              <a:sym typeface="+mn-ea"/>
            </a:endParaRPr>
          </a:p>
        </p:txBody>
      </p:sp>
      <p:sp>
        <p:nvSpPr>
          <p:cNvPr id="15" name="文本框 14"/>
          <p:cNvSpPr txBox="1"/>
          <p:nvPr/>
        </p:nvSpPr>
        <p:spPr>
          <a:xfrm>
            <a:off x="3533775" y="5259070"/>
            <a:ext cx="2562860"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a:t>
            </a:r>
            <a:r>
              <a:rPr lang="en-US" sz="2800" b="1">
                <a:solidFill>
                  <a:srgbClr val="FF0000"/>
                </a:solidFill>
                <a:latin typeface="Times New Roman" panose="02020603050405020304" pitchFamily="18" charset="0"/>
                <a:ea typeface="宋体" panose="02010600030101010101" pitchFamily="2" charset="-122"/>
                <a:sym typeface="+mn-ea"/>
              </a:rPr>
              <a:t>…</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 in mind</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6" name="文本框 15"/>
          <p:cNvSpPr txBox="1"/>
          <p:nvPr/>
        </p:nvSpPr>
        <p:spPr>
          <a:xfrm>
            <a:off x="3966210" y="5713730"/>
            <a:ext cx="2009775" cy="521970"/>
          </a:xfrm>
          <a:prstGeom prst="rect">
            <a:avLst/>
          </a:prstGeom>
          <a:noFill/>
        </p:spPr>
        <p:txBody>
          <a:bodyPr wrap="none" rtlCol="0">
            <a:spAutoFit/>
          </a:bodyPr>
          <a:p>
            <a:pPr indent="0"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 be up to sb.</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5" grpId="1"/>
      <p:bldP spid="6" grpId="1"/>
      <p:bldP spid="7" grpId="1"/>
      <p:bldP spid="8" grpId="1"/>
      <p:bldP spid="9" grpId="1"/>
      <p:bldP spid="10" grpId="1"/>
      <p:bldP spid="11" grpId="1"/>
      <p:bldP spid="12" grpId="1"/>
      <p:bldP spid="13" grpId="1"/>
      <p:bldP spid="14" grpId="1"/>
      <p:bldP spid="15" grpId="1"/>
      <p:bldP spid="1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06375" y="148590"/>
            <a:ext cx="2688590" cy="647700"/>
          </a:xfrm>
        </p:spPr>
        <p:txBody>
          <a:bodyPr/>
          <a:p>
            <a:r>
              <a:rPr lang="en-US" altLang="en-US" b="0" spc="0">
                <a:latin typeface="Times New Roman" panose="02020603050405020304" pitchFamily="18" charset="0"/>
                <a:ea typeface="宋体" panose="02010600030101010101" pitchFamily="2" charset="-122"/>
                <a:cs typeface="Times New Roman" panose="02020603050405020304" pitchFamily="18" charset="0"/>
              </a:rPr>
              <a:t>Key sentences</a:t>
            </a:r>
            <a:endParaRPr lang="en-US" altLang="en-US" b="0" spc="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内容占位符 2"/>
          <p:cNvSpPr>
            <a:spLocks noGrp="1"/>
          </p:cNvSpPr>
          <p:nvPr>
            <p:ph idx="1"/>
          </p:nvPr>
        </p:nvSpPr>
        <p:spPr>
          <a:xfrm>
            <a:off x="283210" y="796290"/>
            <a:ext cx="11599545" cy="5737225"/>
          </a:xfrm>
        </p:spPr>
        <p:txBody>
          <a:bodyPr/>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1. For these people, climbing Qomolangma is an experience like no other, </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   _______________________________________________.</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对这些人来说，攀登珠峰是一项与众不同的体验，它让一些人感到软弱，而另一些人则感到强大。</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2. ______ we get from this adventure is just sheer joy... We do not live to eat and make money. We eat and make money to be able to enjoy life. That is ____ life means and _____ life is for.</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我们从这项冒险活动中获得的是纯粹的快乐......我们活着不是为了吃饭和赚钱。我们吃饭和赚钱是为了享受生活。这才是生活的意义和目标。</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3. It forces you to _____________________ and __________ if you really have </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the physical, as well as mental, toughness to push when you want to stop.</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它会强迫你去深入地审视自己，断定自己是否真的有的身体和精神上的韧性，在你想放弃的时候推动你继续向前。</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80000"/>
              </a:lnSpc>
              <a:buNone/>
            </a:pP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823595" y="1271270"/>
            <a:ext cx="7016750" cy="435610"/>
          </a:xfrm>
          <a:prstGeom prst="rect">
            <a:avLst/>
          </a:prstGeom>
          <a:noFill/>
        </p:spPr>
        <p:txBody>
          <a:bodyPr wrap="none" rtlCol="0">
            <a:spAutoFit/>
          </a:bodyPr>
          <a:p>
            <a:pPr marL="0" indent="0" algn="l">
              <a:lnSpc>
                <a:spcPct val="80000"/>
              </a:lnSpc>
              <a:buNone/>
            </a:pP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making some feel weak and others, powerful.</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900430" y="2459990"/>
            <a:ext cx="103187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What</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10887710" y="2818765"/>
            <a:ext cx="93281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what</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2551430" y="3053080"/>
            <a:ext cx="93281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what</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2894965" y="4376420"/>
            <a:ext cx="392747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look deep inside yourself</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9" name="文本框 8"/>
          <p:cNvSpPr txBox="1"/>
          <p:nvPr/>
        </p:nvSpPr>
        <p:spPr>
          <a:xfrm>
            <a:off x="7534910" y="4376420"/>
            <a:ext cx="166687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figure out</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8" grpId="0"/>
      <p:bldP spid="9" grpId="0"/>
      <p:bldP spid="8" grpId="1"/>
      <p:bldP spid="9" grpId="1"/>
      <p:bldP spid="5" grpId="0"/>
      <p:bldP spid="6" grpId="0"/>
      <p:bldP spid="7" grpId="0"/>
      <p:bldP spid="5" grpId="1"/>
      <p:bldP spid="6" grpId="1"/>
      <p:bldP spid="7"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49910" y="325120"/>
            <a:ext cx="11474450" cy="5041265"/>
          </a:xfrm>
        </p:spPr>
        <p:txBody>
          <a:bodyPr/>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4.__________________________ to climb Qomolangma ____________</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_____________________, is there also a scientific reason behind this risk-taking?</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80000"/>
              </a:lnSpc>
              <a:buNone/>
            </a:pPr>
            <a:r>
              <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攀登珠峰的大多数尝试要么大获全胜，要么彻底失败，这一冒险行为的背后是否也有科学解释呢？</a:t>
            </a:r>
            <a:endParaRPr 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9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5. He _________ the personalities of these people ____ “Type T”, ________ </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9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 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9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他把那些人的人格特征称作“T型人格”，“T”代表“刺激”。</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9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6. Research also suggests that ____________________ risks can be connected to how much we ___________________ the result.</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9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研究也表明我们对于冒险的渴望与我们期待从中获得多少收益有关。</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9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7. _________________, are the benefits of climbing Qomolangma   __________________? 记住这一点，攀登珠穆朗玛峰的好处值得冒险吗？</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840740" y="176530"/>
            <a:ext cx="471614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the majority of attempts</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8997950" y="176530"/>
            <a:ext cx="2490470"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resulting either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549910" y="698500"/>
            <a:ext cx="3942715" cy="521970"/>
          </a:xfrm>
          <a:prstGeom prst="rect">
            <a:avLst/>
          </a:prstGeom>
          <a:noFill/>
        </p:spPr>
        <p:txBody>
          <a:bodyPr wrap="none" rtlCol="0">
            <a:spAutoFit/>
          </a:bodyPr>
          <a:p>
            <a:pPr algn="l"/>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in total success or failure</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1640840" y="2371090"/>
            <a:ext cx="144970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refers to</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8009255" y="2371090"/>
            <a:ext cx="49911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as</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9" name="文本框 8"/>
          <p:cNvSpPr txBox="1"/>
          <p:nvPr/>
        </p:nvSpPr>
        <p:spPr>
          <a:xfrm>
            <a:off x="10222865" y="2371090"/>
            <a:ext cx="141668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the</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0" name="文本框 9"/>
          <p:cNvSpPr txBox="1"/>
          <p:nvPr/>
        </p:nvSpPr>
        <p:spPr>
          <a:xfrm>
            <a:off x="742315" y="2893060"/>
            <a:ext cx="391985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 standing for “thrill”</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1" name="文本框 10"/>
          <p:cNvSpPr txBox="1"/>
          <p:nvPr/>
        </p:nvSpPr>
        <p:spPr>
          <a:xfrm>
            <a:off x="5280025" y="3863340"/>
            <a:ext cx="282638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our desire to seek</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2" name="文本框 11"/>
          <p:cNvSpPr txBox="1"/>
          <p:nvPr/>
        </p:nvSpPr>
        <p:spPr>
          <a:xfrm>
            <a:off x="3090545" y="4249420"/>
            <a:ext cx="350266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expect to benefit from</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3" name="文本框 12"/>
          <p:cNvSpPr txBox="1"/>
          <p:nvPr/>
        </p:nvSpPr>
        <p:spPr>
          <a:xfrm>
            <a:off x="1094740" y="5328920"/>
            <a:ext cx="285242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this in mind</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4" name="文本框 13"/>
          <p:cNvSpPr txBox="1"/>
          <p:nvPr/>
        </p:nvSpPr>
        <p:spPr>
          <a:xfrm>
            <a:off x="968375" y="5692775"/>
            <a:ext cx="251269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worth the tasks</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4" grpId="1"/>
      <p:bldP spid="5" grpId="1"/>
      <p:bldP spid="6" grpId="1"/>
      <p:bldP spid="7" grpId="0"/>
      <p:bldP spid="8" grpId="0"/>
      <p:bldP spid="9" grpId="0"/>
      <p:bldP spid="10" grpId="0"/>
      <p:bldP spid="7" grpId="1"/>
      <p:bldP spid="8" grpId="1"/>
      <p:bldP spid="9" grpId="1"/>
      <p:bldP spid="10" grpId="1"/>
      <p:bldP spid="11" grpId="0"/>
      <p:bldP spid="12" grpId="0"/>
      <p:bldP spid="11" grpId="1"/>
      <p:bldP spid="12" grpId="1"/>
      <p:bldP spid="13" grpId="0"/>
      <p:bldP spid="14" grpId="0"/>
      <p:bldP spid="13" grpId="1"/>
      <p:bldP spid="1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12115" y="196215"/>
            <a:ext cx="11556365" cy="5041265"/>
          </a:xfrm>
        </p:spPr>
        <p:txBody>
          <a:bodyPr/>
          <a:p>
            <a:pPr marL="0" indent="0">
              <a:lnSpc>
                <a:spcPct val="10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Task 2: Language Points</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1.For those people , climbing Qomolangma is an experience like no other , making some feel weak and others, powerful.</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climbing Qomolangma是动名词作主语，making some feel weak是分词做状语，make后面跟复合宾语。</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【活学活用】</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1) More highways have been built in China, _________ (make )it much easier for people to travel from one place to another. </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在中国更多高速公路已经被建起，使人们的出行更加容易。</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2) It rained heavily, __________ (cause)severe flooding in that country. </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大雨滂沱,导致那个国家洪水泛滥。</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7157720" y="3244850"/>
            <a:ext cx="132842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making</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3677920" y="4763135"/>
            <a:ext cx="132905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causing</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4" grpId="1"/>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67970" y="251460"/>
            <a:ext cx="11972925" cy="5041265"/>
          </a:xfrm>
        </p:spPr>
        <p:txBody>
          <a:bodyPr/>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2.It forces you to look deep inside yourself and figure out if you really have the physical ,as well as mental, toughness to push when you want to stop.</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figure out 算出；想出；解决；理解；</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【活学活用】</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1) ___________________________________________________.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孩子们没有花很多时间就算出了正确的答案。</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2) ____________________________________________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他正在努力想办法解决这个问题。</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3) ____________________________________________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我琢磨不透他为什么要辞掉工作。</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4) ____________________________________________</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过了好一会我才明白发生了什么。</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642620" y="2272030"/>
            <a:ext cx="9747885" cy="521970"/>
          </a:xfrm>
          <a:prstGeom prst="rect">
            <a:avLst/>
          </a:prstGeom>
          <a:noFill/>
        </p:spPr>
        <p:txBody>
          <a:bodyPr wrap="none" rtlCol="0">
            <a:spAutoFit/>
          </a:bodyPr>
          <a:p>
            <a:pPr marL="0" algn="l">
              <a:lnSpc>
                <a:spcPct val="100000"/>
              </a:lnSpc>
              <a:buClrTx/>
              <a:buSzTx/>
              <a:buNone/>
            </a:pPr>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It didn't take the children long to figure out the correct answer.</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751205" y="3388995"/>
            <a:ext cx="8040370" cy="521970"/>
          </a:xfrm>
          <a:prstGeom prst="rect">
            <a:avLst/>
          </a:prstGeom>
          <a:noFill/>
        </p:spPr>
        <p:txBody>
          <a:bodyPr wrap="none" rtlCol="0">
            <a:spAutoFit/>
          </a:bodyPr>
          <a:p>
            <a:pPr marL="0" algn="l">
              <a:lnSpc>
                <a:spcPct val="100000"/>
              </a:lnSpc>
              <a:buClrTx/>
              <a:buSzTx/>
              <a:buNone/>
            </a:pPr>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He's trying to figure out a way to solve the problem.</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820420" y="4505960"/>
            <a:ext cx="5795010" cy="521970"/>
          </a:xfrm>
          <a:prstGeom prst="rect">
            <a:avLst/>
          </a:prstGeom>
          <a:noFill/>
        </p:spPr>
        <p:txBody>
          <a:bodyPr wrap="none" rtlCol="0">
            <a:spAutoFit/>
          </a:bodyPr>
          <a:p>
            <a:pPr marL="0" algn="l">
              <a:lnSpc>
                <a:spcPct val="100000"/>
              </a:lnSpc>
              <a:buClrTx/>
              <a:buSzTx/>
              <a:buNone/>
            </a:pPr>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I can't figure out why he quit his job.</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820420" y="5614035"/>
            <a:ext cx="7364095" cy="521970"/>
          </a:xfrm>
          <a:prstGeom prst="rect">
            <a:avLst/>
          </a:prstGeom>
          <a:noFill/>
        </p:spPr>
        <p:txBody>
          <a:bodyPr wrap="none" rtlCol="0">
            <a:spAutoFit/>
          </a:bodyPr>
          <a:p>
            <a:pPr marL="0" algn="l">
              <a:lnSpc>
                <a:spcPct val="100000"/>
              </a:lnSpc>
              <a:buClrTx/>
              <a:buSzTx/>
              <a:buNone/>
            </a:pPr>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It took me a while to figure out what happened.</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01955" y="405130"/>
            <a:ext cx="10852150" cy="5989955"/>
          </a:xfrm>
        </p:spPr>
        <p:txBody>
          <a:bodyPr/>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3. 1) With the majority of attempts to climb Qomolangma resulting either in total success or failure, is there also a scientific reason behind this risk-taking?</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2) He refers to the personalities of these people as “Type T”, with the “T” standing for “thrill”.</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【解析】这两句中加粗部分为 with 的复合结构作状语。</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with复合结构：with + 宾语+ 宾语补足语（with+n./pron.+ doing/done/to do/adj./adv./介词短语），在句中可作状语和定语。</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【活学活用】</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1) ___________________(冬天来了)，it's time to buy warm clothes.</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2) __________________________________(空气污染越来越严重), the government needs to come up with some effective measures to deal with it.</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146175" y="4892040"/>
            <a:ext cx="2778760" cy="460375"/>
          </a:xfrm>
          <a:prstGeom prst="rect">
            <a:avLst/>
          </a:prstGeom>
          <a:noFill/>
        </p:spPr>
        <p:txBody>
          <a:bodyPr wrap="none" rtlCol="0">
            <a:spAutoFit/>
          </a:bodyPr>
          <a:p>
            <a:pPr algn="l"/>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winter coming</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899160" y="5352415"/>
            <a:ext cx="5742305" cy="460375"/>
          </a:xfrm>
          <a:prstGeom prst="rect">
            <a:avLst/>
          </a:prstGeom>
          <a:noFill/>
        </p:spPr>
        <p:txBody>
          <a:bodyPr wrap="none" rtlCol="0">
            <a:spAutoFit/>
          </a:bodyPr>
          <a:p>
            <a:pPr algn="l"/>
            <a:r>
              <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air pollution getting worse and worse</a:t>
            </a:r>
            <a:endParaRPr lang="en-US"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16255" y="596265"/>
            <a:ext cx="11454765" cy="5041265"/>
          </a:xfrm>
        </p:spPr>
        <p:txBody>
          <a:bodyPr/>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3) She had to walk home _____________________(自行车被偷).</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4) The naughty boy rushed out to play games, ______________________(作业没有做).</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5) ____________________(有很多工作要做)，I couldn't go to see the doctor. </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6) She sat __________________(闭着眼).</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7) ____________________ (脸红红的), he admitted that he was wrong.</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8) ____________________(下课了), we went out to play football.</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9) ____________________ (手里拿着书), the teacher entered the classroom.</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4557395" y="596265"/>
            <a:ext cx="316865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her bike stolen</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7088505" y="1118235"/>
            <a:ext cx="433959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the homework undone</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871855" y="2115820"/>
            <a:ext cx="380936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a lot of work to do</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2105660" y="2637790"/>
            <a:ext cx="318897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her eyes closed</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1393190" y="3244850"/>
            <a:ext cx="276669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his face red</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9" name="文本框 8"/>
          <p:cNvSpPr txBox="1"/>
          <p:nvPr/>
        </p:nvSpPr>
        <p:spPr>
          <a:xfrm>
            <a:off x="1411605" y="3813810"/>
            <a:ext cx="307022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the class over</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0" name="文本框 9"/>
          <p:cNvSpPr txBox="1"/>
          <p:nvPr/>
        </p:nvSpPr>
        <p:spPr>
          <a:xfrm>
            <a:off x="871855" y="4239895"/>
            <a:ext cx="382079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With a book in his hand</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P spid="8" grpId="0"/>
      <p:bldP spid="8" grpId="1"/>
      <p:bldP spid="9" grpId="0"/>
      <p:bldP spid="9" grpId="1"/>
      <p:bldP spid="10" grpId="0"/>
      <p:bldP spid="10"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49580" y="328295"/>
            <a:ext cx="11603990" cy="6346190"/>
          </a:xfrm>
        </p:spPr>
        <p:txBody>
          <a:bodyPr/>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Task3: Fill in the blanks. </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1.Vasco da Gama was a Portuguese explorer and the first European _______ (reach) India by sea.</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2. The first people confirmed to ____________ (reach) the top were Edmund Hillary and Tenzing Norgay in 1953. </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3. The best time ___________ (climb) Qomolangma is in April and May.</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4. Last year, hundreds of people spent good money on an experience _____ they knew would include crowds，discomfort and danger.</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5. It is still not known ___ he succeeded in reaching the top of Qomolangma ______ it took his life.</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algn="l">
              <a:lnSpc>
                <a:spcPct val="100000"/>
              </a:lnSpc>
              <a:buClrTx/>
              <a:buSzTx/>
              <a:buNone/>
            </a:pPr>
            <a:r>
              <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rPr>
              <a:t>6. In 2011, words similar to ______ of Mallory were _______ (speak) by American mountain climber Alan, _____ climbed Qomolangma in that year and was going to climb other high mountains around the world.</a:t>
            </a:r>
            <a:endParaRPr lang="en-US" altLang="en-US" sz="2800" spc="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0263505" y="868045"/>
            <a:ext cx="141033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to reach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5160645" y="1757680"/>
            <a:ext cx="218122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have reached</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3232785" y="2865120"/>
            <a:ext cx="141732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to climb</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10460990" y="3387090"/>
            <a:ext cx="79438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that</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3848735" y="4398010"/>
            <a:ext cx="40005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if</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9" name="文本框 8"/>
          <p:cNvSpPr txBox="1"/>
          <p:nvPr/>
        </p:nvSpPr>
        <p:spPr>
          <a:xfrm>
            <a:off x="612140" y="4753610"/>
            <a:ext cx="114363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before</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0" name="文本框 9"/>
          <p:cNvSpPr txBox="1"/>
          <p:nvPr/>
        </p:nvSpPr>
        <p:spPr>
          <a:xfrm>
            <a:off x="4650105" y="5275580"/>
            <a:ext cx="97282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those</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1" name="文本框 10"/>
          <p:cNvSpPr txBox="1"/>
          <p:nvPr/>
        </p:nvSpPr>
        <p:spPr>
          <a:xfrm>
            <a:off x="8295640" y="5275580"/>
            <a:ext cx="1249680"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spoken</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2" name="文本框 11"/>
          <p:cNvSpPr txBox="1"/>
          <p:nvPr/>
        </p:nvSpPr>
        <p:spPr>
          <a:xfrm>
            <a:off x="5553710" y="5797550"/>
            <a:ext cx="814705" cy="521970"/>
          </a:xfrm>
          <a:prstGeom prst="rect">
            <a:avLst/>
          </a:prstGeom>
          <a:noFill/>
        </p:spPr>
        <p:txBody>
          <a:bodyPr wrap="none" rtlCol="0">
            <a:spAutoFit/>
          </a:bodyPr>
          <a:p>
            <a:pPr algn="l"/>
            <a:r>
              <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who</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P spid="8" grpId="0"/>
      <p:bldP spid="8" grpId="1"/>
      <p:bldP spid="9" grpId="0"/>
      <p:bldP spid="9" grpId="1"/>
      <p:bldP spid="10" grpId="0"/>
      <p:bldP spid="10" grpId="1"/>
      <p:bldP spid="11" grpId="0"/>
      <p:bldP spid="11" grpId="1"/>
      <p:bldP spid="12" grpId="0"/>
      <p:bldP spid="12" grpId="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3.xml><?xml version="1.0" encoding="utf-8"?>
<p:tagLst xmlns:p="http://schemas.openxmlformats.org/presentationml/2006/main">
  <p:tag name="KSO_WM_BEAUTIFY_FLAG" val="#wm#"/>
  <p:tag name="KSO_WM_TEMPLATE_CATEGORY" val="custom"/>
  <p:tag name="KSO_WM_TEMPLATE_INDEX" val="20187308"/>
</p:tagLst>
</file>

<file path=ppt/tags/tag64.xml><?xml version="1.0" encoding="utf-8"?>
<p:tagLst xmlns:p="http://schemas.openxmlformats.org/presentationml/2006/main">
  <p:tag name="KSO_WM_BEAUTIFY_FLAG" val="#wm#"/>
  <p:tag name="KSO_WM_TEMPLATE_CATEGORY" val="custom"/>
  <p:tag name="KSO_WM_TEMPLATE_INDEX" val="20187308"/>
</p:tagLst>
</file>

<file path=ppt/tags/tag65.xml><?xml version="1.0" encoding="utf-8"?>
<p:tagLst xmlns:p="http://schemas.openxmlformats.org/presentationml/2006/main">
  <p:tag name="KSO_WM_BEAUTIFY_FLAG" val="#wm#"/>
  <p:tag name="KSO_WM_TEMPLATE_CATEGORY" val="custom"/>
  <p:tag name="KSO_WM_TEMPLATE_INDEX" val="20187308"/>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BEAUTIFY_FLAG" val="#wm#"/>
  <p:tag name="KSO_WM_TEMPLATE_CATEGORY" val="custom"/>
  <p:tag name="KSO_WM_TEMPLATE_INDEX" val="20187308"/>
</p:tagLst>
</file>

<file path=ppt/tags/tag68.xml><?xml version="1.0" encoding="utf-8"?>
<p:tagLst xmlns:p="http://schemas.openxmlformats.org/presentationml/2006/main">
  <p:tag name="KSO_WM_BEAUTIFY_FLAG" val="#wm#"/>
  <p:tag name="KSO_WM_TEMPLATE_CATEGORY" val="custom"/>
  <p:tag name="KSO_WM_TEMPLATE_INDEX" val="20187308"/>
</p:tagLst>
</file>

<file path=ppt/tags/tag69.xml><?xml version="1.0" encoding="utf-8"?>
<p:tagLst xmlns:p="http://schemas.openxmlformats.org/presentationml/2006/main">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187308"/>
</p:tagLst>
</file>

<file path=ppt/tags/tag71.xml><?xml version="1.0" encoding="utf-8"?>
<p:tagLst xmlns:p="http://schemas.openxmlformats.org/presentationml/2006/main">
  <p:tag name="KSO_WM_BEAUTIFY_FLAG" val="#wm#"/>
  <p:tag name="KSO_WM_TEMPLATE_CATEGORY" val="custom"/>
  <p:tag name="KSO_WM_TEMPLATE_INDEX" val="20187308"/>
</p:tagLst>
</file>

<file path=ppt/tags/tag72.xml><?xml version="1.0" encoding="utf-8"?>
<p:tagLst xmlns:p="http://schemas.openxmlformats.org/presentationml/2006/main">
  <p:tag name="KSO_WM_BEAUTIFY_FLAG" val="#wm#"/>
  <p:tag name="KSO_WM_TEMPLATE_CATEGORY" val="custom"/>
  <p:tag name="KSO_WM_TEMPLATE_INDEX" val="20187308"/>
</p:tagLst>
</file>

<file path=ppt/tags/tag73.xml><?xml version="1.0" encoding="utf-8"?>
<p:tagLst xmlns:p="http://schemas.openxmlformats.org/presentationml/2006/main">
  <p:tag name="KSO_WM_BEAUTIFY_FLAG" val="#wm#"/>
  <p:tag name="KSO_WM_TEMPLATE_CATEGORY" val="custom"/>
  <p:tag name="KSO_WM_TEMPLATE_INDEX" val="201873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6871</Words>
  <Application>WPS 演示</Application>
  <PresentationFormat>宽屏</PresentationFormat>
  <Paragraphs>254</Paragraphs>
  <Slides>12</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12</vt:i4>
      </vt:variant>
    </vt:vector>
  </HeadingPairs>
  <TitlesOfParts>
    <vt:vector size="30" baseType="lpstr">
      <vt:lpstr>Arial</vt:lpstr>
      <vt:lpstr>宋体</vt:lpstr>
      <vt:lpstr>Wingdings</vt:lpstr>
      <vt:lpstr>微软雅黑</vt:lpstr>
      <vt:lpstr>Arial Unicode MS</vt:lpstr>
      <vt:lpstr>Times New Roman</vt:lpstr>
      <vt:lpstr>仿宋</vt:lpstr>
      <vt:lpstr>新宋体</vt:lpstr>
      <vt:lpstr>Yu Gothic Light</vt:lpstr>
      <vt:lpstr>Yu Gothic UI Semilight</vt:lpstr>
      <vt:lpstr>Bahnschrift Light SemiCondensed</vt:lpstr>
      <vt:lpstr>Corbel Light</vt:lpstr>
      <vt:lpstr>Leelawadee UI Semilight</vt:lpstr>
      <vt:lpstr>MV Boli</vt:lpstr>
      <vt:lpstr>Segoe UI Light</vt:lpstr>
      <vt:lpstr>Sitka Heading</vt:lpstr>
      <vt:lpstr>Tahoma</vt:lpstr>
      <vt:lpstr>Office 主题​​</vt:lpstr>
      <vt:lpstr>空白演示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63</cp:revision>
  <dcterms:created xsi:type="dcterms:W3CDTF">2019-06-19T02:08:00Z</dcterms:created>
  <dcterms:modified xsi:type="dcterms:W3CDTF">2021-06-17T02:40:38Z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