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20"/>
  </p:handoutMasterIdLst>
  <p:sldIdLst>
    <p:sldId id="257" r:id="rId3"/>
    <p:sldId id="256" r:id="rId4"/>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12"/>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5.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071620" y="1979930"/>
            <a:ext cx="3824605" cy="1938020"/>
          </a:xfrm>
          <a:prstGeom prst="rect">
            <a:avLst/>
          </a:prstGeom>
          <a:noFill/>
        </p:spPr>
        <p:txBody>
          <a:bodyPr wrap="none" rtlCol="0" anchor="t">
            <a:spAutoFit/>
          </a:bodyPr>
          <a:p>
            <a:r>
              <a:rPr lang="en-US" altLang="zh-CN" sz="4000" b="1" dirty="0">
                <a:latin typeface="Times New Roman" panose="02020603050405020304" charset="0"/>
                <a:cs typeface="Times New Roman" panose="02020603050405020304" charset="0"/>
                <a:sym typeface="+mn-ea"/>
              </a:rPr>
              <a:t>     Period 4:</a:t>
            </a:r>
            <a:endParaRPr lang="en-US" altLang="zh-CN" sz="4000" b="1" dirty="0">
              <a:latin typeface="Times New Roman" panose="02020603050405020304" charset="0"/>
              <a:cs typeface="Times New Roman" panose="02020603050405020304" charset="0"/>
              <a:sym typeface="+mn-ea"/>
            </a:endParaRPr>
          </a:p>
          <a:p>
            <a:endParaRPr lang="en-US" altLang="zh-CN" sz="4000" b="1" dirty="0">
              <a:latin typeface="Times New Roman" panose="02020603050405020304" charset="0"/>
              <a:cs typeface="Times New Roman" panose="02020603050405020304" charset="0"/>
              <a:sym typeface="+mn-ea"/>
            </a:endParaRPr>
          </a:p>
          <a:p>
            <a:r>
              <a:rPr lang="en-US" altLang="zh-CN" sz="4000" b="1" dirty="0">
                <a:latin typeface="Times New Roman" panose="02020603050405020304" charset="0"/>
                <a:cs typeface="Times New Roman" panose="02020603050405020304" charset="0"/>
                <a:sym typeface="+mn-ea"/>
              </a:rPr>
              <a:t> Using Language</a:t>
            </a:r>
            <a:endParaRPr lang="en-US" altLang="zh-CN" sz="4000" b="1" dirty="0">
              <a:latin typeface="Times New Roman" panose="02020603050405020304" charset="0"/>
              <a:cs typeface="Times New Roman" panose="02020603050405020304" charset="0"/>
              <a:sym typeface="+mn-ea"/>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1296035"/>
            <a:ext cx="10852150" cy="1946275"/>
          </a:xfrm>
        </p:spPr>
        <p:txBody>
          <a:bodyPr/>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19) She ____to work when we came back.</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 is going        B. will go           C. was about to go     D. is to go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20) Li Ming said he _____ happy if Brian _____  to China next month.</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  A. was; come      B. was; would come  C. would be; came     D. will be; come</a:t>
            </a:r>
            <a:endParaRPr lang="en-US" altLang="en-US" sz="2400" b="1" spc="0">
              <a:solidFill>
                <a:schemeClr val="tx1"/>
              </a:solidFill>
              <a:latin typeface="Times New Roman" panose="02020603050405020304" charset="0"/>
              <a:ea typeface="宋体" panose="02010600030101010101" pitchFamily="2" charset="-122"/>
            </a:endParaRPr>
          </a:p>
        </p:txBody>
      </p:sp>
      <p:sp>
        <p:nvSpPr>
          <p:cNvPr id="4" name="笑脸 3"/>
          <p:cNvSpPr/>
          <p:nvPr/>
        </p:nvSpPr>
        <p:spPr>
          <a:xfrm>
            <a:off x="4597486" y="161217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2" name="笑脸 1"/>
          <p:cNvSpPr/>
          <p:nvPr/>
        </p:nvSpPr>
        <p:spPr>
          <a:xfrm>
            <a:off x="5633806" y="248720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4650" y="238760"/>
            <a:ext cx="11356340" cy="6059805"/>
          </a:xfrm>
        </p:spPr>
        <p:txBody>
          <a:bodyPr/>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3.用过去将来时的正确形式填空。</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1)He ___________________ (speak) at the meeting,but his heart attack prevented him.</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2)I asked him to give up smoking, but he said he ___________________ (not do)it.</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3)As early as his second film, Chaplin had developed his own manner of acting, the one that _______________ (become) world famous.</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4)Helen was delayed by a customer when she _______________ (leave) the office.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5)He ________________________________________ (tell) me the secret when someone patted him  on the shoulder.</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6) On our way to the house, it was raining so hard that we couldn’t help wondering how long it ______________ (take) to get there.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7) We were respectful of craft and focused on digging into the characters _________________________________ (play).</a:t>
            </a:r>
            <a:endParaRPr lang="en-US" altLang="en-US" sz="2400" b="1" spc="0">
              <a:solidFill>
                <a:schemeClr val="tx1"/>
              </a:solidFill>
              <a:latin typeface="Times New Roman" panose="02020603050405020304" charset="0"/>
              <a:ea typeface="宋体" panose="02010600030101010101" pitchFamily="2" charset="-122"/>
            </a:endParaRPr>
          </a:p>
        </p:txBody>
      </p:sp>
      <p:sp>
        <p:nvSpPr>
          <p:cNvPr id="2" name="文本框 1"/>
          <p:cNvSpPr txBox="1"/>
          <p:nvPr/>
        </p:nvSpPr>
        <p:spPr>
          <a:xfrm>
            <a:off x="1353820" y="629920"/>
            <a:ext cx="261366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going to speak</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4" name="文本框 3"/>
          <p:cNvSpPr txBox="1"/>
          <p:nvPr/>
        </p:nvSpPr>
        <p:spPr>
          <a:xfrm>
            <a:off x="7514590" y="1282700"/>
            <a:ext cx="173291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wouldn't do</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5" name="文本框 4"/>
          <p:cNvSpPr txBox="1"/>
          <p:nvPr/>
        </p:nvSpPr>
        <p:spPr>
          <a:xfrm>
            <a:off x="1847850" y="2232025"/>
            <a:ext cx="213868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to become</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6" name="文本框 5"/>
          <p:cNvSpPr txBox="1"/>
          <p:nvPr/>
        </p:nvSpPr>
        <p:spPr>
          <a:xfrm>
            <a:off x="6693535" y="2716530"/>
            <a:ext cx="168148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leaving</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8" name="文本框 7"/>
          <p:cNvSpPr txBox="1"/>
          <p:nvPr/>
        </p:nvSpPr>
        <p:spPr>
          <a:xfrm>
            <a:off x="1353820" y="3199130"/>
            <a:ext cx="588962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about to tell / was on the point of telling</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9" name="文本框 8"/>
          <p:cNvSpPr txBox="1"/>
          <p:nvPr/>
        </p:nvSpPr>
        <p:spPr>
          <a:xfrm>
            <a:off x="2353310" y="4605020"/>
            <a:ext cx="161417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would take</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10" name="文本框 9"/>
          <p:cNvSpPr txBox="1"/>
          <p:nvPr/>
        </p:nvSpPr>
        <p:spPr>
          <a:xfrm>
            <a:off x="979805" y="5505450"/>
            <a:ext cx="298767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we were going to play</a:t>
            </a:r>
            <a:endParaRPr lang="en-US" altLang="en-US" sz="2400" b="1">
              <a:solidFill>
                <a:srgbClr val="FF0000"/>
              </a:solidFill>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6" grpId="1"/>
      <p:bldP spid="8" grpId="0"/>
      <p:bldP spid="8" grpId="1"/>
      <p:bldP spid="9" grpId="0"/>
      <p:bldP spid="9" grpId="1"/>
      <p:bldP spid="10" grpId="0"/>
      <p:bldP spid="1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8925" y="313055"/>
            <a:ext cx="11823700" cy="6231255"/>
          </a:xfrm>
        </p:spPr>
        <p:txBody>
          <a:bodyPr/>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4.用过去将来时翻译下列句子</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彼得刚要离开办公室，这时电话铃响了。</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___________________________________________________________________________</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 玛丽告诉我们，如果下雨的话，她就不和我们一起去了。</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_____________________________________________________</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3) 妈妈许诺来年要带我去北京。</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_____________________________________________________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4) 他说他将接管那家公司。</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_____________________________________________________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5) 我检查了雏鸟，它看起来很好。我的下一项工作是筑个巢并把它固定在树上。</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I examined the chick and it seemed fine.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_______________________________________________________</a:t>
            </a:r>
            <a:endParaRPr lang="en-US" altLang="en-US" sz="2400" b="1" spc="0">
              <a:solidFill>
                <a:schemeClr val="tx1"/>
              </a:solidFill>
              <a:latin typeface="Times New Roman" panose="02020603050405020304" charset="0"/>
              <a:ea typeface="宋体" panose="02010600030101010101" pitchFamily="2" charset="-122"/>
            </a:endParaRPr>
          </a:p>
        </p:txBody>
      </p:sp>
      <p:sp>
        <p:nvSpPr>
          <p:cNvPr id="2" name="文本框 1"/>
          <p:cNvSpPr txBox="1"/>
          <p:nvPr/>
        </p:nvSpPr>
        <p:spPr>
          <a:xfrm>
            <a:off x="652145" y="1312545"/>
            <a:ext cx="10996295" cy="497205"/>
          </a:xfrm>
          <a:prstGeom prst="rect">
            <a:avLst/>
          </a:prstGeom>
          <a:noFill/>
        </p:spPr>
        <p:txBody>
          <a:bodyPr wrap="none" rtlCol="0">
            <a:spAutoFit/>
          </a:bodyPr>
          <a:p>
            <a:pPr marL="0" algn="l">
              <a:lnSpc>
                <a:spcPct val="110000"/>
              </a:lnSpc>
              <a:buClrTx/>
              <a:buSzTx/>
              <a:buNone/>
            </a:pPr>
            <a:r>
              <a:rPr lang="en-US" altLang="en-US" sz="2400" b="1">
                <a:solidFill>
                  <a:srgbClr val="FF0000"/>
                </a:solidFill>
                <a:latin typeface="Times New Roman" panose="02020603050405020304" charset="0"/>
                <a:ea typeface="宋体" panose="02010600030101010101" pitchFamily="2" charset="-122"/>
                <a:sym typeface="+mn-ea"/>
              </a:rPr>
              <a:t>Peter was about to leave/ on the point of leaving the office when the telephone rang.</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4" name="文本框 3"/>
          <p:cNvSpPr txBox="1"/>
          <p:nvPr/>
        </p:nvSpPr>
        <p:spPr>
          <a:xfrm>
            <a:off x="504190" y="2251710"/>
            <a:ext cx="7253605" cy="497205"/>
          </a:xfrm>
          <a:prstGeom prst="rect">
            <a:avLst/>
          </a:prstGeom>
          <a:noFill/>
        </p:spPr>
        <p:txBody>
          <a:bodyPr wrap="none" rtlCol="0">
            <a:spAutoFit/>
          </a:bodyPr>
          <a:p>
            <a:pPr marL="0" algn="l">
              <a:lnSpc>
                <a:spcPct val="110000"/>
              </a:lnSpc>
              <a:buClrTx/>
              <a:buSzTx/>
              <a:buNone/>
            </a:pPr>
            <a:r>
              <a:rPr lang="en-US" altLang="en-US" sz="2400" b="1">
                <a:solidFill>
                  <a:srgbClr val="FF0000"/>
                </a:solidFill>
                <a:latin typeface="Times New Roman" panose="02020603050405020304" charset="0"/>
                <a:ea typeface="宋体" panose="02010600030101010101" pitchFamily="2" charset="-122"/>
                <a:sym typeface="+mn-ea"/>
              </a:rPr>
              <a:t>Mary told us that she would not go with us if it rained.</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5" name="文本框 4"/>
          <p:cNvSpPr txBox="1"/>
          <p:nvPr/>
        </p:nvSpPr>
        <p:spPr>
          <a:xfrm>
            <a:off x="504190" y="3314700"/>
            <a:ext cx="8682355" cy="497205"/>
          </a:xfrm>
          <a:prstGeom prst="rect">
            <a:avLst/>
          </a:prstGeom>
          <a:noFill/>
        </p:spPr>
        <p:txBody>
          <a:bodyPr wrap="none" rtlCol="0">
            <a:spAutoFit/>
          </a:bodyPr>
          <a:p>
            <a:pPr marL="0" algn="l">
              <a:lnSpc>
                <a:spcPct val="110000"/>
              </a:lnSpc>
              <a:buClrTx/>
              <a:buSzTx/>
              <a:buNone/>
            </a:pPr>
            <a:r>
              <a:rPr lang="en-US" altLang="en-US" sz="2400" b="1">
                <a:solidFill>
                  <a:srgbClr val="FF0000"/>
                </a:solidFill>
                <a:latin typeface="Times New Roman" panose="02020603050405020304" charset="0"/>
                <a:ea typeface="宋体" panose="02010600030101010101" pitchFamily="2" charset="-122"/>
                <a:sym typeface="+mn-ea"/>
              </a:rPr>
              <a:t>Mother promised that she would take me to Beijing the next year.</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6" name="文本框 5"/>
          <p:cNvSpPr txBox="1"/>
          <p:nvPr/>
        </p:nvSpPr>
        <p:spPr>
          <a:xfrm>
            <a:off x="434975" y="4397375"/>
            <a:ext cx="6253480" cy="497205"/>
          </a:xfrm>
          <a:prstGeom prst="rect">
            <a:avLst/>
          </a:prstGeom>
          <a:noFill/>
        </p:spPr>
        <p:txBody>
          <a:bodyPr wrap="none" rtlCol="0">
            <a:spAutoFit/>
          </a:bodyPr>
          <a:p>
            <a:pPr marL="0" algn="l">
              <a:lnSpc>
                <a:spcPct val="110000"/>
              </a:lnSpc>
              <a:buClrTx/>
              <a:buSzTx/>
              <a:buNone/>
            </a:pPr>
            <a:r>
              <a:rPr lang="en-US" altLang="en-US" sz="2400" b="1">
                <a:solidFill>
                  <a:srgbClr val="FF0000"/>
                </a:solidFill>
                <a:latin typeface="Times New Roman" panose="02020603050405020304" charset="0"/>
                <a:ea typeface="宋体" panose="02010600030101010101" pitchFamily="2" charset="-122"/>
                <a:sym typeface="+mn-ea"/>
              </a:rPr>
              <a:t>He said he would take charge of that company.</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7" name="文本框 6"/>
          <p:cNvSpPr txBox="1"/>
          <p:nvPr/>
        </p:nvSpPr>
        <p:spPr>
          <a:xfrm>
            <a:off x="504190" y="6027420"/>
            <a:ext cx="7492365" cy="497205"/>
          </a:xfrm>
          <a:prstGeom prst="rect">
            <a:avLst/>
          </a:prstGeom>
          <a:noFill/>
        </p:spPr>
        <p:txBody>
          <a:bodyPr wrap="none" rtlCol="0">
            <a:spAutoFit/>
          </a:bodyPr>
          <a:p>
            <a:pPr marL="0" algn="l">
              <a:lnSpc>
                <a:spcPct val="110000"/>
              </a:lnSpc>
              <a:buClrTx/>
              <a:buSzTx/>
              <a:buNone/>
            </a:pPr>
            <a:r>
              <a:rPr lang="en-US" altLang="en-US" sz="2400" b="1">
                <a:solidFill>
                  <a:srgbClr val="FF0000"/>
                </a:solidFill>
                <a:latin typeface="Times New Roman" panose="02020603050405020304" charset="0"/>
                <a:ea typeface="宋体" panose="02010600030101010101" pitchFamily="2" charset="-122"/>
                <a:sym typeface="+mn-ea"/>
              </a:rPr>
              <a:t>My next work was to construct a nest and fix it in a tree.</a:t>
            </a:r>
            <a:endParaRPr lang="en-US" altLang="en-US" sz="2400" b="1">
              <a:solidFill>
                <a:srgbClr val="FF0000"/>
              </a:solidFill>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6" grpId="1"/>
      <p:bldP spid="7" grpId="0"/>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46057" y="553050"/>
            <a:ext cx="10852237" cy="5041355"/>
          </a:xfrm>
        </p:spPr>
        <p:txBody>
          <a:bodyPr/>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Step 3: Vocabulary &amp; Listening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I.Do Activity 4&amp;5 on Page 54.</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   </a:t>
            </a:r>
            <a:r>
              <a:rPr lang="en-US" altLang="en-US" sz="2400" b="1" spc="0">
                <a:solidFill>
                  <a:srgbClr val="FF0000"/>
                </a:solidFill>
                <a:latin typeface="Times New Roman" panose="02020603050405020304" charset="0"/>
                <a:ea typeface="宋体" panose="02010600030101010101" pitchFamily="2" charset="-122"/>
              </a:rPr>
              <a:t>1.ice pack  2.bandage  3.cotton wool balls  4. thermometer 5. painkillers</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II. Read “amazing road trips” on Page 55, listen to the record and do Activity 7&amp;8 on Page 55.</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Activity 7: </a:t>
            </a:r>
            <a:r>
              <a:rPr lang="en-US" altLang="en-US" sz="2400" b="1" spc="0">
                <a:solidFill>
                  <a:srgbClr val="FF0000"/>
                </a:solidFill>
                <a:latin typeface="Times New Roman" panose="02020603050405020304" charset="0"/>
                <a:ea typeface="宋体" panose="02010600030101010101" pitchFamily="2" charset="-122"/>
              </a:rPr>
              <a:t>3</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Activity 8:</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rgbClr val="FF0000"/>
                </a:solidFill>
                <a:latin typeface="Times New Roman" panose="02020603050405020304" charset="0"/>
                <a:ea typeface="宋体" panose="02010600030101010101" pitchFamily="2" charset="-122"/>
              </a:rPr>
              <a:t>1.Raise money for a children’s charity  2. cycling  3. cycle up mountains 4. snowy weather</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rgbClr val="FF0000"/>
                </a:solidFill>
                <a:latin typeface="Times New Roman" panose="02020603050405020304" charset="0"/>
                <a:ea typeface="宋体" panose="02010600030101010101" pitchFamily="2" charset="-122"/>
              </a:rPr>
              <a:t>5.Five of us  6.the snowy mountains  7. helped make a difference </a:t>
            </a:r>
            <a:endParaRPr lang="en-US" altLang="en-US" sz="2400" b="1" spc="0">
              <a:solidFill>
                <a:srgbClr val="FF0000"/>
              </a:solidFill>
              <a:latin typeface="Times New Roman" panose="02020603050405020304" charset="0"/>
              <a:ea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03182" y="251025"/>
            <a:ext cx="10852237" cy="648000"/>
          </a:xfrm>
        </p:spPr>
        <p:txBody>
          <a:bodyPr/>
          <a:p>
            <a:r>
              <a:rPr lang="zh-CN" altLang="en-US"/>
              <a:t>听力原文</a:t>
            </a:r>
            <a:endParaRPr lang="zh-CN" altLang="en-US"/>
          </a:p>
        </p:txBody>
      </p:sp>
      <p:sp>
        <p:nvSpPr>
          <p:cNvPr id="3" name="内容占位符 2"/>
          <p:cNvSpPr>
            <a:spLocks noGrp="1"/>
          </p:cNvSpPr>
          <p:nvPr>
            <p:ph idx="1"/>
          </p:nvPr>
        </p:nvSpPr>
        <p:spPr>
          <a:xfrm>
            <a:off x="517525" y="1000760"/>
            <a:ext cx="10852150" cy="7431405"/>
          </a:xfrm>
        </p:spPr>
        <p:txBody>
          <a:bodyPr/>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Today I'm talking to Wang Tao and Zhang Jing, who have cycled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China's National Highway 318. Welcome, guys!</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Wang Tao &amp; Zhang Jing: Hello!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Now, many young people just want to spend their free time playing and having fun. Instead, you’ve completed a great adventure. Zhang Jing, why did you do it?</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Zhang Jing: Well, we did it to raise money for a children's charity. The idea was that people paid to read a blog we wrote every day about our journey. We then gave the money to the charity.</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What a great idea! And how did you prepare for it, Wang Tao?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Wang Tao: The simple truth is that we practised a lot- after school, at the weekend, and during holidays. If we weren't studying, we were cycling</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That's amazing. Was the trip as difficult as youd expected?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endParaRPr lang="en-US" altLang="en-US" sz="2400" b="1" spc="0">
              <a:solidFill>
                <a:schemeClr val="tx1"/>
              </a:solidFill>
              <a:latin typeface="Times New Roman" panose="02020603050405020304" charset="0"/>
              <a:ea typeface="宋体" panose="02010600030101010101" pitchFamily="2"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22275" y="210185"/>
            <a:ext cx="11651615" cy="6298565"/>
          </a:xfrm>
        </p:spPr>
        <p:txBody>
          <a:bodyPr/>
          <a:p>
            <a:pPr marL="0" algn="l">
              <a:lnSpc>
                <a:spcPct val="90000"/>
              </a:lnSpc>
              <a:buClrTx/>
              <a:buSzTx/>
              <a:buNone/>
            </a:pPr>
            <a:r>
              <a:rPr lang="en-US" sz="2400" b="1" spc="0">
                <a:solidFill>
                  <a:schemeClr val="tx1"/>
                </a:solidFill>
                <a:latin typeface="Times New Roman" panose="02020603050405020304" charset="0"/>
                <a:ea typeface="宋体" panose="02010600030101010101" pitchFamily="2" charset="-122"/>
                <a:sym typeface="+mn-ea"/>
              </a:rPr>
              <a:t>Zhang Jing: Yes, we had so many difficulties! We had to cycle up mountains day after day. We also came across snowy weather and dangerous falling rocks. Five of us started the journey</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sz="2400" b="1" spc="0">
                <a:solidFill>
                  <a:schemeClr val="tx1"/>
                </a:solidFill>
                <a:latin typeface="Times New Roman" panose="02020603050405020304" charset="0"/>
                <a:ea typeface="宋体" panose="02010600030101010101" pitchFamily="2" charset="-122"/>
                <a:sym typeface="+mn-ea"/>
              </a:rPr>
              <a:t>from Chengdu, but</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sz="2400" b="1" spc="0">
                <a:solidFill>
                  <a:schemeClr val="tx1"/>
                </a:solidFill>
                <a:latin typeface="Times New Roman" panose="02020603050405020304" charset="0"/>
                <a:ea typeface="宋体" panose="02010600030101010101" pitchFamily="2" charset="-122"/>
                <a:sym typeface="+mn-ea"/>
              </a:rPr>
              <a:t>only two of us successfully arrived in Lhasa. Our friends got injured and had to give up in Yaiian. That was really sad.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Despite the difficulties, what was the best thing about your</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adventure?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Wang Tao: The views were fantastic! We saw lots of rivers and lakes during the trip. But the most impressive views were those of the snowy mountains. I’ve never seen such beautiful views in all my life! It's no wonder it's called the “heavenly road”.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And how did you feel when you reached the end?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Zhang Jing: Great! It was the best feeling in the world. We raised about 2,000 yuan. Although it's not a huge amount, at least we had an adventure and helped make a difference to some children's lives!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Interviewer: Thank you for sharing your experience. I’m sure a lot of young people will be inspired by what you have done</a:t>
            </a:r>
            <a:endParaRPr lang="en-US" altLang="en-US" sz="2400" b="1" spc="0">
              <a:solidFill>
                <a:schemeClr val="tx1"/>
              </a:solidFill>
              <a:latin typeface="Times New Roman" panose="02020603050405020304" charset="0"/>
              <a:ea typeface="宋体" panose="02010600030101010101" pitchFamily="2" charset="-122"/>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48360" y="60960"/>
            <a:ext cx="10407015" cy="6736715"/>
          </a:xfrm>
        </p:spPr>
        <p:txBody>
          <a:bodyPr/>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Step 4: Important phrases in using language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1.在那个时候  </a:t>
            </a:r>
            <a:r>
              <a:rPr lang="en-US" altLang="en-US" sz="2400" b="1" spc="0">
                <a:solidFill>
                  <a:srgbClr val="FF0000"/>
                </a:solidFill>
                <a:latin typeface="Times New Roman" panose="02020603050405020304" charset="0"/>
                <a:ea typeface="宋体" panose="02010600030101010101" pitchFamily="2" charset="-122"/>
              </a:rPr>
              <a:t>at that point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2.在地平线上 </a:t>
            </a:r>
            <a:r>
              <a:rPr lang="en-US" altLang="en-US" sz="2400" b="1" spc="0">
                <a:solidFill>
                  <a:srgbClr val="FF0000"/>
                </a:solidFill>
                <a:latin typeface="Times New Roman" panose="02020603050405020304" charset="0"/>
                <a:ea typeface="宋体" panose="02010600030101010101" pitchFamily="2" charset="-122"/>
              </a:rPr>
              <a:t>on the horizon</a:t>
            </a:r>
            <a:r>
              <a:rPr lang="en-US" altLang="en-US" sz="2400" b="1" spc="0">
                <a:solidFill>
                  <a:schemeClr val="tx1"/>
                </a:solidFill>
                <a:latin typeface="Times New Roman" panose="02020603050405020304" charset="0"/>
                <a:ea typeface="宋体" panose="02010600030101010101" pitchFamily="2" charset="-122"/>
              </a:rPr>
              <a:t>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3.上升  </a:t>
            </a:r>
            <a:r>
              <a:rPr lang="en-US" altLang="en-US" sz="2400" b="1" spc="0">
                <a:solidFill>
                  <a:srgbClr val="FF0000"/>
                </a:solidFill>
                <a:latin typeface="Times New Roman" panose="02020603050405020304" charset="0"/>
                <a:ea typeface="宋体" panose="02010600030101010101" pitchFamily="2" charset="-122"/>
              </a:rPr>
              <a:t>rise up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4.寻找  </a:t>
            </a:r>
            <a:r>
              <a:rPr lang="en-US" altLang="en-US" sz="2400" b="1" spc="0">
                <a:solidFill>
                  <a:srgbClr val="FF0000"/>
                </a:solidFill>
                <a:latin typeface="Times New Roman" panose="02020603050405020304" charset="0"/>
                <a:ea typeface="宋体" panose="02010600030101010101" pitchFamily="2" charset="-122"/>
              </a:rPr>
              <a:t>hunt for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5.搭起帐篷  </a:t>
            </a:r>
            <a:r>
              <a:rPr lang="en-US" altLang="en-US" sz="2400" b="1" spc="0">
                <a:solidFill>
                  <a:srgbClr val="FF0000"/>
                </a:solidFill>
                <a:latin typeface="Times New Roman" panose="02020603050405020304" charset="0"/>
                <a:ea typeface="宋体" panose="02010600030101010101" pitchFamily="2" charset="-122"/>
              </a:rPr>
              <a:t>put up the tent</a:t>
            </a:r>
            <a:r>
              <a:rPr lang="en-US" altLang="en-US" sz="2400" b="1" spc="0">
                <a:solidFill>
                  <a:schemeClr val="tx1"/>
                </a:solidFill>
                <a:latin typeface="Times New Roman" panose="02020603050405020304" charset="0"/>
                <a:ea typeface="宋体" panose="02010600030101010101" pitchFamily="2" charset="-122"/>
              </a:rPr>
              <a:t>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6.生火  </a:t>
            </a:r>
            <a:r>
              <a:rPr lang="en-US" altLang="en-US" sz="2400" b="1" spc="0">
                <a:solidFill>
                  <a:srgbClr val="FF0000"/>
                </a:solidFill>
                <a:latin typeface="Times New Roman" panose="02020603050405020304" charset="0"/>
                <a:ea typeface="宋体" panose="02010600030101010101" pitchFamily="2" charset="-122"/>
              </a:rPr>
              <a:t>build a fire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7.急救箱  </a:t>
            </a:r>
            <a:r>
              <a:rPr lang="en-US" altLang="en-US" sz="2400" b="1" spc="0">
                <a:solidFill>
                  <a:srgbClr val="FF0000"/>
                </a:solidFill>
                <a:latin typeface="Times New Roman" panose="02020603050405020304" charset="0"/>
                <a:ea typeface="宋体" panose="02010600030101010101" pitchFamily="2" charset="-122"/>
              </a:rPr>
              <a:t>the first aid kit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8.去冒险  </a:t>
            </a:r>
            <a:r>
              <a:rPr lang="en-US" altLang="en-US" sz="2400" b="1" spc="0">
                <a:solidFill>
                  <a:srgbClr val="FF0000"/>
                </a:solidFill>
                <a:latin typeface="Times New Roman" panose="02020603050405020304" charset="0"/>
                <a:ea typeface="宋体" panose="02010600030101010101" pitchFamily="2" charset="-122"/>
              </a:rPr>
              <a:t>go on an adventure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9.量体温  </a:t>
            </a:r>
            <a:r>
              <a:rPr lang="en-US" altLang="en-US" sz="2400" b="1" spc="0">
                <a:solidFill>
                  <a:srgbClr val="FF0000"/>
                </a:solidFill>
                <a:latin typeface="Times New Roman" panose="02020603050405020304" charset="0"/>
                <a:ea typeface="宋体" panose="02010600030101010101" pitchFamily="2" charset="-122"/>
              </a:rPr>
              <a:t>take one’s temperature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10.使某物冷却  </a:t>
            </a:r>
            <a:r>
              <a:rPr lang="en-US" altLang="en-US" sz="2400" b="1" spc="0">
                <a:solidFill>
                  <a:srgbClr val="FF0000"/>
                </a:solidFill>
                <a:latin typeface="Times New Roman" panose="02020603050405020304" charset="0"/>
                <a:ea typeface="宋体" panose="02010600030101010101" pitchFamily="2" charset="-122"/>
              </a:rPr>
              <a:t>cool sth down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11.用…覆盖…</a:t>
            </a:r>
            <a:r>
              <a:rPr lang="en-US" altLang="en-US" sz="2400" b="1" spc="0">
                <a:solidFill>
                  <a:srgbClr val="FF0000"/>
                </a:solidFill>
                <a:latin typeface="Times New Roman" panose="02020603050405020304" charset="0"/>
                <a:ea typeface="宋体" panose="02010600030101010101" pitchFamily="2" charset="-122"/>
              </a:rPr>
              <a:t>  cover… with…</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12.做笔记  </a:t>
            </a:r>
            <a:r>
              <a:rPr lang="en-US" altLang="en-US" sz="2400" b="1" spc="0">
                <a:solidFill>
                  <a:srgbClr val="FF0000"/>
                </a:solidFill>
                <a:latin typeface="Times New Roman" panose="02020603050405020304" charset="0"/>
                <a:ea typeface="宋体" panose="02010600030101010101" pitchFamily="2" charset="-122"/>
              </a:rPr>
              <a:t>take notes</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13.全部地  </a:t>
            </a:r>
            <a:r>
              <a:rPr lang="en-US" altLang="en-US" sz="2400" b="1" spc="0">
                <a:solidFill>
                  <a:srgbClr val="FF0000"/>
                </a:solidFill>
                <a:latin typeface="Times New Roman" panose="02020603050405020304" charset="0"/>
                <a:ea typeface="宋体" panose="02010600030101010101" pitchFamily="2" charset="-122"/>
              </a:rPr>
              <a:t>in full  </a:t>
            </a:r>
            <a:endParaRPr lang="en-US" altLang="en-US" sz="2400" b="1" spc="0">
              <a:solidFill>
                <a:srgbClr val="FF0000"/>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14.受伤  </a:t>
            </a:r>
            <a:r>
              <a:rPr lang="en-US" altLang="en-US" sz="2400" b="1" spc="0">
                <a:solidFill>
                  <a:srgbClr val="FF0000"/>
                </a:solidFill>
                <a:latin typeface="Times New Roman" panose="02020603050405020304" charset="0"/>
                <a:ea typeface="宋体" panose="02010600030101010101" pitchFamily="2" charset="-122"/>
              </a:rPr>
              <a:t>get injured</a:t>
            </a:r>
            <a:endParaRPr lang="en-US" altLang="en-US" sz="2400" b="1" spc="0">
              <a:solidFill>
                <a:srgbClr val="FF0000"/>
              </a:solidFill>
              <a:latin typeface="Times New Roman" panose="02020603050405020304" charset="0"/>
              <a:ea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36575" y="607060"/>
            <a:ext cx="10804525" cy="3599815"/>
          </a:xfrm>
          <a:prstGeom prst="rect">
            <a:avLst/>
          </a:prstGeom>
          <a:noFill/>
          <a:ln w="9525">
            <a:noFill/>
          </a:ln>
        </p:spPr>
        <p:txBody>
          <a:bodyPr wrap="square">
            <a:spAutoFit/>
          </a:bodyPr>
          <a:p>
            <a:pPr indent="0"/>
            <a:r>
              <a:rPr lang="en-US" sz="3200" b="1">
                <a:latin typeface="宋体" panose="02010600030101010101" pitchFamily="2" charset="-122"/>
                <a:ea typeface="宋体" panose="02010600030101010101" pitchFamily="2" charset="-122"/>
                <a:cs typeface="宋体" panose="02010600030101010101" pitchFamily="2" charset="-122"/>
              </a:rPr>
              <a:t>Step 1: </a:t>
            </a:r>
            <a:r>
              <a:rPr lang="zh-CN" sz="3200" b="1">
                <a:latin typeface="宋体" panose="02010600030101010101" pitchFamily="2" charset="-122"/>
                <a:ea typeface="宋体" panose="02010600030101010101" pitchFamily="2" charset="-122"/>
                <a:cs typeface="宋体" panose="02010600030101010101" pitchFamily="2" charset="-122"/>
              </a:rPr>
              <a:t>透析单元语法（过去将来时）</a:t>
            </a:r>
            <a:endParaRPr lang="zh-CN" sz="3200" b="1">
              <a:latin typeface="宋体" panose="02010600030101010101" pitchFamily="2" charset="-122"/>
              <a:ea typeface="宋体" panose="02010600030101010101" pitchFamily="2" charset="-122"/>
              <a:cs typeface="宋体" panose="02010600030101010101" pitchFamily="2" charset="-122"/>
            </a:endParaRPr>
          </a:p>
          <a:p>
            <a:pPr indent="0"/>
            <a:r>
              <a:rPr lang="zh-CN" sz="2800" b="0">
                <a:latin typeface="宋体" panose="02010600030101010101" pitchFamily="2" charset="-122"/>
                <a:ea typeface="宋体" panose="02010600030101010101" pitchFamily="2" charset="-122"/>
                <a:cs typeface="宋体" panose="02010600030101010101" pitchFamily="2" charset="-122"/>
              </a:rPr>
              <a:t>过去将来时表示从过去的某一时间来看将来要发生的动作或呈现的状态。可以这样理解：过去将来时的出发点是过去，即从过去某一时刻看以后要发生的动作或状态。</a:t>
            </a:r>
            <a:endParaRPr lang="zh-CN" sz="2800" b="0">
              <a:latin typeface="宋体" panose="02010600030101010101" pitchFamily="2" charset="-122"/>
              <a:ea typeface="宋体" panose="02010600030101010101" pitchFamily="2" charset="-122"/>
              <a:cs typeface="宋体" panose="02010600030101010101" pitchFamily="2" charset="-122"/>
            </a:endParaRPr>
          </a:p>
          <a:p>
            <a:pPr indent="0"/>
            <a:endParaRPr lang="en-US" sz="2800" b="0">
              <a:latin typeface="宋体" panose="02010600030101010101" pitchFamily="2" charset="-122"/>
              <a:ea typeface="宋体" panose="02010600030101010101" pitchFamily="2" charset="-122"/>
              <a:cs typeface="宋体" panose="02010600030101010101" pitchFamily="2" charset="-122"/>
            </a:endParaRPr>
          </a:p>
          <a:p>
            <a:pPr indent="0"/>
            <a:r>
              <a:rPr lang="en-US" sz="2800" b="0">
                <a:latin typeface="Times New Roman" panose="02020603050405020304" charset="0"/>
                <a:ea typeface="宋体" panose="02010600030101010101" pitchFamily="2" charset="-122"/>
                <a:cs typeface="Times New Roman" panose="02020603050405020304" charset="0"/>
              </a:rPr>
              <a:t>E.g. She was sixty-six. In three years</a:t>
            </a:r>
            <a:r>
              <a:rPr lang="zh-CN" sz="2800" b="0">
                <a:latin typeface="Times New Roman" panose="02020603050405020304" charset="0"/>
                <a:ea typeface="宋体" panose="02010600030101010101" pitchFamily="2" charset="-122"/>
                <a:cs typeface="Times New Roman" panose="02020603050405020304" charset="0"/>
              </a:rPr>
              <a:t>，</a:t>
            </a:r>
            <a:r>
              <a:rPr lang="en-US" sz="2800" b="0">
                <a:latin typeface="Times New Roman" panose="02020603050405020304" charset="0"/>
                <a:ea typeface="宋体" panose="02010600030101010101" pitchFamily="2" charset="-122"/>
                <a:cs typeface="Times New Roman" panose="02020603050405020304" charset="0"/>
              </a:rPr>
              <a:t>she would be sixty-nine.</a:t>
            </a:r>
            <a:endParaRPr lang="en-US" altLang="en-US" sz="2800" b="0">
              <a:latin typeface="Times New Roman" panose="02020603050405020304" charset="0"/>
              <a:ea typeface="宋体" panose="02010600030101010101" pitchFamily="2" charset="-122"/>
              <a:cs typeface="Times New Roman" panose="0202060305040502030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74675" y="309245"/>
            <a:ext cx="8411210" cy="521970"/>
          </a:xfrm>
          <a:prstGeom prst="rect">
            <a:avLst/>
          </a:prstGeom>
          <a:noFill/>
          <a:ln w="9525">
            <a:noFill/>
          </a:ln>
        </p:spPr>
        <p:txBody>
          <a:bodyPr wrap="square">
            <a:spAutoFit/>
          </a:bodyPr>
          <a:p>
            <a:pPr indent="0"/>
            <a:r>
              <a:rPr lang="zh-CN" sz="2800" b="1">
                <a:latin typeface="Times New Roman" panose="02020603050405020304" charset="0"/>
                <a:ea typeface="宋体" panose="02010600030101010101" pitchFamily="2" charset="-122"/>
              </a:rPr>
              <a:t>一、结构</a:t>
            </a:r>
            <a:endParaRPr lang="zh-CN" altLang="en-US" sz="2800" b="1">
              <a:latin typeface="Times New Roman" panose="02020603050405020304" charset="0"/>
              <a:ea typeface="宋体" panose="02010600030101010101" pitchFamily="2" charset="-122"/>
            </a:endParaRPr>
          </a:p>
        </p:txBody>
      </p:sp>
      <p:graphicFrame>
        <p:nvGraphicFramePr>
          <p:cNvPr id="4" name="表格 3"/>
          <p:cNvGraphicFramePr/>
          <p:nvPr>
            <p:custDataLst>
              <p:tags r:id="rId1"/>
            </p:custDataLst>
          </p:nvPr>
        </p:nvGraphicFramePr>
        <p:xfrm>
          <a:off x="503555" y="952500"/>
          <a:ext cx="10995025" cy="3810000"/>
        </p:xfrm>
        <a:graphic>
          <a:graphicData uri="http://schemas.openxmlformats.org/drawingml/2006/table">
            <a:tbl>
              <a:tblPr firstRow="1" bandRow="1">
                <a:tableStyleId>{5940675A-B579-460E-94D1-54222C63F5DA}</a:tableStyleId>
              </a:tblPr>
              <a:tblGrid>
                <a:gridCol w="1898650"/>
                <a:gridCol w="3824605"/>
                <a:gridCol w="5271770"/>
              </a:tblGrid>
              <a:tr h="1097280">
                <a:tc>
                  <a:txBody>
                    <a:bodyPr/>
                    <a:p>
                      <a:pPr indent="0" algn="ctr">
                        <a:buNone/>
                      </a:pPr>
                      <a:r>
                        <a:rPr lang="en-US" sz="1800" b="1">
                          <a:latin typeface="Times New Roman" panose="02020603050405020304" charset="0"/>
                          <a:cs typeface="Times New Roman" panose="02020603050405020304" charset="0"/>
                        </a:rPr>
                        <a:t>肯定式</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主语＋should</a:t>
                      </a:r>
                      <a:r>
                        <a:rPr lang="en-US" sz="1800" b="1">
                          <a:latin typeface="宋体" panose="02010600030101010101" pitchFamily="2" charset="-122"/>
                          <a:ea typeface="宋体" panose="02010600030101010101" pitchFamily="2" charset="-122"/>
                          <a:cs typeface="宋体" panose="02010600030101010101" pitchFamily="2" charset="-122"/>
                        </a:rPr>
                        <a:t>/would +do+其他</a:t>
                      </a:r>
                      <a:r>
                        <a:rPr lang="en-US" sz="1800" b="1">
                          <a:latin typeface="Times New Roman" panose="02020603050405020304" charset="0"/>
                          <a:cs typeface="Times New Roman" panose="02020603050405020304" charset="0"/>
                        </a:rPr>
                        <a:t>...</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l">
                        <a:buNone/>
                      </a:pPr>
                      <a:r>
                        <a:rPr lang="en-US" altLang="en-US" sz="2000" b="0">
                          <a:uFillTx/>
                          <a:latin typeface="Times New Roman" panose="02020603050405020304" charset="0"/>
                          <a:ea typeface="宋体" panose="02010600030101010101" pitchFamily="2" charset="-122"/>
                        </a:rPr>
                        <a:t>He hoped the concert would have a relaxed atmosphere.We said we should finish the work soon.</a:t>
                      </a:r>
                      <a:endParaRPr lang="en-US" altLang="en-US" sz="2000" b="0">
                        <a:uFillTx/>
                        <a:latin typeface="Times New Roman" panose="02020603050405020304" charset="0"/>
                        <a:ea typeface="宋体" panose="02010600030101010101" pitchFamily="2" charset="-122"/>
                      </a:endParaRPr>
                    </a:p>
                  </a:txBody>
                  <a:tcPr marL="0" marR="0" marT="0" marB="0" vert="horz" anchor="t">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04240">
                <a:tc>
                  <a:txBody>
                    <a:bodyPr/>
                    <a:p>
                      <a:pPr indent="0" algn="ctr">
                        <a:buNone/>
                      </a:pPr>
                      <a:r>
                        <a:rPr lang="en-US" sz="1800" b="1">
                          <a:latin typeface="Times New Roman" panose="02020603050405020304" charset="0"/>
                          <a:cs typeface="Times New Roman" panose="02020603050405020304" charset="0"/>
                        </a:rPr>
                        <a:t>否定式</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主语＋should</a:t>
                      </a:r>
                      <a:r>
                        <a:rPr lang="en-US" sz="1800" b="1">
                          <a:latin typeface="宋体" panose="02010600030101010101" pitchFamily="2" charset="-122"/>
                          <a:ea typeface="宋体" panose="02010600030101010101" pitchFamily="2" charset="-122"/>
                          <a:cs typeface="宋体" panose="02010600030101010101" pitchFamily="2" charset="-122"/>
                        </a:rPr>
                        <a:t> not/ would </a:t>
                      </a:r>
                      <a:r>
                        <a:rPr lang="en-US" sz="1800" b="1">
                          <a:latin typeface="Times New Roman" panose="02020603050405020304" charset="0"/>
                          <a:cs typeface="Times New Roman" panose="02020603050405020304" charset="0"/>
                        </a:rPr>
                        <a:t>n</a:t>
                      </a:r>
                      <a:r>
                        <a:rPr lang="en-US" sz="1800" b="1">
                          <a:latin typeface="宋体" panose="02010600030101010101" pitchFamily="2" charset="-122"/>
                          <a:ea typeface="宋体" panose="02010600030101010101" pitchFamily="2" charset="-122"/>
                          <a:cs typeface="宋体" panose="02010600030101010101" pitchFamily="2" charset="-122"/>
                        </a:rPr>
                        <a:t>ot+do+其他</a:t>
                      </a:r>
                      <a:r>
                        <a:rPr lang="en-US" sz="1800" b="1">
                          <a:latin typeface="Times New Roman" panose="02020603050405020304" charset="0"/>
                          <a:cs typeface="Times New Roman" panose="02020603050405020304" charset="0"/>
                        </a:rPr>
                        <a:t>...</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l">
                        <a:buNone/>
                      </a:pPr>
                      <a:r>
                        <a:rPr lang="en-US" altLang="en-US" sz="2000" b="0">
                          <a:uFillTx/>
                          <a:latin typeface="Times New Roman" panose="02020603050405020304" charset="0"/>
                          <a:ea typeface="宋体" panose="02010600030101010101" pitchFamily="2" charset="-122"/>
                        </a:rPr>
                        <a:t>They told me that they probably wouldn’t come. </a:t>
                      </a:r>
                      <a:endParaRPr lang="en-US" altLang="en-US" sz="2000" b="0">
                        <a:uFillTx/>
                        <a:latin typeface="Times New Roman" panose="02020603050405020304" charset="0"/>
                        <a:ea typeface="宋体" panose="02010600030101010101" pitchFamily="2" charset="-122"/>
                      </a:endParaRPr>
                    </a:p>
                  </a:txBody>
                  <a:tcPr marL="0" marR="0" marT="0" marB="0" vert="horz" anchor="t">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04240">
                <a:tc>
                  <a:txBody>
                    <a:bodyPr/>
                    <a:p>
                      <a:pPr indent="0" algn="ctr">
                        <a:buNone/>
                      </a:pPr>
                      <a:r>
                        <a:rPr lang="en-US" sz="1800" b="1">
                          <a:latin typeface="Times New Roman" panose="02020603050405020304" charset="0"/>
                          <a:cs typeface="Times New Roman" panose="02020603050405020304" charset="0"/>
                        </a:rPr>
                        <a:t>一般疑问式</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W</a:t>
                      </a:r>
                      <a:r>
                        <a:rPr lang="en-US" sz="1800" b="1">
                          <a:latin typeface="宋体" panose="02010600030101010101" pitchFamily="2" charset="-122"/>
                          <a:ea typeface="宋体" panose="02010600030101010101" pitchFamily="2" charset="-122"/>
                          <a:cs typeface="宋体" panose="02010600030101010101" pitchFamily="2" charset="-122"/>
                        </a:rPr>
                        <a:t>ould/should</a:t>
                      </a:r>
                      <a:r>
                        <a:rPr lang="en-US" sz="1800" b="1">
                          <a:latin typeface="Times New Roman" panose="02020603050405020304" charset="0"/>
                          <a:cs typeface="Times New Roman" panose="02020603050405020304" charset="0"/>
                        </a:rPr>
                        <a:t>＋主语＋</a:t>
                      </a:r>
                      <a:r>
                        <a:rPr lang="en-US" sz="1800" b="1">
                          <a:latin typeface="宋体" panose="02010600030101010101" pitchFamily="2" charset="-122"/>
                          <a:ea typeface="宋体" panose="02010600030101010101" pitchFamily="2" charset="-122"/>
                          <a:cs typeface="宋体" panose="02010600030101010101" pitchFamily="2" charset="-122"/>
                        </a:rPr>
                        <a:t>do+其他？</a:t>
                      </a:r>
                      <a:endParaRPr lang="en-US" altLang="en-US" sz="1800" b="1">
                        <a:latin typeface="宋体" panose="02010600030101010101" pitchFamily="2" charset="-122"/>
                        <a:ea typeface="宋体" panose="02010600030101010101" pitchFamily="2" charset="-122"/>
                        <a:cs typeface="宋体" panose="02010600030101010101" pitchFamily="2" charset="-122"/>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l">
                        <a:buNone/>
                      </a:pPr>
                      <a:r>
                        <a:rPr lang="en-US" altLang="en-US" sz="2000" b="0">
                          <a:uFillTx/>
                          <a:latin typeface="Times New Roman" panose="02020603050405020304" charset="0"/>
                          <a:ea typeface="宋体" panose="02010600030101010101" pitchFamily="2" charset="-122"/>
                        </a:rPr>
                        <a:t>Would he turn up at the meeting on time if he took a taxi then?</a:t>
                      </a:r>
                      <a:endParaRPr lang="en-US" altLang="en-US" sz="2000" b="0">
                        <a:uFillTx/>
                        <a:latin typeface="Times New Roman" panose="02020603050405020304" charset="0"/>
                        <a:ea typeface="宋体" panose="02010600030101010101" pitchFamily="2" charset="-122"/>
                      </a:endParaRPr>
                    </a:p>
                  </a:txBody>
                  <a:tcPr marL="0" marR="0" marT="0" marB="0" vert="horz" anchor="t">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04240">
                <a:tc>
                  <a:txBody>
                    <a:bodyPr/>
                    <a:p>
                      <a:pPr indent="0" algn="ctr">
                        <a:buNone/>
                      </a:pPr>
                      <a:r>
                        <a:rPr lang="en-US" sz="1800" b="1">
                          <a:latin typeface="Times New Roman" panose="02020603050405020304" charset="0"/>
                          <a:cs typeface="Times New Roman" panose="02020603050405020304" charset="0"/>
                        </a:rPr>
                        <a:t>特殊疑问式</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疑问词＋</a:t>
                      </a:r>
                      <a:r>
                        <a:rPr lang="en-US" sz="1800" b="1">
                          <a:latin typeface="宋体" panose="02010600030101010101" pitchFamily="2" charset="-122"/>
                          <a:ea typeface="宋体" panose="02010600030101010101" pitchFamily="2" charset="-122"/>
                          <a:cs typeface="宋体" panose="02010600030101010101" pitchFamily="2" charset="-122"/>
                        </a:rPr>
                        <a:t>would/should</a:t>
                      </a:r>
                      <a:r>
                        <a:rPr lang="en-US" sz="1800" b="1">
                          <a:latin typeface="Times New Roman" panose="02020603050405020304" charset="0"/>
                          <a:cs typeface="Times New Roman" panose="02020603050405020304" charset="0"/>
                        </a:rPr>
                        <a:t>＋主语＋</a:t>
                      </a:r>
                      <a:r>
                        <a:rPr lang="en-US" sz="1800" b="1">
                          <a:latin typeface="宋体" panose="02010600030101010101" pitchFamily="2" charset="-122"/>
                          <a:ea typeface="宋体" panose="02010600030101010101" pitchFamily="2" charset="-122"/>
                          <a:cs typeface="宋体" panose="02010600030101010101" pitchFamily="2" charset="-122"/>
                        </a:rPr>
                        <a:t>do+其他</a:t>
                      </a:r>
                      <a:r>
                        <a:rPr lang="en-US" sz="1800" b="1">
                          <a:latin typeface="Times New Roman" panose="02020603050405020304" charset="0"/>
                          <a:cs typeface="Times New Roman" panose="02020603050405020304" charset="0"/>
                        </a:rPr>
                        <a:t>...？</a:t>
                      </a:r>
                      <a:endParaRPr lang="en-US" altLang="en-US" sz="1800" b="1">
                        <a:latin typeface="Times New Roman" panose="02020603050405020304" charset="0"/>
                        <a:ea typeface="Times New Roman" panose="02020603050405020304" charset="0"/>
                        <a:cs typeface="Times New Roman" panose="02020603050405020304" charset="0"/>
                      </a:endParaRPr>
                    </a:p>
                  </a:txBody>
                  <a:tcPr marL="107950" marR="107950" marT="107950" marB="10795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l">
                        <a:buNone/>
                      </a:pPr>
                      <a:r>
                        <a:rPr lang="en-US" altLang="en-US" sz="2000" b="0">
                          <a:uFillTx/>
                          <a:latin typeface="Times New Roman" panose="02020603050405020304" charset="0"/>
                          <a:ea typeface="宋体" panose="02010600030101010101" pitchFamily="2" charset="-122"/>
                        </a:rPr>
                        <a:t>What would you do if you were there that time?</a:t>
                      </a:r>
                      <a:endParaRPr lang="en-US" altLang="en-US" sz="2000" b="0">
                        <a:uFillTx/>
                        <a:latin typeface="Times New Roman" panose="02020603050405020304" charset="0"/>
                        <a:ea typeface="宋体" panose="02010600030101010101" pitchFamily="2" charset="-122"/>
                      </a:endParaRPr>
                    </a:p>
                  </a:txBody>
                  <a:tcPr marL="0" marR="0" marT="0" marB="0" vert="horz" anchor="t">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650875" y="4963795"/>
            <a:ext cx="9413240" cy="1198880"/>
          </a:xfrm>
          <a:prstGeom prst="rect">
            <a:avLst/>
          </a:prstGeom>
          <a:noFill/>
          <a:ln w="9525">
            <a:noFill/>
          </a:ln>
        </p:spPr>
        <p:txBody>
          <a:bodyPr wrap="square">
            <a:spAutoFit/>
          </a:bodyPr>
          <a:p>
            <a:pPr indent="0"/>
            <a:r>
              <a:rPr lang="zh-CN" sz="2400" b="1">
                <a:latin typeface="Times New Roman" panose="02020603050405020304" charset="0"/>
                <a:ea typeface="宋体" panose="02010600030101010101" pitchFamily="2" charset="-122"/>
              </a:rPr>
              <a:t>二、基本用法：</a:t>
            </a:r>
            <a:r>
              <a:rPr lang="zh-CN" sz="2400" b="1">
                <a:ea typeface="宋体" panose="02010600030101010101" pitchFamily="2" charset="-122"/>
              </a:rPr>
              <a:t>表示从过去某时看将要发生的动作或存在的状态，常用于宾语从句中。</a:t>
            </a:r>
            <a:r>
              <a:rPr lang="en-US" sz="2400" b="1">
                <a:latin typeface="Times New Roman" panose="02020603050405020304" charset="0"/>
                <a:ea typeface="宋体" panose="02010600030101010101" pitchFamily="2" charset="-122"/>
              </a:rPr>
              <a:t>E.g. He said he would go to the north for the holiday.</a:t>
            </a:r>
            <a:endParaRPr lang="en-US" altLang="en-US" sz="2400" b="1">
              <a:latin typeface="Times New Roman" panose="02020603050405020304" charset="0"/>
              <a:ea typeface="宋体" panose="02010600030101010101" pitchFamily="2" charset="-122"/>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1630" y="343535"/>
            <a:ext cx="11774805" cy="5898515"/>
          </a:xfrm>
        </p:spPr>
        <p:txBody>
          <a:bodyPr/>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三、过去将来时的其他几种表达方式</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was/were going to do表示过去打算或计划将要做什么。</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She said she ________________________（reserve）two tickets in advance.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 was /were about to do表示过去即将发生的动作，意为 “过去正要做某事”，一般不与表示具体时间的时间状语连用，可与when连用。</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   was/were on the point of doing 表示“过去正要做某事”。</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She waited until he _____________________（leave）.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(2)She ________________________________ （win）first place when she slipped and fell.</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3.was /were to do 表示过去计划或安排将要做某事，有时表示“注定”。</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He said he ________________（arrange）his holiday with his elder brother in a week.</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 The journey _______________（change）his life.那次旅行注定会改变他的人生。</a:t>
            </a:r>
            <a:endParaRPr lang="zh-CN" altLang="en-US" sz="2400" b="1">
              <a:solidFill>
                <a:schemeClr val="tx1"/>
              </a:solidFill>
              <a:latin typeface="Times New Roman" panose="02020603050405020304" charset="0"/>
              <a:cs typeface="Times New Roman" panose="02020603050405020304" charset="0"/>
            </a:endParaRPr>
          </a:p>
        </p:txBody>
      </p:sp>
      <p:sp>
        <p:nvSpPr>
          <p:cNvPr id="2" name="文本框 1"/>
          <p:cNvSpPr txBox="1"/>
          <p:nvPr/>
        </p:nvSpPr>
        <p:spPr>
          <a:xfrm>
            <a:off x="2886710" y="1322705"/>
            <a:ext cx="280987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going to reserve</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4" name="文本框 3"/>
          <p:cNvSpPr txBox="1"/>
          <p:nvPr/>
        </p:nvSpPr>
        <p:spPr>
          <a:xfrm>
            <a:off x="3796665" y="3399155"/>
            <a:ext cx="256222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about to leave</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5" name="文本框 4"/>
          <p:cNvSpPr txBox="1"/>
          <p:nvPr/>
        </p:nvSpPr>
        <p:spPr>
          <a:xfrm>
            <a:off x="1186180" y="3919220"/>
            <a:ext cx="570484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on the point of winning  / about to win</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6" name="文本框 5"/>
          <p:cNvSpPr txBox="1"/>
          <p:nvPr/>
        </p:nvSpPr>
        <p:spPr>
          <a:xfrm>
            <a:off x="2600325" y="4921885"/>
            <a:ext cx="211328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to arrange</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7" name="文本框 6"/>
          <p:cNvSpPr txBox="1"/>
          <p:nvPr/>
        </p:nvSpPr>
        <p:spPr>
          <a:xfrm>
            <a:off x="2767965" y="5514975"/>
            <a:ext cx="199517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to change</a:t>
            </a:r>
            <a:endParaRPr lang="en-US" altLang="en-US" sz="2400" b="1">
              <a:solidFill>
                <a:srgbClr val="FF0000"/>
              </a:solidFill>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6" grpId="1"/>
      <p:bldP spid="7" grpId="0"/>
      <p:bldP spid="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98475" y="543560"/>
            <a:ext cx="10852150" cy="5783580"/>
          </a:xfrm>
        </p:spPr>
        <p:txBody>
          <a:bodyPr/>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4. was/were doing, 表示将来仅限于某些表示位移的动词，如come, go, arrive, leave，start等，表示按计划或安排将要发生的事。</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He said he ______________（leave）at six the next morning.</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(2) I didn’t know when they ______________（come）to explore for oil again.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5. 用某些动词的过去式表示按时刻表或日程表过去将要发生的事。</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(1) They told me the plane ___________（take off）at 8 o’clock tomorrow.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他们告诉飞机明天8点起飞。</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四、注意：条件状语从句和时间状语从句中需要用一般过去时代替过去将来时。</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110000"/>
              </a:lnSpc>
              <a:buClrTx/>
              <a:buSzTx/>
              <a:buNone/>
            </a:pPr>
            <a:r>
              <a:rPr lang="en-US" altLang="en-US" sz="2400" b="1" spc="0">
                <a:solidFill>
                  <a:schemeClr val="tx1"/>
                </a:solidFill>
                <a:latin typeface="Times New Roman" panose="02020603050405020304" charset="0"/>
                <a:ea typeface="宋体" panose="02010600030101010101" pitchFamily="2" charset="-122"/>
              </a:rPr>
              <a:t>E.g. I didn’t know when she would come, but when she came I ___________（let) you know.</a:t>
            </a:r>
            <a:endParaRPr lang="en-US" altLang="en-US" sz="2400" b="1" spc="0">
              <a:solidFill>
                <a:schemeClr val="tx1"/>
              </a:solidFill>
              <a:latin typeface="Times New Roman" panose="02020603050405020304" charset="0"/>
              <a:ea typeface="宋体" panose="02010600030101010101" pitchFamily="2" charset="-122"/>
            </a:endParaRPr>
          </a:p>
        </p:txBody>
      </p:sp>
      <p:sp>
        <p:nvSpPr>
          <p:cNvPr id="2" name="文本框 1"/>
          <p:cNvSpPr txBox="1"/>
          <p:nvPr/>
        </p:nvSpPr>
        <p:spPr>
          <a:xfrm>
            <a:off x="2896870" y="1440815"/>
            <a:ext cx="168148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was leaving</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4" name="文本框 3"/>
          <p:cNvSpPr txBox="1"/>
          <p:nvPr/>
        </p:nvSpPr>
        <p:spPr>
          <a:xfrm>
            <a:off x="4705985" y="1994535"/>
            <a:ext cx="182753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were coming</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5" name="文本框 4"/>
          <p:cNvSpPr txBox="1"/>
          <p:nvPr/>
        </p:nvSpPr>
        <p:spPr>
          <a:xfrm>
            <a:off x="4369435" y="3042285"/>
            <a:ext cx="1190625"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took off</a:t>
            </a:r>
            <a:endParaRPr lang="en-US" altLang="en-US" sz="2400" b="1">
              <a:solidFill>
                <a:srgbClr val="FF0000"/>
              </a:solidFill>
              <a:latin typeface="Times New Roman" panose="02020603050405020304" charset="0"/>
              <a:ea typeface="宋体" panose="02010600030101010101" pitchFamily="2" charset="-122"/>
              <a:sym typeface="+mn-ea"/>
            </a:endParaRPr>
          </a:p>
        </p:txBody>
      </p:sp>
      <p:sp>
        <p:nvSpPr>
          <p:cNvPr id="6" name="文本框 5"/>
          <p:cNvSpPr txBox="1"/>
          <p:nvPr/>
        </p:nvSpPr>
        <p:spPr>
          <a:xfrm>
            <a:off x="8829675" y="4555490"/>
            <a:ext cx="1376680" cy="460375"/>
          </a:xfrm>
          <a:prstGeom prst="rect">
            <a:avLst/>
          </a:prstGeom>
          <a:noFill/>
        </p:spPr>
        <p:txBody>
          <a:bodyPr wrap="none" rtlCol="0">
            <a:spAutoFit/>
          </a:bodyPr>
          <a:p>
            <a:pPr algn="l"/>
            <a:r>
              <a:rPr lang="en-US" altLang="en-US" sz="2400" b="1">
                <a:solidFill>
                  <a:srgbClr val="FF0000"/>
                </a:solidFill>
                <a:latin typeface="Times New Roman" panose="02020603050405020304" charset="0"/>
                <a:ea typeface="宋体" panose="02010600030101010101" pitchFamily="2" charset="-122"/>
                <a:sym typeface="+mn-ea"/>
              </a:rPr>
              <a:t>would let</a:t>
            </a:r>
            <a:endParaRPr lang="en-US" altLang="en-US" sz="2400" b="1">
              <a:solidFill>
                <a:srgbClr val="FF0000"/>
              </a:solidFill>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60985" y="181610"/>
            <a:ext cx="11670030" cy="6278880"/>
          </a:xfrm>
        </p:spPr>
        <p:txBody>
          <a:bodyPr/>
          <a:p>
            <a:pPr marL="0" indent="0">
              <a:lnSpc>
                <a:spcPct val="90000"/>
              </a:lnSpc>
              <a:buNone/>
            </a:pPr>
            <a:r>
              <a:rPr lang="zh-CN" altLang="en-US" sz="2800" b="1">
                <a:solidFill>
                  <a:schemeClr val="tx1"/>
                </a:solidFill>
                <a:latin typeface="Times New Roman" panose="02020603050405020304" charset="0"/>
                <a:cs typeface="Times New Roman" panose="02020603050405020304" charset="0"/>
              </a:rPr>
              <a:t>Step 2: 语法应用实践</a:t>
            </a:r>
            <a:endParaRPr lang="zh-CN" altLang="en-US" sz="2800" b="1">
              <a:solidFill>
                <a:schemeClr val="tx1"/>
              </a:solidFill>
              <a:latin typeface="Times New Roman" panose="02020603050405020304" charset="0"/>
              <a:cs typeface="Times New Roman" panose="02020603050405020304" charset="0"/>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1.Do Activity 2 on Page 53.</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2.Multiple choice</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1)We were not sure whether they ______ more vegetables. </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A. are going to grow                 B. were going to grow   </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C. will grow                              D. have grown </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2) The local government announced that only when the fire was under control ________ to return to their homes.</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A. the residents would be allowed	B. had the residents been allowed</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C. would the residents be allowed	D. the residents had been allowed</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3) The novel written by the author ________ best, but five years ago no one could have imagined how great a role he ________ in the literary world.</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A. sells; was to play	B. was selling; was playing</a:t>
            </a:r>
            <a:endParaRPr lang="en-US" sz="2400" b="1" spc="0">
              <a:solidFill>
                <a:schemeClr val="tx1"/>
              </a:solidFill>
              <a:latin typeface="Times New Roman" panose="02020603050405020304" charset="0"/>
              <a:ea typeface="宋体" panose="02010600030101010101" pitchFamily="2" charset="-122"/>
            </a:endParaRPr>
          </a:p>
          <a:p>
            <a:pPr marL="0" indent="0">
              <a:lnSpc>
                <a:spcPct val="90000"/>
              </a:lnSpc>
              <a:buNone/>
            </a:pPr>
            <a:r>
              <a:rPr lang="en-US" sz="2400" b="1" spc="0">
                <a:solidFill>
                  <a:schemeClr val="tx1"/>
                </a:solidFill>
                <a:latin typeface="Times New Roman" panose="02020603050405020304" charset="0"/>
                <a:ea typeface="宋体" panose="02010600030101010101" pitchFamily="2" charset="-122"/>
              </a:rPr>
              <a:t>C. sold; had played	D. is sold; is playing</a:t>
            </a:r>
            <a:endParaRPr lang="en-US" sz="2400" b="1" spc="0">
              <a:solidFill>
                <a:schemeClr val="tx1"/>
              </a:solidFill>
              <a:latin typeface="Times New Roman" panose="02020603050405020304" charset="0"/>
              <a:ea typeface="宋体" panose="02010600030101010101" pitchFamily="2" charset="-122"/>
            </a:endParaRPr>
          </a:p>
        </p:txBody>
      </p:sp>
      <p:sp>
        <p:nvSpPr>
          <p:cNvPr id="4" name="笑脸 3"/>
          <p:cNvSpPr/>
          <p:nvPr/>
        </p:nvSpPr>
        <p:spPr>
          <a:xfrm>
            <a:off x="4112981" y="199761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2" name="笑脸 1"/>
          <p:cNvSpPr/>
          <p:nvPr/>
        </p:nvSpPr>
        <p:spPr>
          <a:xfrm>
            <a:off x="261071" y="416169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5" name="笑脸 4"/>
          <p:cNvSpPr/>
          <p:nvPr/>
        </p:nvSpPr>
        <p:spPr>
          <a:xfrm>
            <a:off x="261071" y="543550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P spid="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93700" y="200660"/>
            <a:ext cx="10852150" cy="6327140"/>
          </a:xfrm>
        </p:spPr>
        <p:txBody>
          <a:bodyPr/>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4) Just an hour ago he was telling me on the phone that he ________ home right after the work.</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 come                          B. came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C. would come	   D. will come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5) Paris was made a judge to decide to whom the golden apple ____.</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 was to be given                  B.to be given </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C.to give	    D.be given to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6) We made ____ clear when and where we ____ going to have the meeting.</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A.that; are	B.it; are	C.it; were	D.that; were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7) John promised his doctor he ________not smoke，and he has never smoked ever since.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A.might	B.should	C.could	D.would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8) He said that his bike _____ stolen and he _____ telephone the police.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A.was; would have to	B.has; will have to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90000"/>
              </a:lnSpc>
              <a:buClrTx/>
              <a:buSzTx/>
              <a:buNone/>
            </a:pPr>
            <a:r>
              <a:rPr lang="en-US" altLang="en-US" sz="2400" b="1" spc="0">
                <a:solidFill>
                  <a:schemeClr val="tx1"/>
                </a:solidFill>
                <a:latin typeface="Times New Roman" panose="02020603050405020304" charset="0"/>
                <a:ea typeface="宋体" panose="02010600030101010101" pitchFamily="2" charset="-122"/>
              </a:rPr>
              <a:t>C.has been; will have got to	D.had been; would have to</a:t>
            </a:r>
            <a:endParaRPr lang="en-US" altLang="en-US" sz="2400" b="1" spc="0">
              <a:solidFill>
                <a:schemeClr val="tx1"/>
              </a:solidFill>
              <a:latin typeface="Times New Roman" panose="02020603050405020304" charset="0"/>
              <a:ea typeface="宋体" panose="02010600030101010101" pitchFamily="2" charset="-122"/>
            </a:endParaRPr>
          </a:p>
        </p:txBody>
      </p:sp>
      <p:sp>
        <p:nvSpPr>
          <p:cNvPr id="4" name="笑脸 3"/>
          <p:cNvSpPr/>
          <p:nvPr/>
        </p:nvSpPr>
        <p:spPr>
          <a:xfrm>
            <a:off x="304886" y="139436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2" name="笑脸 1"/>
          <p:cNvSpPr/>
          <p:nvPr/>
        </p:nvSpPr>
        <p:spPr>
          <a:xfrm>
            <a:off x="304886" y="231194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5" name="笑脸 4"/>
          <p:cNvSpPr/>
          <p:nvPr/>
        </p:nvSpPr>
        <p:spPr>
          <a:xfrm>
            <a:off x="3932006" y="364607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6" name="笑脸 5"/>
          <p:cNvSpPr/>
          <p:nvPr/>
        </p:nvSpPr>
        <p:spPr>
          <a:xfrm>
            <a:off x="5812876" y="486019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7" name="笑脸 6"/>
          <p:cNvSpPr/>
          <p:nvPr/>
        </p:nvSpPr>
        <p:spPr>
          <a:xfrm>
            <a:off x="4112981" y="624322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P spid="5" grpId="0" bldLvl="0" animBg="1"/>
      <p:bldP spid="6" grpId="0" bldLvl="0" animBg="1"/>
      <p:bldP spid="7"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41300" y="238760"/>
            <a:ext cx="11718290" cy="6869430"/>
          </a:xfrm>
        </p:spPr>
        <p:txBody>
          <a:bodyPr/>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9) I ______ my son _____ a doctor, but he wasn’t good enough at science.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A.hoped, became                           B.hoped, could become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C.had hoped, would become         D.had hoped, would have become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10) She hurried to the entrance at which the car _____, and looked forward to seeing her husband.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A.would arrive    B.has arrived    C.arrived     D.will arrive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11) Jack told me that he would go back to his native country but he didn’t tell me when he ______.</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A.will leave	    B.leaves	       C.was leaving	D.left</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12) —Henry told me that he _____ to return you the book the next day.</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—Yes. He _____ it to me yesterday.</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A.would have come; has returned    B.would have come; returned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C.would come; returned                   D.would come; has returned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13) — Bob, did you go to the film at the weekend?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 I ____, but I remembered I had a lot of homework to do.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A.had	    B.would	  C.was going to	D.did</a:t>
            </a:r>
            <a:endParaRPr lang="en-US" altLang="en-US" sz="2400" b="1" spc="0">
              <a:solidFill>
                <a:schemeClr val="tx1"/>
              </a:solidFill>
              <a:latin typeface="Times New Roman" panose="02020603050405020304" charset="0"/>
              <a:ea typeface="宋体" panose="02010600030101010101" pitchFamily="2" charset="-122"/>
            </a:endParaRPr>
          </a:p>
        </p:txBody>
      </p:sp>
      <p:sp>
        <p:nvSpPr>
          <p:cNvPr id="4" name="笑脸 3"/>
          <p:cNvSpPr/>
          <p:nvPr/>
        </p:nvSpPr>
        <p:spPr>
          <a:xfrm>
            <a:off x="94066" y="96891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2" name="笑脸 1"/>
          <p:cNvSpPr/>
          <p:nvPr/>
        </p:nvSpPr>
        <p:spPr>
          <a:xfrm>
            <a:off x="94066" y="213477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5" name="笑脸 4"/>
          <p:cNvSpPr/>
          <p:nvPr/>
        </p:nvSpPr>
        <p:spPr>
          <a:xfrm>
            <a:off x="4239981" y="318443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6" name="笑脸 5"/>
          <p:cNvSpPr/>
          <p:nvPr/>
        </p:nvSpPr>
        <p:spPr>
          <a:xfrm>
            <a:off x="94066" y="487988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7" name="笑脸 6"/>
          <p:cNvSpPr/>
          <p:nvPr/>
        </p:nvSpPr>
        <p:spPr>
          <a:xfrm>
            <a:off x="2979506" y="620385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P spid="5" grpId="0" bldLvl="0" animBg="1"/>
      <p:bldP spid="6" grpId="0" bldLvl="0" animBg="1"/>
      <p:bldP spid="7"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65082" y="353025"/>
            <a:ext cx="10852237" cy="5041355"/>
          </a:xfrm>
        </p:spPr>
        <p:txBody>
          <a:bodyPr/>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14) James has just arrived, but I didn’t know he _______ until yesterday.</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A.will come	    B.was coming    C.had come	D.came</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15) By 2003, I had grown as tall as 180 cm, and I wondered if I ______ grow taller.</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A.would          B.will           C./            D.am to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16) —What were you up to when she dropped in?</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—I______ for a while and _____ some reading.</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A.had played ; did	                        B.played; did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C.had played :was going to do	D.was playing; was going to do</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17) The students were told that they _____ at the school gate at 2:00 the following afternoon.</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A.met          B.will meet   C.were to meet	  D.were met</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18) We packed all the hooks in wooden boxes so that they        damaged.</a:t>
            </a:r>
            <a:endParaRPr lang="en-US" altLang="en-US" sz="2400" b="1" spc="0">
              <a:solidFill>
                <a:schemeClr val="tx1"/>
              </a:solidFill>
              <a:latin typeface="Times New Roman" panose="02020603050405020304" charset="0"/>
              <a:ea typeface="宋体" panose="02010600030101010101" pitchFamily="2" charset="-122"/>
            </a:endParaRPr>
          </a:p>
          <a:p>
            <a:pPr marL="0" algn="l">
              <a:lnSpc>
                <a:spcPct val="80000"/>
              </a:lnSpc>
              <a:buClrTx/>
              <a:buSzTx/>
              <a:buNone/>
            </a:pPr>
            <a:r>
              <a:rPr lang="en-US" altLang="en-US" sz="2400" b="1" spc="0">
                <a:solidFill>
                  <a:schemeClr val="tx1"/>
                </a:solidFill>
                <a:latin typeface="Times New Roman" panose="02020603050405020304" charset="0"/>
                <a:ea typeface="宋体" panose="02010600030101010101" pitchFamily="2" charset="-122"/>
              </a:rPr>
              <a:t>A.don’t get      B.won’t get   C.didn’t get      D.wouldn’t get</a:t>
            </a:r>
            <a:endParaRPr lang="en-US" altLang="en-US" sz="2400" b="1" spc="0">
              <a:solidFill>
                <a:schemeClr val="tx1"/>
              </a:solidFill>
              <a:latin typeface="Times New Roman" panose="02020603050405020304" charset="0"/>
              <a:ea typeface="宋体" panose="02010600030101010101" pitchFamily="2" charset="-122"/>
            </a:endParaRPr>
          </a:p>
        </p:txBody>
      </p:sp>
      <p:sp>
        <p:nvSpPr>
          <p:cNvPr id="4" name="笑脸 3"/>
          <p:cNvSpPr/>
          <p:nvPr/>
        </p:nvSpPr>
        <p:spPr>
          <a:xfrm>
            <a:off x="2342601" y="68253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2" name="笑脸 1"/>
          <p:cNvSpPr/>
          <p:nvPr/>
        </p:nvSpPr>
        <p:spPr>
          <a:xfrm>
            <a:off x="243291" y="159058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5" name="笑脸 4"/>
          <p:cNvSpPr/>
          <p:nvPr/>
        </p:nvSpPr>
        <p:spPr>
          <a:xfrm>
            <a:off x="243291" y="325999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6" name="笑脸 5"/>
          <p:cNvSpPr/>
          <p:nvPr/>
        </p:nvSpPr>
        <p:spPr>
          <a:xfrm>
            <a:off x="3455756" y="4267109"/>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
        <p:nvSpPr>
          <p:cNvPr id="7" name="笑脸 6"/>
          <p:cNvSpPr/>
          <p:nvPr/>
        </p:nvSpPr>
        <p:spPr>
          <a:xfrm>
            <a:off x="5813511" y="5175794"/>
            <a:ext cx="566057" cy="489857"/>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kumimoji="1"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P spid="5" grpId="0" bldLvl="0" animBg="1"/>
      <p:bldP spid="6" grpId="0" bldLvl="0" animBg="1"/>
      <p:bldP spid="7" grpId="0"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BEAUTIFY_FLAG" val="#wm#"/>
  <p:tag name="KSO_WM_TEMPLATE_CATEGORY" val="custom"/>
  <p:tag name="KSO_WM_TEMPLATE_INDEX" val="20187308"/>
</p:tagLst>
</file>

<file path=ppt/tags/tag6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4.xml><?xml version="1.0" encoding="utf-8"?>
<p:tagLst xmlns:p="http://schemas.openxmlformats.org/presentationml/2006/main">
  <p:tag name="KSO_WM_UNIT_TABLE_BEAUTIFY" val="smartTable{131c5a82-ef5b-4041-80bd-97f6300906ce}"/>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74.xml><?xml version="1.0" encoding="utf-8"?>
<p:tagLst xmlns:p="http://schemas.openxmlformats.org/presentationml/2006/main">
  <p:tag name="KSO_WM_BEAUTIFY_FLAG" val="#wm#"/>
  <p:tag name="KSO_WM_TEMPLATE_CATEGORY" val="custom"/>
  <p:tag name="KSO_WM_TEMPLATE_INDEX" val="20187308"/>
</p:tagLst>
</file>

<file path=ppt/tags/tag75.xml><?xml version="1.0" encoding="utf-8"?>
<p:tagLst xmlns:p="http://schemas.openxmlformats.org/presentationml/2006/main">
  <p:tag name="KSO_WM_BEAUTIFY_FLAG" val="#wm#"/>
  <p:tag name="KSO_WM_TEMPLATE_CATEGORY" val="custom"/>
  <p:tag name="KSO_WM_TEMPLATE_INDEX" val="20187308"/>
</p:tagLst>
</file>

<file path=ppt/tags/tag76.xml><?xml version="1.0" encoding="utf-8"?>
<p:tagLst xmlns:p="http://schemas.openxmlformats.org/presentationml/2006/main">
  <p:tag name="KSO_WM_BEAUTIFY_FLAG" val="#wm#"/>
  <p:tag name="KSO_WM_TEMPLATE_CATEGORY" val="custom"/>
  <p:tag name="KSO_WM_TEMPLATE_INDEX" val="20187308"/>
</p:tagLst>
</file>

<file path=ppt/tags/tag77.xml><?xml version="1.0" encoding="utf-8"?>
<p:tagLst xmlns:p="http://schemas.openxmlformats.org/presentationml/2006/main">
  <p:tag name="KSO_WM_BEAUTIFY_FLAG" val="#wm#"/>
  <p:tag name="KSO_WM_TEMPLATE_CATEGORY" val="custom"/>
  <p:tag name="KSO_WM_TEMPLATE_INDEX" val="20187308"/>
</p:tagLst>
</file>

<file path=ppt/tags/tag78.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9375</Words>
  <Application>WPS 演示</Application>
  <PresentationFormat>宽屏</PresentationFormat>
  <Paragraphs>232</Paragraphs>
  <Slides>16</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Arial</vt:lpstr>
      <vt:lpstr>宋体</vt:lpstr>
      <vt:lpstr>Wingdings</vt:lpstr>
      <vt:lpstr>微软雅黑</vt:lpstr>
      <vt:lpstr>Times New Roman</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听力原文</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57</cp:revision>
  <dcterms:created xsi:type="dcterms:W3CDTF">2019-06-19T02:08:00Z</dcterms:created>
  <dcterms:modified xsi:type="dcterms:W3CDTF">2021-06-17T07:27:26Z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