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2021-06-19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Period 5: Developing Ideas &amp; Presenting Ideas</a:t>
            </a:r>
            <a:r>
              <a:rPr lang="zh-CN" altLang="zh-CN" dirty="0"/>
              <a:t/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80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zh-CN" b="1" dirty="0"/>
              <a:t>1) John invited about 40 people to his wedding, most of </a:t>
            </a:r>
            <a:r>
              <a:rPr lang="en-US" altLang="zh-CN" b="1" u="sng" dirty="0"/>
              <a:t>whom </a:t>
            </a:r>
            <a:r>
              <a:rPr lang="en-US" altLang="zh-CN" b="1" dirty="0"/>
              <a:t>are family members.</a:t>
            </a:r>
            <a:endParaRPr lang="zh-CN" altLang="zh-CN" b="1" dirty="0"/>
          </a:p>
          <a:p>
            <a:pPr fontAlgn="base"/>
            <a:r>
              <a:rPr lang="en-US" altLang="zh-CN" b="1" dirty="0"/>
              <a:t>2) This is my pair of glasses, without</a:t>
            </a:r>
            <a:r>
              <a:rPr lang="en-US" altLang="zh-CN" b="1" u="sng" dirty="0"/>
              <a:t> which </a:t>
            </a:r>
            <a:r>
              <a:rPr lang="en-US" altLang="zh-CN" b="1" dirty="0"/>
              <a:t>I cannot see clearly.</a:t>
            </a:r>
            <a:endParaRPr lang="zh-CN" altLang="zh-CN" b="1" dirty="0"/>
          </a:p>
          <a:p>
            <a:r>
              <a:rPr lang="en-US" altLang="zh-CN" b="1" dirty="0"/>
              <a:t>3) With the fast development of agriculture, the people, in </a:t>
            </a:r>
            <a:r>
              <a:rPr lang="en-US" altLang="zh-CN" b="1" u="sng" dirty="0"/>
              <a:t>whose</a:t>
            </a:r>
            <a:r>
              <a:rPr lang="en-US" altLang="zh-CN" b="1" dirty="0"/>
              <a:t> village she taught 10 years ago, have lived a happy life.</a:t>
            </a:r>
            <a:endParaRPr lang="zh-CN" altLang="zh-CN" b="1" dirty="0"/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12217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16. </a:t>
            </a:r>
            <a:r>
              <a:rPr lang="en-US" altLang="zh-CN" b="1" dirty="0"/>
              <a:t>While</a:t>
            </a:r>
            <a:r>
              <a:rPr lang="en-US" altLang="zh-CN" dirty="0"/>
              <a:t> Ned Land can think only of escaping, </a:t>
            </a:r>
            <a:r>
              <a:rPr lang="en-US" altLang="zh-CN" dirty="0" err="1"/>
              <a:t>Aronnax</a:t>
            </a:r>
            <a:r>
              <a:rPr lang="en-US" altLang="zh-CN" dirty="0"/>
              <a:t> and </a:t>
            </a:r>
            <a:r>
              <a:rPr lang="en-US" altLang="zh-CN" dirty="0" err="1"/>
              <a:t>Conseil</a:t>
            </a:r>
            <a:r>
              <a:rPr lang="en-US" altLang="zh-CN" dirty="0"/>
              <a:t> are fascinated by their adventures in the new underwater world.</a:t>
            </a:r>
            <a:endParaRPr lang="zh-CN" altLang="zh-CN" dirty="0"/>
          </a:p>
          <a:p>
            <a:r>
              <a:rPr lang="zh-CN" altLang="zh-CN" b="1" dirty="0"/>
              <a:t>解析：</a:t>
            </a:r>
            <a:r>
              <a:rPr lang="en-US" altLang="zh-CN" b="1" dirty="0"/>
              <a:t>While</a:t>
            </a:r>
            <a:r>
              <a:rPr lang="zh-CN" altLang="zh-CN" b="1" dirty="0"/>
              <a:t>引导让步状语从句，常放于句首，表示</a:t>
            </a:r>
            <a:r>
              <a:rPr lang="en-US" altLang="zh-CN" b="1" dirty="0"/>
              <a:t>“</a:t>
            </a:r>
            <a:r>
              <a:rPr lang="zh-CN" altLang="zh-CN" b="1" dirty="0"/>
              <a:t>虽然</a:t>
            </a:r>
            <a:r>
              <a:rPr lang="en-US" altLang="zh-CN" b="1" dirty="0"/>
              <a:t>”, </a:t>
            </a:r>
            <a:r>
              <a:rPr lang="zh-CN" altLang="zh-CN" b="1" dirty="0"/>
              <a:t>相当于</a:t>
            </a:r>
            <a:r>
              <a:rPr lang="en-US" altLang="zh-CN" b="1" dirty="0"/>
              <a:t>although/ though</a:t>
            </a:r>
            <a:r>
              <a:rPr lang="zh-CN" altLang="zh-CN" b="1" dirty="0"/>
              <a:t>。</a:t>
            </a:r>
            <a:endParaRPr lang="zh-CN" altLang="zh-CN" dirty="0"/>
          </a:p>
          <a:p>
            <a:r>
              <a:rPr lang="zh-CN" altLang="zh-CN" dirty="0"/>
              <a:t>【活学活用】</a:t>
            </a:r>
          </a:p>
          <a:p>
            <a:r>
              <a:rPr lang="en-US" altLang="zh-CN" dirty="0" err="1"/>
              <a:t>e.g</a:t>
            </a:r>
            <a:r>
              <a:rPr lang="en-US" altLang="zh-CN" dirty="0"/>
              <a:t> </a:t>
            </a:r>
            <a:r>
              <a:rPr lang="zh-CN" altLang="zh-CN" dirty="0"/>
              <a:t>尽管牛顿很确定是被下落的苹果所激发灵感，但没有证据证明苹果击中了他的头部。</a:t>
            </a:r>
          </a:p>
          <a:p>
            <a:r>
              <a:rPr lang="en-US" altLang="zh-CN" u="sng" dirty="0"/>
              <a:t>While Newton was certainly inspired by a falling apple, there is no proof that it hit him on the head.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905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17. This dazzling carpet, really a reflector, drove away the rays of the sun with wonderful intensity, </a:t>
            </a:r>
            <a:r>
              <a:rPr lang="en-US" altLang="zh-CN" b="1" dirty="0"/>
              <a:t>which </a:t>
            </a:r>
            <a:r>
              <a:rPr lang="en-US" altLang="zh-CN" dirty="0"/>
              <a:t>accounted for the vibration</a:t>
            </a:r>
            <a:r>
              <a:rPr lang="en-US" altLang="zh-CN" b="1" dirty="0"/>
              <a:t> which</a:t>
            </a:r>
            <a:r>
              <a:rPr lang="en-US" altLang="zh-CN" dirty="0"/>
              <a:t> passed through every atom of liquid.</a:t>
            </a:r>
            <a:endParaRPr lang="zh-CN" altLang="zh-CN" dirty="0"/>
          </a:p>
          <a:p>
            <a:r>
              <a:rPr lang="zh-CN" altLang="zh-CN" dirty="0"/>
              <a:t>翻译：这耀眼的地毯简直是一个反射器，强有力地把阳光反射回去，光线所经之处的每个水分子都因此而震动。</a:t>
            </a:r>
          </a:p>
          <a:p>
            <a:r>
              <a:rPr lang="zh-CN" altLang="zh-CN" b="1" dirty="0"/>
              <a:t>解析</a:t>
            </a:r>
            <a:r>
              <a:rPr lang="en-US" altLang="zh-CN" b="1" dirty="0"/>
              <a:t>: </a:t>
            </a:r>
            <a:r>
              <a:rPr lang="zh-CN" altLang="zh-CN" b="1" dirty="0"/>
              <a:t>本句中第一个</a:t>
            </a:r>
            <a:r>
              <a:rPr lang="en-US" altLang="zh-CN" b="1" dirty="0"/>
              <a:t>which</a:t>
            </a:r>
            <a:r>
              <a:rPr lang="zh-CN" altLang="zh-CN" b="1" dirty="0"/>
              <a:t>引导</a:t>
            </a:r>
            <a:r>
              <a:rPr lang="zh-CN" altLang="zh-CN" b="1" u="sng" dirty="0"/>
              <a:t>非限制性定语从句</a:t>
            </a:r>
            <a:r>
              <a:rPr lang="zh-CN" altLang="zh-CN" b="1" dirty="0"/>
              <a:t>，解释说明前一句话；第二个</a:t>
            </a:r>
            <a:r>
              <a:rPr lang="en-US" altLang="zh-CN" b="1" dirty="0"/>
              <a:t>which</a:t>
            </a:r>
            <a:r>
              <a:rPr lang="zh-CN" altLang="zh-CN" b="1" dirty="0"/>
              <a:t>引导</a:t>
            </a:r>
            <a:r>
              <a:rPr lang="zh-CN" altLang="zh-CN" b="1" u="sng" dirty="0"/>
              <a:t>限制性定语从句</a:t>
            </a:r>
            <a:r>
              <a:rPr lang="zh-CN" altLang="zh-CN" b="1" dirty="0"/>
              <a:t>，是对先行词</a:t>
            </a:r>
            <a:r>
              <a:rPr lang="en-US" altLang="zh-CN" b="1" u="sng" dirty="0"/>
              <a:t>vibration</a:t>
            </a:r>
            <a:r>
              <a:rPr lang="zh-CN" altLang="zh-CN" b="1" dirty="0"/>
              <a:t>的修饰限定。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14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【活学活用】</a:t>
            </a:r>
          </a:p>
          <a:p>
            <a:r>
              <a:rPr lang="en-US" altLang="zh-CN" dirty="0" err="1"/>
              <a:t>e.g</a:t>
            </a:r>
            <a:r>
              <a:rPr lang="en-US" altLang="zh-CN" dirty="0"/>
              <a:t> 1) </a:t>
            </a:r>
            <a:r>
              <a:rPr lang="zh-CN" altLang="zh-CN" dirty="0"/>
              <a:t>水是一种清澈的液体，有许多用途。</a:t>
            </a:r>
          </a:p>
          <a:p>
            <a:r>
              <a:rPr lang="en-US" altLang="zh-CN" u="sng" dirty="0"/>
              <a:t>Water, which is a clear liquid</a:t>
            </a:r>
            <a:r>
              <a:rPr lang="zh-CN" altLang="zh-CN" u="sng" dirty="0"/>
              <a:t>，</a:t>
            </a:r>
            <a:r>
              <a:rPr lang="en-US" altLang="zh-CN" u="sng" dirty="0"/>
              <a:t>has many uses. </a:t>
            </a:r>
            <a:endParaRPr lang="zh-CN" altLang="zh-CN" dirty="0"/>
          </a:p>
          <a:p>
            <a:r>
              <a:rPr lang="en-US" altLang="zh-CN" dirty="0"/>
              <a:t>2) </a:t>
            </a:r>
            <a:r>
              <a:rPr lang="zh-CN" altLang="zh-CN" dirty="0"/>
              <a:t>他说以前从没见过她，这不是真的。</a:t>
            </a:r>
          </a:p>
          <a:p>
            <a:r>
              <a:rPr lang="en-US" altLang="zh-CN" u="sng" dirty="0"/>
              <a:t>He said that he had never seen her before, which was not true. 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997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4860" y="260648"/>
            <a:ext cx="8855331" cy="4525963"/>
          </a:xfrm>
        </p:spPr>
        <p:txBody>
          <a:bodyPr>
            <a:noAutofit/>
          </a:bodyPr>
          <a:lstStyle/>
          <a:p>
            <a:r>
              <a:rPr lang="en-US" altLang="zh-CN" sz="2000" b="1" dirty="0"/>
              <a:t>Step 3: </a:t>
            </a:r>
            <a:r>
              <a:rPr lang="en-US" altLang="zh-CN" sz="2000" b="1" dirty="0" smtClean="0"/>
              <a:t>Writing</a:t>
            </a:r>
            <a:r>
              <a:rPr lang="en-US" altLang="zh-CN" sz="2000" dirty="0"/>
              <a:t/>
            </a:r>
            <a:br>
              <a:rPr lang="en-US" altLang="zh-CN" sz="2000" dirty="0"/>
            </a:br>
            <a:r>
              <a:rPr lang="en-US" altLang="zh-CN" sz="2400" b="1" dirty="0"/>
              <a:t>[</a:t>
            </a:r>
            <a:r>
              <a:rPr lang="zh-CN" altLang="zh-CN" sz="2400" b="1" dirty="0"/>
              <a:t>写作指导</a:t>
            </a:r>
            <a:r>
              <a:rPr lang="en-US" altLang="zh-CN" sz="2400" b="1" dirty="0"/>
              <a:t>]</a:t>
            </a:r>
            <a:r>
              <a:rPr lang="zh-CN" altLang="zh-CN" sz="2400" b="1" dirty="0"/>
              <a:t>：</a:t>
            </a:r>
            <a:r>
              <a:rPr lang="en-US" altLang="zh-CN" sz="2400" b="1" dirty="0"/>
              <a:t/>
            </a:r>
            <a:br>
              <a:rPr lang="en-US" altLang="zh-CN" sz="2400" b="1" dirty="0"/>
            </a:br>
            <a:r>
              <a:rPr lang="en-US" altLang="zh-CN" sz="2400" dirty="0"/>
              <a:t>1.</a:t>
            </a:r>
            <a:r>
              <a:rPr lang="zh-CN" altLang="zh-CN" sz="2400" dirty="0"/>
              <a:t>形式</a:t>
            </a:r>
            <a:r>
              <a:rPr lang="en-US" altLang="zh-CN" sz="2400" dirty="0"/>
              <a:t>:</a:t>
            </a:r>
            <a:r>
              <a:rPr lang="zh-CN" altLang="zh-CN" sz="2400" dirty="0"/>
              <a:t>日记正文一般包括三个部分</a:t>
            </a:r>
            <a:r>
              <a:rPr lang="en-US" altLang="zh-CN" sz="2400" dirty="0"/>
              <a:t>:</a:t>
            </a:r>
            <a:r>
              <a:rPr lang="zh-CN" altLang="zh-CN" sz="2400" dirty="0"/>
              <a:t>第一部分引出主题</a:t>
            </a:r>
            <a:r>
              <a:rPr lang="en-US" altLang="zh-CN" sz="2400" dirty="0"/>
              <a:t>;</a:t>
            </a:r>
            <a:r>
              <a:rPr lang="zh-CN" altLang="zh-CN" sz="2400" dirty="0"/>
              <a:t>第二部分为活动的过程或安排</a:t>
            </a:r>
            <a:r>
              <a:rPr lang="en-US" altLang="zh-CN" sz="2400" dirty="0"/>
              <a:t>;</a:t>
            </a:r>
            <a:r>
              <a:rPr lang="zh-CN" altLang="zh-CN" sz="2400" dirty="0"/>
              <a:t>第三部</a:t>
            </a:r>
            <a:r>
              <a:rPr lang="en-US" altLang="zh-CN" sz="2400" dirty="0"/>
              <a:t> </a:t>
            </a:r>
            <a:r>
              <a:rPr lang="zh-CN" altLang="zh-CN" sz="2400" dirty="0" smtClean="0"/>
              <a:t>分</a:t>
            </a:r>
            <a:r>
              <a:rPr lang="zh-CN" altLang="zh-CN" sz="2400" dirty="0"/>
              <a:t>阐述自己的观点、收获或体会。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>2.</a:t>
            </a:r>
            <a:r>
              <a:rPr lang="zh-CN" altLang="zh-CN" sz="2400" dirty="0"/>
              <a:t>格式</a:t>
            </a:r>
            <a:r>
              <a:rPr lang="en-US" altLang="zh-CN" sz="2400" dirty="0"/>
              <a:t>:</a:t>
            </a:r>
            <a:r>
              <a:rPr lang="zh-CN" altLang="zh-CN" sz="2400" dirty="0"/>
              <a:t>第一行左上角顶格写明日期、星期，右上角写明天气情况。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>3.</a:t>
            </a:r>
            <a:r>
              <a:rPr lang="zh-CN" altLang="zh-CN" sz="2400" dirty="0"/>
              <a:t>人称</a:t>
            </a:r>
            <a:r>
              <a:rPr lang="en-US" altLang="zh-CN" sz="2400" dirty="0"/>
              <a:t>:</a:t>
            </a:r>
            <a:r>
              <a:rPr lang="zh-CN" altLang="zh-CN" sz="2400" dirty="0"/>
              <a:t>日记是个人记述和自己相关的事情</a:t>
            </a:r>
            <a:r>
              <a:rPr lang="en-US" altLang="zh-CN" sz="2400" dirty="0"/>
              <a:t>,</a:t>
            </a:r>
            <a:r>
              <a:rPr lang="zh-CN" altLang="zh-CN" sz="2400" dirty="0"/>
              <a:t>故多用第一人称</a:t>
            </a:r>
            <a:r>
              <a:rPr lang="en-US" altLang="zh-CN" sz="2400" dirty="0"/>
              <a:t>I</a:t>
            </a:r>
            <a:r>
              <a:rPr lang="zh-CN" altLang="zh-CN" sz="2400" dirty="0"/>
              <a:t>或</a:t>
            </a:r>
            <a:r>
              <a:rPr lang="en-US" altLang="zh-CN" sz="2400" dirty="0"/>
              <a:t>we</a:t>
            </a:r>
            <a:r>
              <a:rPr lang="zh-CN" altLang="zh-CN" sz="2400" dirty="0"/>
              <a:t>。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>4.</a:t>
            </a:r>
            <a:r>
              <a:rPr lang="zh-CN" altLang="zh-CN" sz="2400" dirty="0"/>
              <a:t>时态</a:t>
            </a:r>
            <a:r>
              <a:rPr lang="en-US" altLang="zh-CN" sz="2400" dirty="0"/>
              <a:t>:</a:t>
            </a:r>
            <a:r>
              <a:rPr lang="zh-CN" altLang="zh-CN" sz="2400" dirty="0"/>
              <a:t>日记所写内容通常已经发生，所以多用一般过去时</a:t>
            </a:r>
            <a:r>
              <a:rPr lang="en-US" altLang="zh-CN" sz="2400" dirty="0"/>
              <a:t>;</a:t>
            </a:r>
            <a:r>
              <a:rPr lang="zh-CN" altLang="zh-CN" sz="2400" dirty="0"/>
              <a:t>但也应根据具体情况灵活使用时态。当表示习惯性的行为、客观事实、普遍真理、名言或谚语时，要使用一般现在时</a:t>
            </a:r>
            <a:r>
              <a:rPr lang="en-US" altLang="zh-CN" sz="2400" dirty="0"/>
              <a:t>;</a:t>
            </a:r>
            <a:r>
              <a:rPr lang="zh-CN" altLang="zh-CN" sz="2400" dirty="0"/>
              <a:t>当发表感想或评论时，应当使用现在完成时或一般将来时。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b="1" dirty="0"/>
              <a:t>[</a:t>
            </a:r>
            <a:r>
              <a:rPr lang="zh-CN" altLang="zh-CN" sz="2400" b="1" dirty="0"/>
              <a:t>实用表达</a:t>
            </a:r>
            <a:r>
              <a:rPr lang="en-US" altLang="zh-CN" sz="2400" b="1" dirty="0"/>
              <a:t>]</a:t>
            </a:r>
            <a:r>
              <a:rPr lang="zh-CN" altLang="zh-CN" sz="2400" b="1" dirty="0"/>
              <a:t>：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zh-CN" altLang="zh-CN" sz="2400" dirty="0"/>
              <a:t>根据本文写作要点分析，探险活动是按照时间的先后顺序展开</a:t>
            </a:r>
            <a:r>
              <a:rPr lang="en-US" altLang="zh-CN" sz="2400" dirty="0"/>
              <a:t>,</a:t>
            </a:r>
            <a:r>
              <a:rPr lang="zh-CN" altLang="zh-CN" sz="2400" dirty="0"/>
              <a:t>所以写作时可以采用一些表示时间顺序</a:t>
            </a:r>
            <a:r>
              <a:rPr lang="en-US" altLang="zh-CN" sz="2400" dirty="0"/>
              <a:t> </a:t>
            </a:r>
            <a:r>
              <a:rPr lang="zh-CN" altLang="zh-CN" sz="2400" dirty="0"/>
              <a:t>的过渡性词汇，如</a:t>
            </a:r>
            <a:r>
              <a:rPr lang="en-US" altLang="zh-CN" sz="2400" dirty="0"/>
              <a:t>at first, then, later on, afterwards, soon, finally</a:t>
            </a:r>
            <a:r>
              <a:rPr lang="zh-CN" altLang="zh-CN" sz="2400" dirty="0"/>
              <a:t>等。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778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July 31</a:t>
            </a:r>
            <a:r>
              <a:rPr lang="en-US" altLang="zh-CN" sz="3200" baseline="30000" dirty="0"/>
              <a:t>st</a:t>
            </a:r>
            <a:r>
              <a:rPr lang="en-US" altLang="zh-CN" sz="3200" dirty="0"/>
              <a:t>, 2020 Friday </a:t>
            </a:r>
            <a:r>
              <a:rPr lang="en-US" altLang="zh-CN" sz="3200" dirty="0" smtClean="0"/>
              <a:t>           Sunny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dirty="0" smtClean="0"/>
              <a:t>        I </a:t>
            </a:r>
            <a:r>
              <a:rPr lang="en-US" altLang="zh-CN" dirty="0"/>
              <a:t>couldn’t believe that I succeeded in diving and </a:t>
            </a:r>
            <a:r>
              <a:rPr lang="en-US" altLang="zh-CN" u="sng" dirty="0"/>
              <a:t>swam</a:t>
            </a:r>
            <a:r>
              <a:rPr lang="en-US" altLang="zh-CN" dirty="0"/>
              <a:t> (swim) with the seals for 10 minutes! I never thought I could start an adventure under the sea before till my parents took me to the </a:t>
            </a:r>
            <a:r>
              <a:rPr lang="en-US" altLang="zh-CN" dirty="0" err="1"/>
              <a:t>Farne</a:t>
            </a:r>
            <a:r>
              <a:rPr lang="en-US" altLang="zh-CN" dirty="0"/>
              <a:t> Islands and tried diving there.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 smtClean="0"/>
              <a:t>        We </a:t>
            </a:r>
            <a:r>
              <a:rPr lang="en-US" altLang="zh-CN" u="sng" dirty="0"/>
              <a:t>were offered</a:t>
            </a:r>
            <a:r>
              <a:rPr lang="en-US" altLang="zh-CN" dirty="0"/>
              <a:t>(offer) two choices, either wreck diving - to see the wrecked ship Somali, or scenic diving - to have a good time with the grey seals. I chose the second one because it was </a:t>
            </a:r>
            <a:r>
              <a:rPr lang="en-US" altLang="zh-CN" u="sng" dirty="0"/>
              <a:t>less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43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u="sng" dirty="0"/>
              <a:t>challenging </a:t>
            </a:r>
            <a:r>
              <a:rPr lang="en-US" altLang="zh-CN" dirty="0"/>
              <a:t>(challenge) and I love sea animals. Diving </a:t>
            </a:r>
            <a:r>
              <a:rPr lang="en-US" altLang="zh-CN" u="sng" dirty="0"/>
              <a:t>turned out</a:t>
            </a:r>
            <a:r>
              <a:rPr lang="zh-CN" altLang="zh-CN" dirty="0"/>
              <a:t>（结果是）</a:t>
            </a:r>
            <a:r>
              <a:rPr lang="en-US" altLang="zh-CN" dirty="0"/>
              <a:t>to be much less difficult than I had imagined. I just put on the instruments and followed my instructor. I was a bit </a:t>
            </a:r>
            <a:r>
              <a:rPr lang="en-US" altLang="zh-CN" u="sng" dirty="0"/>
              <a:t>scared</a:t>
            </a:r>
            <a:r>
              <a:rPr lang="zh-CN" altLang="zh-CN" dirty="0"/>
              <a:t>（</a:t>
            </a:r>
            <a:r>
              <a:rPr lang="en-US" altLang="zh-CN" dirty="0"/>
              <a:t>scare</a:t>
            </a:r>
            <a:r>
              <a:rPr lang="zh-CN" altLang="zh-CN" dirty="0"/>
              <a:t>）</a:t>
            </a:r>
            <a:r>
              <a:rPr lang="en-US" altLang="zh-CN" dirty="0"/>
              <a:t>, but my instructor told me to take it easy. </a:t>
            </a:r>
            <a:r>
              <a:rPr lang="en-US" altLang="zh-CN" b="1" dirty="0"/>
              <a:t>At first</a:t>
            </a:r>
            <a:r>
              <a:rPr lang="en-US" altLang="zh-CN" dirty="0"/>
              <a:t>, I could only see nothing, but when my eyes gradually </a:t>
            </a:r>
            <a:r>
              <a:rPr lang="en-US" altLang="zh-CN" u="sng" dirty="0"/>
              <a:t>adjusted to</a:t>
            </a:r>
            <a:r>
              <a:rPr lang="zh-CN" altLang="zh-CN" dirty="0"/>
              <a:t>（适应）</a:t>
            </a:r>
            <a:r>
              <a:rPr lang="en-US" altLang="zh-CN" dirty="0"/>
              <a:t>the darkness, I could see deep blue waves </a:t>
            </a:r>
            <a:r>
              <a:rPr lang="en-US" altLang="zh-CN" u="sng" dirty="0"/>
              <a:t>moving</a:t>
            </a:r>
            <a:r>
              <a:rPr lang="en-US" altLang="zh-CN" dirty="0"/>
              <a:t>(move) up and down, and small fishes swimming. </a:t>
            </a:r>
            <a:r>
              <a:rPr lang="en-US" altLang="zh-CN" b="1" dirty="0"/>
              <a:t>Soon</a:t>
            </a:r>
            <a:r>
              <a:rPr lang="en-US" altLang="zh-CN" dirty="0"/>
              <a:t> we reached the spot, and I could breathe normally.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76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 smtClean="0"/>
              <a:t>        It </a:t>
            </a:r>
            <a:r>
              <a:rPr lang="en-US" altLang="zh-CN" sz="2800" dirty="0"/>
              <a:t>was such a wonderful world. Before realizing it, I had been in the seaweed forest </a:t>
            </a:r>
            <a:r>
              <a:rPr lang="en-US" altLang="zh-CN" sz="2800" u="sng" dirty="0"/>
              <a:t>surrounded</a:t>
            </a:r>
            <a:r>
              <a:rPr lang="en-US" altLang="zh-CN" sz="2800" dirty="0"/>
              <a:t> </a:t>
            </a:r>
            <a:r>
              <a:rPr lang="zh-CN" altLang="zh-CN" sz="2800" dirty="0"/>
              <a:t>（</a:t>
            </a:r>
            <a:r>
              <a:rPr lang="en-US" altLang="zh-CN" sz="2800" dirty="0"/>
              <a:t>surround</a:t>
            </a:r>
            <a:r>
              <a:rPr lang="zh-CN" altLang="zh-CN" sz="2800" dirty="0"/>
              <a:t>）</a:t>
            </a:r>
            <a:r>
              <a:rPr lang="en-US" altLang="zh-CN" sz="2800" dirty="0"/>
              <a:t>by the young seals. They were eager to get close to me and dance around me. I </a:t>
            </a:r>
            <a:r>
              <a:rPr lang="en-US" altLang="zh-CN" sz="2800" u="sng" dirty="0"/>
              <a:t>reached out</a:t>
            </a:r>
            <a:r>
              <a:rPr lang="en-US" altLang="zh-CN" sz="2800" dirty="0"/>
              <a:t>(</a:t>
            </a:r>
            <a:r>
              <a:rPr lang="zh-CN" altLang="zh-CN" sz="2800" dirty="0"/>
              <a:t>伸出</a:t>
            </a:r>
            <a:r>
              <a:rPr lang="en-US" altLang="zh-CN" sz="2800" dirty="0"/>
              <a:t>) my hand to touch one of them. All of a sudden, something big appeared on my right. I turned around and almost got astonished. It was a huge male seal. I was so scared </a:t>
            </a:r>
            <a:r>
              <a:rPr lang="en-US" altLang="zh-CN" sz="2800" u="sng" dirty="0"/>
              <a:t>fearing</a:t>
            </a:r>
            <a:r>
              <a:rPr lang="zh-CN" altLang="zh-CN" sz="2800" u="sng" dirty="0"/>
              <a:t>（</a:t>
            </a:r>
            <a:r>
              <a:rPr lang="en-US" altLang="zh-CN" sz="2800" u="sng" dirty="0"/>
              <a:t>fear</a:t>
            </a:r>
            <a:r>
              <a:rPr lang="zh-CN" altLang="zh-CN" sz="2800" u="sng" dirty="0"/>
              <a:t>）</a:t>
            </a:r>
            <a:r>
              <a:rPr lang="en-US" altLang="zh-CN" sz="2800" dirty="0"/>
              <a:t> it would attack me. But it just touched me lightly with its body, as if it wanted to hug me. I put my hands on its back, trying to feel its smooth skin. The world here was so quiet that it felt that time had stopped.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b="1" dirty="0" smtClean="0"/>
              <a:t>        Finally</a:t>
            </a:r>
            <a:r>
              <a:rPr lang="en-US" altLang="zh-CN" sz="2800" dirty="0"/>
              <a:t>, my instructor gestured for me to group. When I reached the surface, I had to readjust to the sunlight. What had happened just now was like a dream.</a:t>
            </a:r>
            <a:endParaRPr lang="zh-CN" altLang="zh-CN" sz="2800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437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b="1" dirty="0"/>
              <a:t>Step 2: Useful expressions and sentence patterns</a:t>
            </a:r>
            <a:endParaRPr lang="zh-CN" altLang="zh-CN" b="1" dirty="0"/>
          </a:p>
          <a:p>
            <a:r>
              <a:rPr lang="en-US" altLang="zh-CN" b="1" dirty="0"/>
              <a:t>1.</a:t>
            </a:r>
            <a:r>
              <a:rPr lang="zh-CN" altLang="zh-CN" b="1" dirty="0"/>
              <a:t>成为现实</a:t>
            </a:r>
            <a:r>
              <a:rPr lang="en-US" altLang="zh-CN" b="1" u="sng" dirty="0"/>
              <a:t>become a </a:t>
            </a:r>
            <a:r>
              <a:rPr lang="en-US" altLang="zh-CN" b="1" u="sng" dirty="0" smtClean="0"/>
              <a:t>reality</a:t>
            </a:r>
          </a:p>
          <a:p>
            <a:endParaRPr lang="zh-CN" altLang="zh-CN" b="1" dirty="0"/>
          </a:p>
          <a:p>
            <a:r>
              <a:rPr lang="en-US" altLang="zh-CN" b="1" dirty="0"/>
              <a:t>2.</a:t>
            </a:r>
            <a:r>
              <a:rPr lang="zh-CN" altLang="zh-CN" b="1" dirty="0"/>
              <a:t>被某人</a:t>
            </a:r>
            <a:r>
              <a:rPr lang="en-US" altLang="zh-CN" b="1" dirty="0"/>
              <a:t>/</a:t>
            </a:r>
            <a:r>
              <a:rPr lang="zh-CN" altLang="zh-CN" b="1" dirty="0"/>
              <a:t>某事物迷住</a:t>
            </a:r>
            <a:r>
              <a:rPr lang="en-US" altLang="zh-CN" b="1" dirty="0"/>
              <a:t>,</a:t>
            </a:r>
            <a:r>
              <a:rPr lang="zh-CN" altLang="zh-CN" b="1" dirty="0"/>
              <a:t>着迷于某人</a:t>
            </a:r>
            <a:r>
              <a:rPr lang="en-US" altLang="zh-CN" b="1" dirty="0"/>
              <a:t>/</a:t>
            </a:r>
            <a:r>
              <a:rPr lang="zh-CN" altLang="zh-CN" b="1" dirty="0" smtClean="0"/>
              <a:t>某物</a:t>
            </a:r>
            <a:r>
              <a:rPr lang="en-US" altLang="zh-CN" b="1" u="sng" dirty="0"/>
              <a:t> be fascinated by </a:t>
            </a:r>
            <a:r>
              <a:rPr lang="en-US" altLang="zh-CN" b="1" u="sng" dirty="0" err="1" smtClean="0"/>
              <a:t>sb</a:t>
            </a:r>
            <a:r>
              <a:rPr lang="en-US" altLang="zh-CN" b="1" u="sng" dirty="0" smtClean="0"/>
              <a:t>/</a:t>
            </a:r>
            <a:r>
              <a:rPr lang="en-US" altLang="zh-CN" b="1" u="sng" dirty="0" err="1" smtClean="0"/>
              <a:t>sth</a:t>
            </a:r>
            <a:endParaRPr lang="en-US" altLang="zh-CN" b="1" u="sng" dirty="0" smtClean="0"/>
          </a:p>
          <a:p>
            <a:endParaRPr lang="en-US" altLang="zh-CN" b="1" dirty="0"/>
          </a:p>
          <a:p>
            <a:r>
              <a:rPr lang="en-US" altLang="zh-CN" b="1" dirty="0" smtClean="0"/>
              <a:t>3</a:t>
            </a:r>
            <a:r>
              <a:rPr lang="en-US" altLang="zh-CN" b="1" dirty="0"/>
              <a:t>.</a:t>
            </a:r>
            <a:r>
              <a:rPr lang="zh-CN" altLang="zh-CN" b="1" dirty="0"/>
              <a:t>由</a:t>
            </a:r>
            <a:r>
              <a:rPr lang="en-US" altLang="zh-CN" b="1" dirty="0"/>
              <a:t>..</a:t>
            </a:r>
            <a:r>
              <a:rPr lang="zh-CN" altLang="zh-CN" b="1" dirty="0"/>
              <a:t>改编</a:t>
            </a:r>
            <a:r>
              <a:rPr lang="en-US" altLang="zh-CN" b="1" u="sng" dirty="0"/>
              <a:t> be adapted from</a:t>
            </a:r>
            <a:r>
              <a:rPr lang="en-US" altLang="zh-CN" b="1" u="sng" dirty="0" smtClean="0"/>
              <a:t>...</a:t>
            </a:r>
          </a:p>
          <a:p>
            <a:endParaRPr lang="zh-CN" altLang="zh-CN" b="1" dirty="0"/>
          </a:p>
          <a:p>
            <a:r>
              <a:rPr lang="en-US" altLang="zh-CN" b="1" dirty="0"/>
              <a:t>4.</a:t>
            </a:r>
            <a:r>
              <a:rPr lang="zh-CN" altLang="zh-CN" b="1" dirty="0"/>
              <a:t>回顾</a:t>
            </a:r>
            <a:r>
              <a:rPr lang="en-US" altLang="zh-CN" b="1" u="sng" dirty="0"/>
              <a:t> look back upon/on/at/to</a:t>
            </a:r>
            <a:r>
              <a:rPr lang="en-US" altLang="zh-CN" b="1" u="sng" dirty="0" smtClean="0"/>
              <a:t>…</a:t>
            </a:r>
          </a:p>
          <a:p>
            <a:endParaRPr lang="zh-CN" altLang="zh-CN" b="1" dirty="0"/>
          </a:p>
          <a:p>
            <a:r>
              <a:rPr lang="en-US" altLang="zh-CN" b="1" dirty="0"/>
              <a:t>5.</a:t>
            </a:r>
            <a:r>
              <a:rPr lang="zh-CN" altLang="zh-CN" b="1" dirty="0"/>
              <a:t>给某人留下印象</a:t>
            </a:r>
            <a:r>
              <a:rPr lang="en-US" altLang="zh-CN" b="1" u="sng" dirty="0"/>
              <a:t>leave an impression on/ upon…</a:t>
            </a:r>
            <a:br>
              <a:rPr lang="en-US" altLang="zh-CN" b="1" u="sng" dirty="0"/>
            </a:br>
            <a:endParaRPr lang="en-US" altLang="zh-CN" b="1" u="sng" dirty="0" smtClean="0"/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32309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/>
              <a:t>6. </a:t>
            </a:r>
            <a:r>
              <a:rPr lang="zh-CN" altLang="zh-CN" b="1" dirty="0"/>
              <a:t>在</a:t>
            </a:r>
            <a:r>
              <a:rPr lang="en-US" altLang="zh-CN" b="1" dirty="0"/>
              <a:t>......</a:t>
            </a:r>
            <a:r>
              <a:rPr lang="zh-CN" altLang="zh-CN" b="1" dirty="0"/>
              <a:t>距离</a:t>
            </a:r>
            <a:r>
              <a:rPr lang="en-US" altLang="zh-CN" b="1" u="sng" dirty="0"/>
              <a:t>at a distance of...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altLang="zh-CN" b="1" dirty="0"/>
          </a:p>
          <a:p>
            <a:r>
              <a:rPr lang="en-US" altLang="zh-CN" b="1" dirty="0"/>
              <a:t>7. </a:t>
            </a:r>
            <a:r>
              <a:rPr lang="zh-CN" altLang="zh-CN" b="1" dirty="0"/>
              <a:t>是</a:t>
            </a:r>
            <a:r>
              <a:rPr lang="en-US" altLang="zh-CN" b="1" dirty="0"/>
              <a:t>.....</a:t>
            </a:r>
            <a:r>
              <a:rPr lang="zh-CN" altLang="zh-CN" b="1" dirty="0"/>
              <a:t>的原因</a:t>
            </a:r>
            <a:r>
              <a:rPr lang="en-US" altLang="zh-CN" b="1" dirty="0"/>
              <a:t>;</a:t>
            </a:r>
            <a:r>
              <a:rPr lang="zh-CN" altLang="zh-CN" b="1" dirty="0"/>
              <a:t>解释</a:t>
            </a:r>
            <a:r>
              <a:rPr lang="en-US" altLang="zh-CN" b="1" dirty="0"/>
              <a:t>,</a:t>
            </a:r>
            <a:r>
              <a:rPr lang="zh-CN" altLang="zh-CN" b="1" dirty="0"/>
              <a:t>说明</a:t>
            </a:r>
            <a:r>
              <a:rPr lang="en-US" altLang="zh-CN" b="1" u="sng" dirty="0"/>
              <a:t>account for</a:t>
            </a:r>
            <a:r>
              <a:rPr lang="en-US" altLang="zh-CN" b="1" u="sng" dirty="0" smtClean="0"/>
              <a:t>…</a:t>
            </a:r>
          </a:p>
          <a:p>
            <a:pPr marL="0" indent="0">
              <a:buNone/>
            </a:pPr>
            <a:endParaRPr lang="zh-CN" altLang="zh-CN" b="1" dirty="0"/>
          </a:p>
          <a:p>
            <a:r>
              <a:rPr lang="en-US" altLang="zh-CN" b="1" dirty="0"/>
              <a:t>8..</a:t>
            </a:r>
            <a:r>
              <a:rPr lang="zh-CN" altLang="zh-CN" b="1" dirty="0"/>
              <a:t>在</a:t>
            </a:r>
            <a:r>
              <a:rPr lang="en-US" altLang="zh-CN" b="1" dirty="0"/>
              <a:t>.....</a:t>
            </a:r>
            <a:r>
              <a:rPr lang="zh-CN" altLang="zh-CN" b="1" dirty="0"/>
              <a:t>深的地方</a:t>
            </a:r>
            <a:r>
              <a:rPr lang="en-US" altLang="zh-CN" b="1" u="sng" dirty="0"/>
              <a:t>at the depth of…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altLang="zh-CN" b="1" dirty="0"/>
          </a:p>
          <a:p>
            <a:r>
              <a:rPr lang="en-US" altLang="zh-CN" b="1" dirty="0"/>
              <a:t>9.</a:t>
            </a:r>
            <a:r>
              <a:rPr lang="zh-CN" altLang="zh-CN" b="1" dirty="0"/>
              <a:t>在大白天</a:t>
            </a:r>
            <a:r>
              <a:rPr lang="en-US" altLang="zh-CN" b="1" u="sng" dirty="0"/>
              <a:t>in broad daylight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en-US" altLang="zh-CN" b="1" dirty="0"/>
          </a:p>
          <a:p>
            <a:r>
              <a:rPr lang="en-US" altLang="zh-CN" b="1" dirty="0"/>
              <a:t>10.</a:t>
            </a:r>
            <a:r>
              <a:rPr lang="zh-CN" altLang="zh-CN" b="1" dirty="0"/>
              <a:t>提前</a:t>
            </a:r>
            <a:r>
              <a:rPr lang="en-US" altLang="zh-CN" b="1" u="sng" dirty="0"/>
              <a:t>ahead of time</a:t>
            </a:r>
            <a:endParaRPr lang="zh-CN" altLang="zh-CN" b="1" dirty="0"/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16412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/>
              <a:t>11. They are captured and taken inside the submarine</a:t>
            </a:r>
            <a:r>
              <a:rPr lang="zh-CN" altLang="zh-CN" b="1" dirty="0"/>
              <a:t>，</a:t>
            </a:r>
            <a:r>
              <a:rPr lang="en-US" altLang="zh-CN" b="1" u="sng" dirty="0"/>
              <a:t>where</a:t>
            </a:r>
            <a:r>
              <a:rPr lang="en-US" altLang="zh-CN" b="1" dirty="0"/>
              <a:t> they meet the man </a:t>
            </a:r>
            <a:r>
              <a:rPr lang="en-US" altLang="zh-CN" b="1" u="sng" dirty="0"/>
              <a:t>in </a:t>
            </a:r>
            <a:r>
              <a:rPr lang="en-US" altLang="zh-CN" b="1" dirty="0"/>
              <a:t>charge</a:t>
            </a:r>
            <a:r>
              <a:rPr lang="zh-CN" altLang="zh-CN" b="1" dirty="0"/>
              <a:t>，</a:t>
            </a:r>
            <a:r>
              <a:rPr lang="en-US" altLang="zh-CN" b="1" dirty="0"/>
              <a:t>Captain </a:t>
            </a:r>
            <a:r>
              <a:rPr lang="en-US" altLang="zh-CN" b="1" dirty="0" err="1"/>
              <a:t>Nemo</a:t>
            </a:r>
            <a:r>
              <a:rPr lang="en-US" altLang="zh-CN" b="1" dirty="0"/>
              <a:t>. </a:t>
            </a:r>
            <a:endParaRPr lang="zh-CN" altLang="zh-CN" b="1" dirty="0"/>
          </a:p>
          <a:p>
            <a:r>
              <a:rPr lang="en-US" altLang="zh-CN" b="1" dirty="0"/>
              <a:t>12. In order to keep this secret</a:t>
            </a:r>
            <a:r>
              <a:rPr lang="zh-CN" altLang="zh-CN" b="1" dirty="0"/>
              <a:t>，</a:t>
            </a:r>
            <a:r>
              <a:rPr lang="en-US" altLang="zh-CN" b="1" dirty="0"/>
              <a:t>Captain </a:t>
            </a:r>
            <a:r>
              <a:rPr lang="en-US" altLang="zh-CN" b="1" dirty="0" err="1"/>
              <a:t>Nemo</a:t>
            </a:r>
            <a:r>
              <a:rPr lang="en-US" altLang="zh-CN" b="1" dirty="0"/>
              <a:t> tells his three newest passengers that they are not permitted</a:t>
            </a:r>
            <a:r>
              <a:rPr lang="en-US" altLang="zh-CN" b="1" u="sng" dirty="0"/>
              <a:t> to leave </a:t>
            </a:r>
            <a:r>
              <a:rPr lang="en-US" altLang="zh-CN" b="1" dirty="0"/>
              <a:t>(leave) the submarine.</a:t>
            </a:r>
            <a:endParaRPr lang="zh-CN" altLang="zh-CN" b="1" dirty="0"/>
          </a:p>
          <a:p>
            <a:r>
              <a:rPr lang="en-US" altLang="zh-CN" b="1" dirty="0"/>
              <a:t>13. And now</a:t>
            </a:r>
            <a:r>
              <a:rPr lang="zh-CN" altLang="zh-CN" b="1" dirty="0"/>
              <a:t>，</a:t>
            </a:r>
            <a:r>
              <a:rPr lang="en-US" altLang="zh-CN" b="1" dirty="0"/>
              <a:t>how can I look back </a:t>
            </a:r>
            <a:r>
              <a:rPr lang="en-US" altLang="zh-CN" b="1" u="sng" dirty="0"/>
              <a:t>upon </a:t>
            </a:r>
            <a:r>
              <a:rPr lang="en-US" altLang="zh-CN" b="1" dirty="0"/>
              <a:t>the impression </a:t>
            </a:r>
            <a:r>
              <a:rPr lang="en-US" altLang="zh-CN" b="1" u="sng" dirty="0"/>
              <a:t>left</a:t>
            </a:r>
            <a:r>
              <a:rPr lang="en-US" altLang="zh-CN" b="1" dirty="0"/>
              <a:t> (leave) upon me by that walk under the waters? Words are not enough to </a:t>
            </a:r>
            <a:r>
              <a:rPr lang="en-US" altLang="zh-CN" b="1" u="sng" dirty="0"/>
              <a:t>relate</a:t>
            </a:r>
            <a:r>
              <a:rPr lang="en-US" altLang="zh-CN" b="1" dirty="0"/>
              <a:t> such wonders.</a:t>
            </a:r>
            <a:endParaRPr lang="zh-CN" altLang="zh-CN" b="1" dirty="0"/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3124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14. </a:t>
            </a:r>
            <a:r>
              <a:rPr lang="en-US" altLang="zh-CN" u="sng" dirty="0"/>
              <a:t>Beyond that(</a:t>
            </a:r>
            <a:r>
              <a:rPr lang="zh-CN" altLang="zh-CN" dirty="0"/>
              <a:t>在更远处</a:t>
            </a:r>
            <a:r>
              <a:rPr lang="en-US" altLang="zh-CN" dirty="0"/>
              <a:t>) the colors</a:t>
            </a:r>
            <a:r>
              <a:rPr lang="en-US" altLang="zh-CN" u="sng" dirty="0"/>
              <a:t> darkened </a:t>
            </a:r>
            <a:r>
              <a:rPr lang="en-US" altLang="zh-CN" dirty="0"/>
              <a:t>(dark) into fine shades of deep blue, and gradually </a:t>
            </a:r>
            <a:r>
              <a:rPr lang="en-US" altLang="zh-CN" u="sng" dirty="0"/>
              <a:t>disappeared(</a:t>
            </a:r>
            <a:r>
              <a:rPr lang="zh-CN" altLang="zh-CN" u="sng" dirty="0"/>
              <a:t>消失</a:t>
            </a:r>
            <a:r>
              <a:rPr lang="en-US" altLang="zh-CN" u="sng" dirty="0"/>
              <a:t>).</a:t>
            </a:r>
            <a:endParaRPr lang="zh-CN" altLang="zh-CN" dirty="0"/>
          </a:p>
          <a:p>
            <a:r>
              <a:rPr lang="en-US" altLang="zh-CN" dirty="0"/>
              <a:t>15.Truly this water which surrounded me was </a:t>
            </a:r>
            <a:r>
              <a:rPr lang="en-US" altLang="zh-CN" u="sng" dirty="0"/>
              <a:t>but</a:t>
            </a:r>
            <a:r>
              <a:rPr lang="en-US" altLang="zh-CN" dirty="0"/>
              <a:t> another air heavier than the Earth’s atmosphere, </a:t>
            </a:r>
            <a:r>
              <a:rPr lang="en-US" altLang="zh-CN" u="sng" dirty="0"/>
              <a:t>but </a:t>
            </a:r>
            <a:r>
              <a:rPr lang="en-US" altLang="zh-CN" dirty="0"/>
              <a:t>almost as clear.</a:t>
            </a:r>
            <a:endParaRPr lang="zh-CN" altLang="zh-CN" dirty="0"/>
          </a:p>
          <a:p>
            <a:r>
              <a:rPr lang="en-US" altLang="zh-CN" dirty="0"/>
              <a:t>16. Captain </a:t>
            </a:r>
            <a:r>
              <a:rPr lang="en-US" altLang="zh-CN" dirty="0" err="1"/>
              <a:t>Nemo</a:t>
            </a:r>
            <a:r>
              <a:rPr lang="en-US" altLang="zh-CN" dirty="0"/>
              <a:t> walked in front, one of his men</a:t>
            </a:r>
            <a:r>
              <a:rPr lang="en-US" altLang="zh-CN" u="sng" dirty="0"/>
              <a:t> following</a:t>
            </a:r>
            <a:r>
              <a:rPr lang="en-US" altLang="zh-CN" dirty="0"/>
              <a:t> (follow) some steps behind. 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634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/>
              <a:t>解析：独立主格结构：名词</a:t>
            </a:r>
            <a:r>
              <a:rPr lang="en-US" altLang="zh-CN" b="1" dirty="0"/>
              <a:t>/</a:t>
            </a:r>
            <a:r>
              <a:rPr lang="zh-CN" altLang="zh-CN" b="1" dirty="0"/>
              <a:t>代词</a:t>
            </a:r>
            <a:r>
              <a:rPr lang="en-US" altLang="zh-CN" b="1" dirty="0"/>
              <a:t> (</a:t>
            </a:r>
            <a:r>
              <a:rPr lang="zh-CN" altLang="zh-CN" b="1" dirty="0"/>
              <a:t>逻辑主语）</a:t>
            </a:r>
            <a:r>
              <a:rPr lang="en-US" altLang="zh-CN" b="1" dirty="0"/>
              <a:t>  doing/done/to do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b="1" dirty="0" smtClean="0"/>
              <a:t>          adj</a:t>
            </a:r>
            <a:r>
              <a:rPr lang="en-US" altLang="zh-CN" b="1" dirty="0"/>
              <a:t>./adv. 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b="1" dirty="0" smtClean="0"/>
              <a:t>         prep</a:t>
            </a:r>
            <a:r>
              <a:rPr lang="en-US" altLang="zh-CN" b="1" dirty="0"/>
              <a:t>. phrase</a:t>
            </a:r>
            <a:endParaRPr lang="zh-CN" altLang="zh-CN" dirty="0"/>
          </a:p>
          <a:p>
            <a:r>
              <a:rPr lang="zh-CN" altLang="zh-CN" b="1" dirty="0"/>
              <a:t>特点：</a:t>
            </a:r>
            <a:r>
              <a:rPr lang="en-US" altLang="zh-CN" b="1" dirty="0"/>
              <a:t>1</a:t>
            </a:r>
            <a:r>
              <a:rPr lang="zh-CN" altLang="zh-CN" b="1" dirty="0"/>
              <a:t>逗号隔开；</a:t>
            </a:r>
            <a:r>
              <a:rPr lang="en-US" altLang="zh-CN" b="1" dirty="0"/>
              <a:t>2</a:t>
            </a:r>
            <a:r>
              <a:rPr lang="zh-CN" altLang="zh-CN" b="1" dirty="0"/>
              <a:t>独立存在</a:t>
            </a:r>
            <a:r>
              <a:rPr lang="en-US" altLang="zh-CN" b="1" dirty="0"/>
              <a:t>/</a:t>
            </a:r>
            <a:r>
              <a:rPr lang="zh-CN" altLang="zh-CN" b="1" dirty="0"/>
              <a:t>主语不同。</a:t>
            </a:r>
            <a:endParaRPr lang="zh-CN" altLang="zh-CN" dirty="0"/>
          </a:p>
          <a:p>
            <a:r>
              <a:rPr lang="zh-CN" altLang="zh-CN" b="1" dirty="0"/>
              <a:t>功能：充当方式、时间、条件、伴随、原因等状语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77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800" b="1" dirty="0"/>
              <a:t>1</a:t>
            </a:r>
            <a:r>
              <a:rPr lang="zh-CN" altLang="zh-CN" sz="2800" b="1" dirty="0"/>
              <a:t>）如果天气</a:t>
            </a:r>
            <a:r>
              <a:rPr lang="en-US" altLang="zh-CN" sz="2800" b="1" dirty="0"/>
              <a:t>/</a:t>
            </a:r>
            <a:r>
              <a:rPr lang="zh-CN" altLang="zh-CN" sz="2800" b="1" dirty="0"/>
              <a:t>时间允许的话，我们明天去野餐。</a:t>
            </a:r>
          </a:p>
          <a:p>
            <a:r>
              <a:rPr lang="en-US" altLang="zh-CN" sz="2800" b="1" dirty="0"/>
              <a:t>If weather/ time permits, we’ll go for a picnic. =</a:t>
            </a:r>
            <a:r>
              <a:rPr lang="en-US" altLang="zh-CN" sz="2800" b="1" u="sng" dirty="0"/>
              <a:t>Weather/ Time permitting</a:t>
            </a:r>
            <a:r>
              <a:rPr lang="zh-CN" altLang="zh-CN" sz="2800" b="1" dirty="0"/>
              <a:t>，</a:t>
            </a:r>
            <a:r>
              <a:rPr lang="en-US" altLang="zh-CN" sz="2800" b="1" dirty="0"/>
              <a:t>we’ll go for a picnic.</a:t>
            </a:r>
            <a:endParaRPr lang="zh-CN" altLang="zh-CN" sz="2800" b="1" dirty="0"/>
          </a:p>
          <a:p>
            <a:r>
              <a:rPr lang="en-US" altLang="zh-CN" sz="2800" b="1" dirty="0"/>
              <a:t> 2) </a:t>
            </a:r>
            <a:r>
              <a:rPr lang="zh-CN" altLang="zh-CN" sz="2800" b="1" dirty="0"/>
              <a:t>考试结束了，我们开始了我们的假期。</a:t>
            </a:r>
          </a:p>
          <a:p>
            <a:r>
              <a:rPr lang="en-US" altLang="zh-CN" sz="2800" b="1" dirty="0"/>
              <a:t>As soon as the test was finished/over, we began our holiday. </a:t>
            </a:r>
            <a:endParaRPr lang="zh-CN" altLang="zh-CN" sz="2800" b="1" dirty="0"/>
          </a:p>
          <a:p>
            <a:r>
              <a:rPr lang="en-US" altLang="zh-CN" sz="2800" b="1" dirty="0"/>
              <a:t>=</a:t>
            </a:r>
            <a:r>
              <a:rPr lang="en-US" altLang="zh-CN" sz="2800" b="1" u="sng" dirty="0"/>
              <a:t>The test finished /over</a:t>
            </a:r>
            <a:r>
              <a:rPr lang="en-US" altLang="zh-CN" sz="2800" b="1" dirty="0"/>
              <a:t>, we began our holiday.</a:t>
            </a:r>
            <a:endParaRPr lang="zh-CN" altLang="zh-CN" sz="2800" b="1" dirty="0"/>
          </a:p>
          <a:p>
            <a:r>
              <a:rPr lang="en-US" altLang="zh-CN" sz="2800" b="1" dirty="0"/>
              <a:t> 3) </a:t>
            </a:r>
            <a:r>
              <a:rPr lang="zh-CN" altLang="zh-CN" sz="2800" b="1" dirty="0"/>
              <a:t>他下周去参加一个会议，所有费用由他的公司支付。</a:t>
            </a:r>
          </a:p>
          <a:p>
            <a:r>
              <a:rPr lang="en-US" altLang="zh-CN" sz="2800" b="1" dirty="0"/>
              <a:t>He is leaving for a conference next week, and all expenses will be paid by his company. </a:t>
            </a:r>
            <a:endParaRPr lang="zh-CN" altLang="zh-CN" sz="2800" b="1" dirty="0"/>
          </a:p>
          <a:p>
            <a:r>
              <a:rPr lang="en-US" altLang="zh-CN" sz="2800" b="1" dirty="0"/>
              <a:t>=He is leaving for a conference next week,</a:t>
            </a:r>
            <a:r>
              <a:rPr lang="en-US" altLang="zh-CN" sz="2800" b="1" u="sng" dirty="0"/>
              <a:t> all expenses to be paid by his company. </a:t>
            </a:r>
            <a:endParaRPr lang="zh-CN" altLang="zh-CN" sz="2800" b="1" dirty="0"/>
          </a:p>
          <a:p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9413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4) </a:t>
            </a:r>
            <a:r>
              <a:rPr lang="zh-CN" altLang="zh-CN" b="1" dirty="0"/>
              <a:t>我们正在上课，门敞着。</a:t>
            </a:r>
          </a:p>
          <a:p>
            <a:r>
              <a:rPr lang="en-US" altLang="zh-CN" b="1" dirty="0"/>
              <a:t>We are having our class, and the door is open. =We are having our class, </a:t>
            </a:r>
            <a:r>
              <a:rPr lang="en-US" altLang="zh-CN" b="1" u="sng" dirty="0"/>
              <a:t>the door open</a:t>
            </a:r>
            <a:r>
              <a:rPr lang="en-US" altLang="zh-CN" b="1" dirty="0"/>
              <a:t>. </a:t>
            </a:r>
            <a:endParaRPr lang="zh-CN" altLang="zh-CN" b="1" dirty="0"/>
          </a:p>
          <a:p>
            <a:r>
              <a:rPr lang="en-US" altLang="zh-CN" b="1" dirty="0"/>
              <a:t>5) </a:t>
            </a:r>
            <a:r>
              <a:rPr lang="zh-CN" altLang="zh-CN" b="1" dirty="0"/>
              <a:t>老师走进教室，手里拿着一本书。</a:t>
            </a:r>
          </a:p>
          <a:p>
            <a:r>
              <a:rPr lang="en-US" altLang="zh-CN" b="1" dirty="0"/>
              <a:t>The teacher came into the classroom, and a book was in his hand.</a:t>
            </a:r>
            <a:endParaRPr lang="zh-CN" altLang="zh-CN" b="1" dirty="0"/>
          </a:p>
          <a:p>
            <a:r>
              <a:rPr lang="en-US" altLang="zh-CN" b="1" dirty="0"/>
              <a:t> =The teacher came into the classroom,</a:t>
            </a:r>
            <a:r>
              <a:rPr lang="en-US" altLang="zh-CN" b="1" u="sng" dirty="0"/>
              <a:t> a book in his hand/book in hand.</a:t>
            </a:r>
            <a:endParaRPr lang="zh-CN" altLang="zh-CN" b="1" dirty="0"/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22017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/>
              <a:t>15. I no longer felt the weight of my clothes, or of my shoes, of my air supply, or my air supply, or my thick helmet, inside which my head shook like a nut in its shell.</a:t>
            </a:r>
            <a:endParaRPr lang="zh-CN" altLang="zh-CN" b="1" dirty="0"/>
          </a:p>
          <a:p>
            <a:pPr fontAlgn="base"/>
            <a:r>
              <a:rPr lang="zh-CN" altLang="zh-CN" b="1" dirty="0"/>
              <a:t>翻译：我再也感觉不到我的衣服、鞋子、氧气罐和厚重头盔的重量，我的头在头盔里就像坚果在壳里那样摇晃。</a:t>
            </a:r>
          </a:p>
          <a:p>
            <a:pPr fontAlgn="base"/>
            <a:r>
              <a:rPr lang="zh-CN" altLang="zh-CN" b="1" dirty="0"/>
              <a:t>解析：使用</a:t>
            </a:r>
            <a:r>
              <a:rPr lang="en-US" altLang="zh-CN" b="1" dirty="0"/>
              <a:t>“</a:t>
            </a:r>
            <a:r>
              <a:rPr lang="zh-CN" altLang="zh-CN" b="1" dirty="0"/>
              <a:t>介词</a:t>
            </a:r>
            <a:r>
              <a:rPr lang="en-US" altLang="zh-CN" b="1" dirty="0"/>
              <a:t>+</a:t>
            </a:r>
            <a:r>
              <a:rPr lang="zh-CN" altLang="zh-CN" b="1" dirty="0"/>
              <a:t>关系代词</a:t>
            </a:r>
            <a:r>
              <a:rPr lang="en-US" altLang="zh-CN" b="1" dirty="0"/>
              <a:t>”</a:t>
            </a:r>
            <a:r>
              <a:rPr lang="zh-CN" altLang="zh-CN" b="1" dirty="0"/>
              <a:t>结构引导定语从句时，关系代词只能用</a:t>
            </a:r>
            <a:r>
              <a:rPr lang="en-US" altLang="zh-CN" b="1" dirty="0"/>
              <a:t>whom</a:t>
            </a:r>
            <a:r>
              <a:rPr lang="zh-CN" altLang="zh-CN" b="1" dirty="0"/>
              <a:t>（先行词指人），</a:t>
            </a:r>
            <a:r>
              <a:rPr lang="en-US" altLang="zh-CN" b="1" dirty="0"/>
              <a:t>which</a:t>
            </a:r>
            <a:r>
              <a:rPr lang="zh-CN" altLang="zh-CN" b="1" dirty="0"/>
              <a:t>（先行词指物）和</a:t>
            </a:r>
            <a:r>
              <a:rPr lang="en-US" altLang="zh-CN" b="1" dirty="0"/>
              <a:t>whose(</a:t>
            </a:r>
            <a:r>
              <a:rPr lang="zh-CN" altLang="zh-CN" b="1" dirty="0"/>
              <a:t>表示所属关系</a:t>
            </a:r>
            <a:r>
              <a:rPr lang="en-US" altLang="zh-CN" b="1" dirty="0"/>
              <a:t>)</a:t>
            </a:r>
            <a:endParaRPr lang="zh-CN" altLang="zh-CN" b="1" dirty="0"/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11040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1260</Words>
  <Application>Microsoft Office PowerPoint</Application>
  <PresentationFormat>全屏显示(4:3)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Period 5: Developing Ideas &amp; Presenting Ideas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July 31st, 2020 Friday            Sunny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5: Developing Ideas &amp; Presenting Ideas </dc:title>
  <dc:creator>Administrator</dc:creator>
  <cp:lastModifiedBy>China</cp:lastModifiedBy>
  <cp:revision>5</cp:revision>
  <dcterms:created xsi:type="dcterms:W3CDTF">2021-06-19T12:58:28Z</dcterms:created>
  <dcterms:modified xsi:type="dcterms:W3CDTF">2021-06-19T13:19:57Z</dcterms:modified>
</cp:coreProperties>
</file>