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</p:sldMasterIdLst>
  <p:notesMasterIdLst>
    <p:notesMasterId r:id="rId20"/>
  </p:notesMasterIdLst>
  <p:sldIdLst>
    <p:sldId id="312" r:id="rId4"/>
    <p:sldId id="311" r:id="rId5"/>
    <p:sldId id="452" r:id="rId6"/>
    <p:sldId id="347" r:id="rId7"/>
    <p:sldId id="453" r:id="rId8"/>
    <p:sldId id="257" r:id="rId9"/>
    <p:sldId id="348" r:id="rId10"/>
    <p:sldId id="349" r:id="rId11"/>
    <p:sldId id="350" r:id="rId12"/>
    <p:sldId id="376" r:id="rId13"/>
    <p:sldId id="377" r:id="rId14"/>
    <p:sldId id="454" r:id="rId15"/>
    <p:sldId id="455" r:id="rId16"/>
    <p:sldId id="457" r:id="rId17"/>
    <p:sldId id="451" r:id="rId18"/>
    <p:sldId id="450" r:id="rId19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84">
          <p15:clr>
            <a:srgbClr val="A4A3A4"/>
          </p15:clr>
        </p15:guide>
        <p15:guide id="2" pos="28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486" y="102"/>
      </p:cViewPr>
      <p:guideLst>
        <p:guide orient="horz" pos="1784"/>
        <p:guide pos="28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377.1958" units="1/cm"/>
          <inkml:channelProperty channel="Y" name="resolution" value="657.57574" units="1/cm"/>
          <inkml:channelProperty channel="T" name="resolution" value="1" units="1/dev"/>
        </inkml:channelProperties>
      </inkml:inkSource>
      <inkml:timestamp xml:id="ts0" timeString="2021-07-01T06:50:20.640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7756 3272 0,'0'0'0,"-16"3"16,-20 1-16,-19 3 16,-12-1-1,-4-2-15,-1-3 16,-3 1 0,-2-2-16,-2 0 15,-1 0 1,-2 0-16,-5 0 15,3 0 1,-6 0-16,-1 0 16,-1-2-1,-2-1-15,-5-3 16,-6 0-16,2 3 16,4-1-1,8 1-15,-3 1 16,1-1-1,0 1-15,1-1 16,-3 0 0,2 1-16,1 0 15,1 1 1,3-1-16,-1-2 16,5 1-16,4 2 15,2-1 1,0 0-16,-2 2 15,-4-2 1,0 2-16,1 0 16,3 2-1,3-2-15,0 2 16,2 1 0,0 0-16,3-1 15,3 2-15,6-3 16,3 1-1,4-2-15,0 4 16,-4-1 0,1 2-16,0-1 15</inkml:trace>
  <inkml:trace contextRef="#ctx0" brushRef="#br0" timeOffset="5635.0886">1033 4656 0,'0'0'0,"14"0"15,13-3-15,15 0 16,5 1 0,4-1-16,4-1 15,17-1 1,1 4-16,2-1 16,3 0-1,4 2-15,1 0 16,5 0-1,4 0-15,3-2 16,3-2-16,2 0 16,7 1-1,14 1-15,0 2 16,-3 2 0,-3 1-16,-2 2 15,2-3 1,-1 1-16,4-1 15,2 1 1,2-1-16,-1 1 16,-2 1-1,-2-1-15,-4 4 16,2-3-16,-2 2 16,0-2-1,-3 2-15,2-3 16,-5 1-1,0-2-15,-4 2 16,-3 1 0,-6 1-16,-2-2 15,2 0 1,-5-3-16,-1-1 16,-2 2-16,-12-2 15,1 0 1,-8 0-1,-12 0-15,-7-2 16,-12 2-16,-36 0 16,30-1-1,0-1-15</inkml:trace>
  <inkml:trace contextRef="#ctx0" brushRef="#br0" timeOffset="15472.0549">18385 7475 0,'0'0'0,"0"0"16,3-10-16,0-8 16,9-9-1,5 10-15,7 5 16,4 3-1,14 1-15,9 2 16,9 0 0,28 3-16,22 0 15,4-1-15,-4 1 16,-3 0 0,0-1-16,2 1 15,1 2 1,1-1-16,-2 0 15,-1-1 1,-2 1-16,-6 1 16,-6 1-1,-3 1-15,2 2 16,2 1-16,-6 2 16,-6 1-1,-5 0-15,-6-1 16,2 0-1,-6-1-15,-7 0 16,-5-1 0,-3 0-16,-13-1 15,-2 1 1,-38-4-16,34 2 16,-34-2-1,0 0-15,0 0 16,36 2-1,-3 4-15,-33-6 16,25 9-16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377.1958" units="1/cm"/>
          <inkml:channelProperty channel="Y" name="resolution" value="657.57574" units="1/cm"/>
          <inkml:channelProperty channel="T" name="resolution" value="1" units="1/dev"/>
        </inkml:channelProperties>
      </inkml:inkSource>
      <inkml:timestamp xml:id="ts0" timeString="2021-07-01T06:52:12.188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11803 5467 0,'0'0'16,"18"-2"-16,14-7 16,16 1-1,5-2-15,-1 2 16,1-4-16,6 2 31,17-3-31,9 0 0,-2 5 16,-1-1-1,0 0-15,4-1 16,-1 2 0,1 0-16,0-2 15,4 2 1,7 2-16,6-1 16,6 0-16,-4-1 15,-1-3 1,1 0-16,1 2 15,-1 3 1,2 1-16,4 0 16,0 0-1,3-1-15,2 1 16,1 4 0,0 1-1,-4 1-15,0 3 16,-1 1-16,-1 0 15,-2 2-15,2-2 16,-1 0 0,0-2-16,-3 2 15,2 1 1,2 1-16,0 0 16,-6 5-1,-9 2-15</inkml:trace>
  <inkml:trace contextRef="#ctx0" brushRef="#br0" timeOffset="13219.018">7632 6467 0,'-65'-8'16,"9"2"-16,-13-5 16,3 2-16,-3 3 15,-2 2 1,-1 4-16,-5 0 15,0 2-15,2 1 16,4-2 0,7 1-1,3-6-15,1-7 16,7-5-16,2-3 16,9 2-1,6-1-15,1-4 16,1-3-1,3-5-15,4-2 16,4-5 0,5-4-16,4 0 15,6-8 1,5-1 15,10-2-31,4-6 16,14-12-16,10-12 0,9 2 15,3 4-15,2 14 16,-3 11 0,0 8-16,1 4 15,7 1 1,4 1-16,4 5 16,7 2-16,7 2 15,1 4 1,2 5-16,1 9 15,-1 5 1,-2 7-16,0 4 16,-2 5-1,-5 5-15,-6 5 16,-8 3 0,-4 5-16,-2 5 15,-7 3-15,-6 3 16,-10-3-1,-5 1-15,-1 6 16,-4 5 0,-3 3-16,-6 2 15,-2 2 1,-4 15-16,-4 2 16,-5 0-1,-7-4-15,-1-4 16,-7-1-1,-6 0-15,-11 0 16,-15 3 0,-13 1-16,-20 13 15,-22 19 1,-11 15-16</inkml:trace>
  <inkml:trace contextRef="#ctx0" brushRef="#br0" timeOffset="16518.2864">15748 6513 0,'0'0'0,"-15"0"16,-17 0 0,-13 0-16,-1-3 15,3-2 1,-4 0-16,-2 0 16,-1 3-1,-2-1-15,0 3 16,-3-2-1,-14 2-15,0 0 16,-2 0-16,1 0 16,0 0-1,1 4-15,4 1 16,0-2 0,-4 2-16,0-1 15,-2-2 1,-3 4-16,-5-2 15,2 1 1,3-3-16,5-2 16,9-1-16,1-5 15,5-2 1,9-3-16,4-3 16,0-4-1,1-2-15,0-5 16,4 0-1,-1-4-15,4-1 16,2-3 0,2-4-16,6-1 15,3-1 1,2 0-16,2-1 16,6-5-1,4 2-15,4-2 16,5-2-16,6-2 15,2 0 1,3 1-16,6-1 16,2 1-1,4 0-15,6 1 16,11-8 0,3 1-16,3 2 15,3 7-15,2 2 16,5 3-1,3 5-15,2 3 16,3 0 0,4-2-16,-1 2 15,-1 3 1,-3 4-16,0 5 16,-1 0-1,3 5-15,0-1 16,5 7-16,4-1 15,-1 3 1,-5 4-16,0 3 16,-6 4-1,0 5-15,-6 1 16,0 3 0,-1 3-16,-5 2 15,-1 4 1,-5 1-16,-9 1 15,-5-1-15,0 7 16,-1 4 0,-2 3-16,0 1 15,-1 2 1,-3 1-16,0 3 16,-3 1-1,-3 2-15,-1 0 16,0 3-1,-3 0-15,-2 0 16,-2-2-16,-2 2 16,-3-1-1,0 0-15,-3-1 16,2 3 0,-5-3-16,1-1 15,-4 0 1,-1-3-16,-2 1 15,0 1 1,-2-3-16,-1-1 16,1 1-1,-5 1-15,2 0 16,-2 0 0,-2-3-16,0 1 15,-4-1-15,2 0 16,-1-2-1,-1 0-15,0-3 16,2-2 0,1-2-16,0-4 15,0-2 1,15-26-16,-18 25 16,-4-1-1,22-24-15,-27 19 16,-3-8-16</inkml:trace>
  <inkml:trace contextRef="#ctx0" brushRef="#br0" timeOffset="16740.6967">15731 6844 0,'0'0'0,"0"0"16,0 0-16</inkml:trace>
  <inkml:trace contextRef="#ctx0" brushRef="#br0" timeOffset="25286.0819">16786 6542 0,'0'0'16,"0"0"-16,0 0 16,0 0-1,0 0-15,0 0 16,0 0 0,14 0-16,13-2 15,14-6 1,-3-1-16,2-4 15,-2-2-15,0-4 16,5-4 0,9-3-16,13-11 15,7-3 1,-4 4-16,2 6 16,-5 3-1,-5 7-15,1 4 16,-2 7-16,-3 3 15,1 10 1,3 5 0,-4 5-16,-3 6 15,-8-2-15,-4 3 16,7 1 0,2 3-16,15 4 15,6-3 1,3-2-16,-4-9 15,-2-8 1,3-7-16,10-7 16,1-5-1,2-8-15,4-1 16,3-6-16,4 2 16,-4 1-1,-6 8-15,-8 10 16,-5 11-1,-6 10-15,-8 11 16,-4 2 0,1 2-1,6-5-15,4-3 16,9-11-16,13-11 16,12-11-16,7-4 15,3-3 1,-109 18-16,108-22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377.1958" units="1/cm"/>
          <inkml:channelProperty channel="Y" name="resolution" value="657.57574" units="1/cm"/>
          <inkml:channelProperty channel="T" name="resolution" value="1" units="1/dev"/>
        </inkml:channelProperties>
      </inkml:inkSource>
      <inkml:timestamp xml:id="ts0" timeString="2021-07-01T06:55:04.777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7634 11220 0,'-78'0'0,"10"-3"15,-12-4-15,-3-7 16,6-3-1,2-3-15,0-1 16,3-1 0,-1-3-16,3-4 15,-2-1 1,7-5-16,2-4 16,4-5-16,5-6 15,4-8 1,5-6-16,5-7 15,4-6 1,10-5-16,9-2 16,7-5-1,8-7-15,11-4 16,14 1 0,13 1-16,18-2 15,12 5 1,10 9-16,9 8 15,9 11 1,6 9-16,6 7 16,2 11-1,7 10-15,8 8 16,-3 5-16,3 10 16,2 6-1,0 7-15,3 7 16,-4 4-1,-6 8-15,-10 9 16,-12 6-16,-7 11 16,-14 3-1,-6 10-15,-10 7 16,-12 8 0,-15 7-16,-14 5 15,-11 2 1,-14 7-16,-9 1 15,-13-2 1,-8 4 0,-6-7-16,-4-9 15,-4-13-15,-4-8 16,0-11 0,-4-9-16,-6-5 15,-13-2-15,-5-3 16,-5 0-1,3-6-15,-5-3 16,0 3 0,-2 5-16,1 7 15,0 1-15</inkml:trace>
  <inkml:trace contextRef="#ctx0" brushRef="#br0" timeOffset="253974.9235">25399 6185 0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377.1958" units="1/cm"/>
          <inkml:channelProperty channel="Y" name="resolution" value="657.57574" units="1/cm"/>
          <inkml:channelProperty channel="T" name="resolution" value="1" units="1/dev"/>
        </inkml:channelProperties>
      </inkml:inkSource>
      <inkml:timestamp xml:id="ts0" timeString="2021-07-01T06:58:54.566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24404 14287 0,'0'0'16,"0"0"-16,0 0 15,0 0 1,0 0-16,0 0 15</inkml:trace>
  <inkml:trace contextRef="#ctx0" brushRef="#br0" timeOffset="305.1934">24404 14287 0,'0'0'0,"0"0"16,0 0-1,0 0-15,0 0 16,0 0-16,0 0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4C36A-B36A-4BAC-878B-2D942219FB60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1F5B2-703C-4363-8BFA-893D2947292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9E93-A602-4895-854F-7D9117047D70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2C0B-5217-4DAD-8099-435214E2D3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9E93-A602-4895-854F-7D9117047D70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2C0B-5217-4DAD-8099-435214E2D3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9E93-A602-4895-854F-7D9117047D70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2C0B-5217-4DAD-8099-435214E2D3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任意多边形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任意多边形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任意多边形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2C51C0-A210-45E5-B4F0-18FD10F7B36D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027B7E-6DED-4FC3-ACD3-847BECF571C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51C0-A210-45E5-B4F0-18FD10F7B36D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7B7E-6DED-4FC3-ACD3-847BECF571C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51C0-A210-45E5-B4F0-18FD10F7B36D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7B7E-6DED-4FC3-ACD3-847BECF571C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51C0-A210-45E5-B4F0-18FD10F7B36D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7B7E-6DED-4FC3-ACD3-847BECF571C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51C0-A210-45E5-B4F0-18FD10F7B36D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7B7E-6DED-4FC3-ACD3-847BECF571C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51C0-A210-45E5-B4F0-18FD10F7B36D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7B7E-6DED-4FC3-ACD3-847BECF571C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51C0-A210-45E5-B4F0-18FD10F7B36D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7B7E-6DED-4FC3-ACD3-847BECF571C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/>
          <a:p>
            <a:fld id="{6A2C51C0-A210-45E5-B4F0-18FD10F7B36D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7B7E-6DED-4FC3-ACD3-847BECF571C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9E93-A602-4895-854F-7D9117047D70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2C0B-5217-4DAD-8099-435214E2D3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A2C51C0-A210-45E5-B4F0-18FD10F7B36D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3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0027B7E-6DED-4FC3-ACD3-847BECF571C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/>
          <p:nvPr/>
        </p:nvSpPr>
        <p:spPr bwMode="auto">
          <a:xfrm>
            <a:off x="716437" y="3751495"/>
            <a:ext cx="3802003" cy="10823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任意多边形 8"/>
          <p:cNvSpPr/>
          <p:nvPr/>
        </p:nvSpPr>
        <p:spPr bwMode="auto">
          <a:xfrm>
            <a:off x="-53561" y="4338767"/>
            <a:ext cx="3802003" cy="6286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角三角形 9"/>
          <p:cNvSpPr/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51C0-A210-45E5-B4F0-18FD10F7B36D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7B7E-6DED-4FC3-ACD3-847BECF571C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51C0-A210-45E5-B4F0-18FD10F7B36D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27B7E-6DED-4FC3-ACD3-847BECF571C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0FDD-E6A2-443C-B770-00208DD56E42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7F77-EDF3-4C57-8E0D-ABA80C545C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0FDD-E6A2-443C-B770-00208DD56E42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7F77-EDF3-4C57-8E0D-ABA80C545C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0FDD-E6A2-443C-B770-00208DD56E42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7F77-EDF3-4C57-8E0D-ABA80C545C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0FDD-E6A2-443C-B770-00208DD56E42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7F77-EDF3-4C57-8E0D-ABA80C545C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0FDD-E6A2-443C-B770-00208DD56E42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7F77-EDF3-4C57-8E0D-ABA80C545C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0FDD-E6A2-443C-B770-00208DD56E42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7F77-EDF3-4C57-8E0D-ABA80C545C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0FDD-E6A2-443C-B770-00208DD56E42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7F77-EDF3-4C57-8E0D-ABA80C545C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9E93-A602-4895-854F-7D9117047D70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2C0B-5217-4DAD-8099-435214E2D3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0FDD-E6A2-443C-B770-00208DD56E42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7F77-EDF3-4C57-8E0D-ABA80C545C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0FDD-E6A2-443C-B770-00208DD56E42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7F77-EDF3-4C57-8E0D-ABA80C545C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0FDD-E6A2-443C-B770-00208DD56E42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7F77-EDF3-4C57-8E0D-ABA80C545C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0FDD-E6A2-443C-B770-00208DD56E42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7F77-EDF3-4C57-8E0D-ABA80C545C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动作按钮: 后退或前一项 3">
            <a:hlinkClick r:id="" action="ppaction://hlinkshowjump?jump=previousslide"/>
          </p:cNvPr>
          <p:cNvSpPr/>
          <p:nvPr userDrawn="1"/>
        </p:nvSpPr>
        <p:spPr>
          <a:xfrm>
            <a:off x="8281988" y="4885135"/>
            <a:ext cx="209550" cy="228600"/>
          </a:xfrm>
          <a:prstGeom prst="actionButtonBackPrevio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sp>
        <p:nvSpPr>
          <p:cNvPr id="5" name="动作按钮: 前进或下一项 8">
            <a:hlinkClick r:id="" action="ppaction://hlinkshowjump?jump=nextslide"/>
          </p:cNvPr>
          <p:cNvSpPr/>
          <p:nvPr userDrawn="1"/>
        </p:nvSpPr>
        <p:spPr>
          <a:xfrm>
            <a:off x="8554642" y="4894660"/>
            <a:ext cx="202406" cy="209550"/>
          </a:xfrm>
          <a:prstGeom prst="actionButtonForwardNex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sp>
        <p:nvSpPr>
          <p:cNvPr id="6" name="动作按钮: 结束 9">
            <a:hlinkClick r:id="" action="ppaction://hlinkshowjump?jump=endshow"/>
          </p:cNvPr>
          <p:cNvSpPr/>
          <p:nvPr userDrawn="1"/>
        </p:nvSpPr>
        <p:spPr>
          <a:xfrm>
            <a:off x="8820150" y="4886326"/>
            <a:ext cx="190500" cy="226219"/>
          </a:xfrm>
          <a:prstGeom prst="actionButtonE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180976" y="304800"/>
            <a:ext cx="8776097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81155" y="401129"/>
            <a:ext cx="8775808" cy="443399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动作按钮: 后退或前一项 3">
            <a:hlinkClick r:id="" action="ppaction://hlinkshowjump?jump=previousslide"/>
          </p:cNvPr>
          <p:cNvSpPr/>
          <p:nvPr userDrawn="1"/>
        </p:nvSpPr>
        <p:spPr>
          <a:xfrm>
            <a:off x="8281988" y="4885135"/>
            <a:ext cx="209550" cy="228600"/>
          </a:xfrm>
          <a:prstGeom prst="actionButtonBackPrevio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sp>
        <p:nvSpPr>
          <p:cNvPr id="5" name="动作按钮: 前进或下一项 8">
            <a:hlinkClick r:id="" action="ppaction://hlinkshowjump?jump=nextslide"/>
          </p:cNvPr>
          <p:cNvSpPr/>
          <p:nvPr userDrawn="1"/>
        </p:nvSpPr>
        <p:spPr>
          <a:xfrm>
            <a:off x="8554642" y="4894660"/>
            <a:ext cx="202406" cy="209550"/>
          </a:xfrm>
          <a:prstGeom prst="actionButtonForwardNex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sp>
        <p:nvSpPr>
          <p:cNvPr id="6" name="动作按钮: 结束 9">
            <a:hlinkClick r:id="" action="ppaction://hlinkshowjump?jump=endshow"/>
          </p:cNvPr>
          <p:cNvSpPr/>
          <p:nvPr userDrawn="1"/>
        </p:nvSpPr>
        <p:spPr>
          <a:xfrm>
            <a:off x="8820150" y="4886326"/>
            <a:ext cx="190500" cy="226219"/>
          </a:xfrm>
          <a:prstGeom prst="actionButtonE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180976" y="304800"/>
            <a:ext cx="8776097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81155" y="401129"/>
            <a:ext cx="8775808" cy="443399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动作按钮: 后退或前一项 3">
            <a:hlinkClick r:id="" action="ppaction://hlinkshowjump?jump=previousslide"/>
          </p:cNvPr>
          <p:cNvSpPr/>
          <p:nvPr userDrawn="1"/>
        </p:nvSpPr>
        <p:spPr>
          <a:xfrm>
            <a:off x="8281988" y="4885135"/>
            <a:ext cx="209550" cy="228600"/>
          </a:xfrm>
          <a:prstGeom prst="actionButtonBackPrevio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sp>
        <p:nvSpPr>
          <p:cNvPr id="5" name="动作按钮: 前进或下一项 8">
            <a:hlinkClick r:id="" action="ppaction://hlinkshowjump?jump=nextslide"/>
          </p:cNvPr>
          <p:cNvSpPr/>
          <p:nvPr userDrawn="1"/>
        </p:nvSpPr>
        <p:spPr>
          <a:xfrm>
            <a:off x="8554642" y="4894660"/>
            <a:ext cx="202406" cy="209550"/>
          </a:xfrm>
          <a:prstGeom prst="actionButtonForwardNex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sp>
        <p:nvSpPr>
          <p:cNvPr id="6" name="动作按钮: 结束 9">
            <a:hlinkClick r:id="" action="ppaction://hlinkshowjump?jump=endshow"/>
          </p:cNvPr>
          <p:cNvSpPr/>
          <p:nvPr userDrawn="1"/>
        </p:nvSpPr>
        <p:spPr>
          <a:xfrm>
            <a:off x="8820150" y="4886326"/>
            <a:ext cx="190500" cy="226219"/>
          </a:xfrm>
          <a:prstGeom prst="actionButtonE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180976" y="304800"/>
            <a:ext cx="8776097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81155" y="401129"/>
            <a:ext cx="8775808" cy="443399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动作按钮: 后退或前一项 3">
            <a:hlinkClick r:id="" action="ppaction://hlinkshowjump?jump=previousslide"/>
          </p:cNvPr>
          <p:cNvSpPr/>
          <p:nvPr userDrawn="1"/>
        </p:nvSpPr>
        <p:spPr>
          <a:xfrm>
            <a:off x="8281988" y="4885135"/>
            <a:ext cx="209550" cy="228600"/>
          </a:xfrm>
          <a:prstGeom prst="actionButtonBackPrevio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sp>
        <p:nvSpPr>
          <p:cNvPr id="5" name="动作按钮: 前进或下一项 8">
            <a:hlinkClick r:id="" action="ppaction://hlinkshowjump?jump=nextslide"/>
          </p:cNvPr>
          <p:cNvSpPr/>
          <p:nvPr userDrawn="1"/>
        </p:nvSpPr>
        <p:spPr>
          <a:xfrm>
            <a:off x="8554642" y="4894660"/>
            <a:ext cx="202406" cy="209550"/>
          </a:xfrm>
          <a:prstGeom prst="actionButtonForwardNex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sp>
        <p:nvSpPr>
          <p:cNvPr id="6" name="动作按钮: 结束 9">
            <a:hlinkClick r:id="" action="ppaction://hlinkshowjump?jump=endshow"/>
          </p:cNvPr>
          <p:cNvSpPr/>
          <p:nvPr userDrawn="1"/>
        </p:nvSpPr>
        <p:spPr>
          <a:xfrm>
            <a:off x="8820150" y="4886326"/>
            <a:ext cx="190500" cy="226219"/>
          </a:xfrm>
          <a:prstGeom prst="actionButtonE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180976" y="304800"/>
            <a:ext cx="8776097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81155" y="401129"/>
            <a:ext cx="8775808" cy="443399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动作按钮: 后退或前一项 3">
            <a:hlinkClick r:id="" action="ppaction://hlinkshowjump?jump=previousslide"/>
          </p:cNvPr>
          <p:cNvSpPr/>
          <p:nvPr userDrawn="1"/>
        </p:nvSpPr>
        <p:spPr>
          <a:xfrm>
            <a:off x="8281988" y="4885135"/>
            <a:ext cx="209550" cy="228600"/>
          </a:xfrm>
          <a:prstGeom prst="actionButtonBackPrevio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sp>
        <p:nvSpPr>
          <p:cNvPr id="5" name="动作按钮: 前进或下一项 8">
            <a:hlinkClick r:id="" action="ppaction://hlinkshowjump?jump=nextslide"/>
          </p:cNvPr>
          <p:cNvSpPr/>
          <p:nvPr userDrawn="1"/>
        </p:nvSpPr>
        <p:spPr>
          <a:xfrm>
            <a:off x="8554642" y="4894660"/>
            <a:ext cx="202406" cy="209550"/>
          </a:xfrm>
          <a:prstGeom prst="actionButtonForwardNex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sp>
        <p:nvSpPr>
          <p:cNvPr id="6" name="动作按钮: 结束 9">
            <a:hlinkClick r:id="" action="ppaction://hlinkshowjump?jump=endshow"/>
          </p:cNvPr>
          <p:cNvSpPr/>
          <p:nvPr userDrawn="1"/>
        </p:nvSpPr>
        <p:spPr>
          <a:xfrm>
            <a:off x="8820150" y="4886326"/>
            <a:ext cx="190500" cy="226219"/>
          </a:xfrm>
          <a:prstGeom prst="actionButtonE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180976" y="304800"/>
            <a:ext cx="8776097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81155" y="401129"/>
            <a:ext cx="8775808" cy="443399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9E93-A602-4895-854F-7D9117047D70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2C0B-5217-4DAD-8099-435214E2D3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9E93-A602-4895-854F-7D9117047D70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2C0B-5217-4DAD-8099-435214E2D3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9E93-A602-4895-854F-7D9117047D70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2C0B-5217-4DAD-8099-435214E2D3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9E93-A602-4895-854F-7D9117047D70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2C0B-5217-4DAD-8099-435214E2D3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9E93-A602-4895-854F-7D9117047D70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2C0B-5217-4DAD-8099-435214E2D3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B9E93-A602-4895-854F-7D9117047D70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2C0B-5217-4DAD-8099-435214E2D3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B9E93-A602-4895-854F-7D9117047D70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72C0B-5217-4DAD-8099-435214E2D30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/>
          <p:nvPr/>
        </p:nvSpPr>
        <p:spPr bwMode="auto">
          <a:xfrm>
            <a:off x="716437" y="3751495"/>
            <a:ext cx="3802003" cy="10823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任意多边形 11"/>
          <p:cNvSpPr/>
          <p:nvPr/>
        </p:nvSpPr>
        <p:spPr bwMode="auto">
          <a:xfrm>
            <a:off x="-53561" y="4338767"/>
            <a:ext cx="3802003" cy="6286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角三角形 13"/>
          <p:cNvSpPr/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6A2C51C0-A210-45E5-B4F0-18FD10F7B36D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3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0027B7E-6DED-4FC3-ACD3-847BECF571C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l" rtl="0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50FDD-E6A2-443C-B770-00208DD56E42}" type="datetimeFigureOut">
              <a:rPr lang="zh-CN" altLang="en-US" smtClean="0"/>
              <a:t>2021/7/1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A7F77-EDF3-4C57-8E0D-ABA80C545C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i2.w.yun.hjfile.cn/doc/201303/d5547c74-d9ad-4625-bd93-41c2817f1dff_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28596" y="1393023"/>
            <a:ext cx="8029604" cy="1884766"/>
          </a:xfrm>
        </p:spPr>
        <p:txBody>
          <a:bodyPr>
            <a:noAutofit/>
          </a:bodyPr>
          <a:lstStyle/>
          <a:p>
            <a:pPr algn="ctr"/>
            <a:r>
              <a:rPr kumimoji="0" lang="en-US" altLang="zh-CN" sz="6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</a:rPr>
              <a:t>Unit 6</a:t>
            </a:r>
            <a:br>
              <a:rPr kumimoji="0" lang="en-US" altLang="zh-CN" sz="6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</a:rPr>
            </a:br>
            <a:r>
              <a:rPr kumimoji="0" lang="en-US" altLang="zh-CN" sz="6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</a:rPr>
              <a:t>Disaster and hope</a:t>
            </a:r>
            <a:endParaRPr lang="zh-CN" altLang="en-US" sz="60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1915" y="65405"/>
            <a:ext cx="8980170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8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II. Key Words</a:t>
            </a:r>
          </a:p>
          <a:p>
            <a:pPr indent="0">
              <a:buFont typeface="Wingdings" panose="05000000000000000000" charset="0"/>
              <a:buNone/>
            </a:pPr>
            <a:r>
              <a:rPr lang="en-US" sz="28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occur vi. </a:t>
            </a:r>
            <a:r>
              <a:rPr lang="zh-CN" sz="28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发生；出现  （过去式 </a:t>
            </a:r>
            <a:r>
              <a:rPr lang="en-US" sz="28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&amp; </a:t>
            </a:r>
            <a:r>
              <a:rPr lang="zh-CN" sz="28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过去分词：</a:t>
            </a:r>
            <a:r>
              <a:rPr lang="en-US" sz="2800" b="1" u="sng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occurred</a:t>
            </a:r>
          </a:p>
          <a:p>
            <a:pPr indent="0">
              <a:buFont typeface="Wingdings" panose="05000000000000000000" charset="0"/>
              <a:buNone/>
            </a:pPr>
            <a:r>
              <a:rPr lang="en-US" sz="28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occurrence  n. </a:t>
            </a:r>
            <a:r>
              <a:rPr lang="zh-CN" sz="28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发生；出现</a:t>
            </a:r>
          </a:p>
          <a:p>
            <a:pPr marL="457200" indent="-457200">
              <a:buFont typeface="Wingdings" panose="05000000000000000000" charset="0"/>
              <a:buChar char="Ø"/>
            </a:pPr>
            <a:r>
              <a:rPr lang="en-US" sz="28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sth occurs to sb  </a:t>
            </a:r>
            <a:r>
              <a:rPr lang="zh-CN" sz="28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某人想到（主意或想法）</a:t>
            </a:r>
          </a:p>
          <a:p>
            <a:pPr marL="457200" indent="-457200">
              <a:buFont typeface="Wingdings" panose="05000000000000000000" charset="0"/>
              <a:buChar char="Ø"/>
            </a:pPr>
            <a:r>
              <a:rPr lang="en-US" sz="28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It occurs to sb that...  </a:t>
            </a:r>
            <a:r>
              <a:rPr lang="zh-CN" sz="28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某人想到</a:t>
            </a:r>
            <a:r>
              <a:rPr lang="en-US" sz="28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... ...</a:t>
            </a:r>
          </a:p>
          <a:p>
            <a:pPr marL="457200" indent="-457200">
              <a:buFont typeface="Wingdings" panose="05000000000000000000" charset="0"/>
              <a:buChar char="Ø"/>
            </a:pPr>
            <a:r>
              <a:rPr lang="en-US" sz="28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It occurs to sb to do sth </a:t>
            </a:r>
            <a:r>
              <a:rPr lang="zh-CN" sz="28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某人想到去做某事</a:t>
            </a:r>
            <a:endParaRPr lang="zh-CN" altLang="en-US" sz="2800" b="1">
              <a:latin typeface="Franklin Gothic Medium" panose="020B0603020102020204" charset="0"/>
              <a:cs typeface="Franklin Gothic Medium" panose="020B06030201020202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6830" y="92075"/>
            <a:ext cx="9265920" cy="40074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1) 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A great decline in young work force is likely</a:t>
            </a:r>
            <a:r>
              <a:rPr lang="en-US" sz="2800" b="1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_________</a:t>
            </a:r>
            <a:endParaRPr lang="en-US" sz="2800" b="1" u="sng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(occur) in China.</a:t>
            </a:r>
            <a:endParaRPr lang="en-US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   </a:t>
            </a:r>
            <a:r>
              <a:rPr lang="en-US" sz="2800" b="1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中国的年轻劳动力可能会大幅下降。</a:t>
            </a:r>
            <a:endParaRPr lang="en-US" sz="2800" b="1"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  <a:p>
            <a:pPr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2) 我突然想到一个很棒的主意。</a:t>
            </a:r>
          </a:p>
          <a:p>
            <a:pPr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________________________________________________                                                                                                </a:t>
            </a:r>
            <a:r>
              <a:rPr lang="en-US" sz="2800" b="1" u="sng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    </a:t>
            </a:r>
            <a:endParaRPr lang="en-US" sz="2800" b="1"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  <a:p>
            <a:pPr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3) 他们很少想到去溜达一会儿，花点时间看看周围的事物。</a:t>
            </a:r>
          </a:p>
          <a:p>
            <a:pPr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__________________________to wander a bit and take a moment to see what’s around them.</a:t>
            </a:r>
          </a:p>
          <a:p>
            <a:pPr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4) 他突然想到第二天早上要参加一个重要会议。</a:t>
            </a:r>
          </a:p>
          <a:p>
            <a:pPr indent="0"/>
            <a:r>
              <a:rPr lang="en-US" sz="28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</a:t>
            </a:r>
            <a:r>
              <a:rPr lang="en-US" sz="28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  <a:sym typeface="+mn-ea"/>
              </a:rPr>
              <a:t>________________________________________________</a:t>
            </a:r>
            <a:r>
              <a:rPr lang="en-US" sz="28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                                                                                              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134225" y="92075"/>
            <a:ext cx="155003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800" b="1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to occur</a:t>
            </a:r>
            <a:endParaRPr lang="en-US" altLang="en-US" sz="2800" b="1">
              <a:solidFill>
                <a:srgbClr val="FF0000"/>
              </a:solidFill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2555" y="1579880"/>
            <a:ext cx="792543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800" b="1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  An awesome idea occurred to|hit|struck me.</a:t>
            </a:r>
            <a:endParaRPr lang="en-US" altLang="en-US" sz="2800" b="1">
              <a:solidFill>
                <a:srgbClr val="FF0000"/>
              </a:solidFill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4290" y="2424430"/>
            <a:ext cx="50349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800" b="1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It seldom occurred to them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4290" y="3500755"/>
            <a:ext cx="8982710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800" b="1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It occurred to him that he had an important conference to attend the next morning.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38760" y="135255"/>
            <a:ext cx="8766810" cy="4459605"/>
          </a:xfrm>
        </p:spPr>
        <p:txBody>
          <a:bodyPr>
            <a:noAutofit/>
          </a:bodyPr>
          <a:lstStyle/>
          <a:p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2.claim v./n. 声称，宣称； 索要，认领； 夺去（生命）</a:t>
            </a:r>
          </a:p>
          <a:p>
            <a:pPr>
              <a:buFont typeface="Wingdings" panose="05000000000000000000" charset="0"/>
              <a:buChar char="Ø"/>
            </a:pP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  claim+ that从句  声称……</a:t>
            </a:r>
          </a:p>
          <a:p>
            <a:pPr>
              <a:buFont typeface="Wingdings" panose="05000000000000000000" charset="0"/>
              <a:buChar char="Ø"/>
            </a:pP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 claim to do/to be sth 声称做……/声称是……</a:t>
            </a:r>
          </a:p>
          <a:p>
            <a:pPr>
              <a:buFont typeface="Wingdings" panose="05000000000000000000" charset="0"/>
              <a:buChar char="Ø"/>
            </a:pP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 It is claimed that...据说......</a:t>
            </a:r>
          </a:p>
          <a:p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1)Scientists </a:t>
            </a:r>
            <a:r>
              <a:rPr lang="en-US" altLang="zh-CN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</a:t>
            </a:r>
          </a:p>
          <a:p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in the fight against cancer. </a:t>
            </a:r>
          </a:p>
          <a:p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科学家们宣称攻克癌症已有重大的突破。 </a:t>
            </a:r>
          </a:p>
          <a:p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2)A man </a:t>
            </a:r>
            <a:r>
              <a:rPr lang="en-US" altLang="zh-CN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</a:t>
            </a: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 threatened to reveal her privacy. </a:t>
            </a:r>
          </a:p>
          <a:p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   一个自称是记者的男人威胁要公开她的隐私。</a:t>
            </a:r>
          </a:p>
          <a:p>
            <a:endParaRPr lang="zh-CN" altLang="en-US"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70125" y="2076450"/>
            <a:ext cx="695071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800" b="1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claim to have made a major breakthrough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705610" y="3593465"/>
            <a:ext cx="43916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800" b="1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claiming to be a journalist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9065" y="123190"/>
            <a:ext cx="8987155" cy="51746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3)So far nobody </a:t>
            </a:r>
          </a:p>
          <a:p>
            <a:pPr marL="0" indent="0">
              <a:buNone/>
            </a:pPr>
            <a:r>
              <a:rPr lang="en-US" altLang="zh-CN" sz="27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_________________________________________________</a:t>
            </a: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迄今为止，还没有人来认领在图书馆捡到的那些钱。</a:t>
            </a:r>
            <a:endParaRPr lang="zh-CN" altLang="en-US"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4）</a:t>
            </a:r>
            <a:r>
              <a:rPr lang="en-US" altLang="zh-CN" sz="27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_______________________</a:t>
            </a: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except those on Noah’s ark.</a:t>
            </a:r>
            <a:endParaRPr lang="zh-CN" altLang="en-US"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洪水夺走了所有生命，只有挪亚方舟上的生命得以幸免。</a:t>
            </a:r>
            <a:endParaRPr lang="zh-CN" altLang="en-US"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5）</a:t>
            </a:r>
            <a:r>
              <a:rPr lang="en-US" altLang="zh-CN" sz="27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______________________________________________</a:t>
            </a: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他声称他未给予一个公平的（fair）机会。 </a:t>
            </a:r>
            <a:endParaRPr lang="zh-CN" altLang="en-US"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6）</a:t>
            </a:r>
            <a:r>
              <a:rPr lang="en-US" altLang="zh-CN" sz="27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______________________</a:t>
            </a: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some doctors were working 80 hours a week.</a:t>
            </a:r>
            <a:endParaRPr lang="zh-CN" altLang="en-US"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2700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据说有些医生每周工作80小时。</a:t>
            </a:r>
            <a:endParaRPr lang="zh-CN" altLang="en-US"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1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42265" y="548640"/>
            <a:ext cx="774128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b="1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has claimed the money discovered in the library.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80365" y="1527175"/>
            <a:ext cx="441134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b="1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The flood claimed all lives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44220" y="2449195"/>
            <a:ext cx="774128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He claims that he was not given a fair chance.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21360" y="3434715"/>
            <a:ext cx="355473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b="1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It was claimed that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9065" y="162560"/>
            <a:ext cx="8925560" cy="4505960"/>
          </a:xfrm>
        </p:spPr>
        <p:txBody>
          <a:bodyPr>
            <a:noAutofit/>
          </a:bodyPr>
          <a:lstStyle/>
          <a:p>
            <a:pPr marL="0" indent="0">
              <a:lnSpc>
                <a:spcPct val="95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400" b="1"/>
              <a:t>1.这座火山1980年爆发，摧毁了华盛顿州的大片地区。</a:t>
            </a:r>
          </a:p>
          <a:p>
            <a:pPr marL="0" indent="0">
              <a:lnSpc>
                <a:spcPct val="95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400" b="1"/>
              <a:t>   </a:t>
            </a:r>
            <a:r>
              <a:rPr lang="en-US" sz="24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The volcano erupted</a:t>
            </a:r>
            <a:r>
              <a:rPr lang="zh-CN" altLang="en-US" sz="2400" b="1"/>
              <a:t> in 1980</a:t>
            </a:r>
            <a:r>
              <a:rPr lang="en-US" altLang="zh-CN" sz="2400" b="1"/>
              <a:t>, _______________________________</a:t>
            </a:r>
            <a:r>
              <a:rPr lang="zh-CN" altLang="en-US" sz="2400" b="1" u="sng"/>
              <a:t>                                                                      </a:t>
            </a:r>
            <a:r>
              <a:rPr lang="zh-CN" altLang="en-US" sz="2400" b="1"/>
              <a:t>Washington state.</a:t>
            </a:r>
          </a:p>
          <a:p>
            <a:pPr marL="0" indent="0">
              <a:lnSpc>
                <a:spcPct val="95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400" b="1"/>
              <a:t>2.我们校长宣布下周举行的运动会因天气原因将被推迟。</a:t>
            </a:r>
          </a:p>
          <a:p>
            <a:pPr marL="0" indent="0">
              <a:lnSpc>
                <a:spcPct val="95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400" b="1"/>
              <a:t>Our headmaster</a:t>
            </a:r>
            <a:r>
              <a:rPr lang="zh-CN" altLang="en-US" sz="2400" b="1" u="sng"/>
              <a:t>                                                                                          </a:t>
            </a:r>
            <a:r>
              <a:rPr lang="zh-CN" altLang="en-US" sz="2400" b="1"/>
              <a:t>the sports meeting</a:t>
            </a:r>
            <a:r>
              <a:rPr lang="zh-CN" altLang="en-US" sz="2400" b="1" u="sng"/>
              <a:t>                               	       </a:t>
            </a:r>
            <a:r>
              <a:rPr lang="zh-CN" altLang="en-US" sz="2400" b="1"/>
              <a:t>would be put off </a:t>
            </a:r>
            <a:r>
              <a:rPr lang="en-US" altLang="zh-CN" sz="2400" b="1"/>
              <a:t>_________</a:t>
            </a:r>
            <a:r>
              <a:rPr lang="zh-CN" altLang="en-US" sz="2400" b="1" u="sng"/>
              <a:t>                    </a:t>
            </a:r>
            <a:r>
              <a:rPr lang="zh-CN" altLang="en-US" sz="2400" b="1"/>
              <a:t> </a:t>
            </a:r>
          </a:p>
          <a:p>
            <a:pPr marL="0" indent="0">
              <a:lnSpc>
                <a:spcPct val="95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400" b="1"/>
              <a:t> </a:t>
            </a:r>
            <a:r>
              <a:rPr lang="en-US" altLang="zh-CN" sz="2400" b="1" u="sng"/>
              <a:t>_________________________________________</a:t>
            </a:r>
            <a:r>
              <a:rPr lang="zh-CN" altLang="en-US" sz="2400" b="1"/>
              <a:t>.</a:t>
            </a:r>
          </a:p>
          <a:p>
            <a:pPr marL="0" indent="0">
              <a:lnSpc>
                <a:spcPct val="95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400" b="1"/>
              <a:t>3.她突然想到她把钥匙落在办公室了。</a:t>
            </a:r>
          </a:p>
          <a:p>
            <a:pPr marL="0" indent="0">
              <a:lnSpc>
                <a:spcPct val="95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400" b="1"/>
              <a:t>                                                                                </a:t>
            </a:r>
          </a:p>
          <a:p>
            <a:pPr marL="0" indent="0">
              <a:lnSpc>
                <a:spcPct val="95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400" b="1"/>
              <a:t>4.有些人声称上网就是浪费时间。(claim)</a:t>
            </a:r>
          </a:p>
          <a:p>
            <a:pPr marL="0" indent="0">
              <a:lnSpc>
                <a:spcPct val="95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400" b="1"/>
              <a:t>   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305300" y="505460"/>
            <a:ext cx="468757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destroying a large area of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305685" y="1497965"/>
            <a:ext cx="64960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made an announcement that /announced that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195830" y="1851660"/>
            <a:ext cx="310070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to be held next week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11785" y="2915285"/>
            <a:ext cx="86207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It occurred to her that she had left her key(s) in the office.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33045" y="2185670"/>
            <a:ext cx="868807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due to/because of/on account of the bad weather</a:t>
            </a:r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91465" y="3599815"/>
            <a:ext cx="8620760" cy="4419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0" indent="0">
              <a:lnSpc>
                <a:spcPct val="95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400" b="1">
                <a:solidFill>
                  <a:srgbClr val="FF0000"/>
                </a:solidFill>
                <a:sym typeface="+mn-ea"/>
              </a:rPr>
              <a:t>Some people claim that surfing the Internet is a waste of time.</a:t>
            </a:r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9065" y="162560"/>
            <a:ext cx="8925560" cy="4505960"/>
          </a:xfrm>
        </p:spPr>
        <p:txBody>
          <a:bodyPr>
            <a:noAutofit/>
          </a:bodyPr>
          <a:lstStyle/>
          <a:p>
            <a:pPr marL="0" indent="0">
              <a:lnSpc>
                <a:spcPct val="95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400" b="1"/>
              <a:t>1.这座火山1980年爆发，摧毁了华盛顿州的大片地区。</a:t>
            </a:r>
          </a:p>
          <a:p>
            <a:pPr marL="0" indent="0">
              <a:lnSpc>
                <a:spcPct val="95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400" b="1" u="sng"/>
              <a:t>                                       </a:t>
            </a:r>
            <a:r>
              <a:rPr lang="zh-CN" altLang="en-US" sz="2400" b="1"/>
              <a:t>in 1980</a:t>
            </a:r>
            <a:r>
              <a:rPr lang="en-US" altLang="zh-CN" sz="2400" b="1"/>
              <a:t>, _______________________________</a:t>
            </a:r>
            <a:r>
              <a:rPr lang="zh-CN" altLang="en-US" sz="2400" b="1" u="sng"/>
              <a:t>                                                                      </a:t>
            </a:r>
            <a:r>
              <a:rPr lang="zh-CN" altLang="en-US" sz="2400" b="1"/>
              <a:t>Washington state.</a:t>
            </a:r>
          </a:p>
          <a:p>
            <a:pPr marL="0" indent="0">
              <a:lnSpc>
                <a:spcPct val="95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400" b="1"/>
              <a:t>2.我们校长宣布下周举行的运动会因天气原因将被推迟。</a:t>
            </a:r>
          </a:p>
          <a:p>
            <a:pPr marL="0" indent="0">
              <a:lnSpc>
                <a:spcPct val="95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400" b="1"/>
              <a:t>Our headmaster</a:t>
            </a:r>
            <a:r>
              <a:rPr lang="zh-CN" altLang="en-US" sz="2400" b="1" u="sng"/>
              <a:t>                                                                                          </a:t>
            </a:r>
            <a:r>
              <a:rPr lang="zh-CN" altLang="en-US" sz="2400" b="1"/>
              <a:t>the sports meeting</a:t>
            </a:r>
            <a:r>
              <a:rPr lang="zh-CN" altLang="en-US" sz="2400" b="1" u="sng"/>
              <a:t>                               	       </a:t>
            </a:r>
            <a:r>
              <a:rPr lang="zh-CN" altLang="en-US" sz="2400" b="1"/>
              <a:t>would be put off </a:t>
            </a:r>
            <a:r>
              <a:rPr lang="en-US" altLang="zh-CN" sz="2400" b="1"/>
              <a:t>_________</a:t>
            </a:r>
            <a:r>
              <a:rPr lang="zh-CN" altLang="en-US" sz="2400" b="1" u="sng"/>
              <a:t>                    </a:t>
            </a:r>
            <a:r>
              <a:rPr lang="zh-CN" altLang="en-US" sz="2400" b="1"/>
              <a:t> </a:t>
            </a:r>
          </a:p>
          <a:p>
            <a:pPr marL="0" indent="0">
              <a:lnSpc>
                <a:spcPct val="95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400" b="1"/>
              <a:t> </a:t>
            </a:r>
            <a:r>
              <a:rPr lang="zh-CN" altLang="en-US" sz="2400" b="1" u="sng"/>
              <a:t>                </a:t>
            </a:r>
            <a:r>
              <a:rPr lang="en-US" altLang="zh-CN" sz="2400" b="1" u="sng"/>
              <a:t>                                                            </a:t>
            </a:r>
            <a:r>
              <a:rPr lang="zh-CN" altLang="en-US" sz="2400" b="1" u="sng"/>
              <a:t>       </a:t>
            </a:r>
            <a:r>
              <a:rPr lang="zh-CN" altLang="en-US" sz="2400" b="1"/>
              <a:t>.</a:t>
            </a:r>
          </a:p>
          <a:p>
            <a:pPr marL="0" indent="0">
              <a:lnSpc>
                <a:spcPct val="95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400" b="1"/>
              <a:t>3.她突然想到她把钥匙落在办公室了。</a:t>
            </a:r>
          </a:p>
          <a:p>
            <a:pPr marL="0" indent="0">
              <a:lnSpc>
                <a:spcPct val="95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400" b="1"/>
              <a:t>                                                                                </a:t>
            </a:r>
          </a:p>
          <a:p>
            <a:pPr marL="0" indent="0">
              <a:lnSpc>
                <a:spcPct val="95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2400" b="1"/>
              <a:t>4.有些人声称上网就是浪费时间。(claim)</a:t>
            </a:r>
          </a:p>
          <a:p>
            <a:pPr marL="0" indent="0">
              <a:lnSpc>
                <a:spcPct val="95000"/>
              </a:lnSpc>
              <a:spcBef>
                <a:spcPts val="20"/>
              </a:spcBef>
              <a:spcAft>
                <a:spcPts val="0"/>
              </a:spcAft>
              <a:buNone/>
            </a:pPr>
            <a:endParaRPr lang="zh-CN" altLang="en-US" sz="2400" b="1"/>
          </a:p>
        </p:txBody>
      </p:sp>
      <p:sp>
        <p:nvSpPr>
          <p:cNvPr id="100" name="文本框 99"/>
          <p:cNvSpPr txBox="1"/>
          <p:nvPr/>
        </p:nvSpPr>
        <p:spPr>
          <a:xfrm>
            <a:off x="139065" y="464820"/>
            <a:ext cx="30264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volcano erupted</a:t>
            </a:r>
            <a:endParaRPr lang="en-US" altLang="en-US" sz="24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18280" y="505460"/>
            <a:ext cx="468757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destroying a large area of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305685" y="1497965"/>
            <a:ext cx="64960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made an announcement that /announced that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195830" y="1924050"/>
            <a:ext cx="310070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to be held next week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42265" y="1859280"/>
            <a:ext cx="872236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                                                                    due to/ because of /on account of/  the bad weather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11785" y="2915285"/>
            <a:ext cx="86207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It occurred to her that she had left her key(s) in the office.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11785" y="3651885"/>
            <a:ext cx="862139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Some people claim that surfing the Internet is a waste of time.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4" grpId="0"/>
      <p:bldP spid="6" grpId="0"/>
      <p:bldP spid="7" grpId="0"/>
      <p:bldP spid="8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00050" y="-13970"/>
            <a:ext cx="8221345" cy="51098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i2.w.yun.hjfile.cn/doc/201303/d5547c74-d9ad-4625-bd93-41c2817f1dff_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28596" y="1393023"/>
            <a:ext cx="8029604" cy="1884766"/>
          </a:xfrm>
        </p:spPr>
        <p:txBody>
          <a:bodyPr>
            <a:noAutofit/>
          </a:bodyPr>
          <a:lstStyle/>
          <a:p>
            <a:pPr algn="ctr"/>
            <a:r>
              <a:rPr kumimoji="0" lang="en-US" altLang="zh-CN" sz="6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</a:rPr>
              <a:t/>
            </a:r>
            <a:br>
              <a:rPr kumimoji="0" lang="en-US" altLang="zh-CN" sz="6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</a:rPr>
            </a:br>
            <a:r>
              <a:rPr kumimoji="0" lang="en-US" altLang="zh-CN" sz="6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j-cs"/>
              </a:rPr>
              <a:t>Words &amp; Expressions</a:t>
            </a:r>
            <a:endParaRPr lang="zh-CN" altLang="en-US" sz="60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4294967295"/>
          </p:nvPr>
        </p:nvSpPr>
        <p:spPr>
          <a:xfrm>
            <a:off x="0" y="187960"/>
            <a:ext cx="8998585" cy="4317365"/>
          </a:xfrm>
        </p:spPr>
        <p:txBody>
          <a:bodyPr>
            <a:noAutofit/>
          </a:bodyPr>
          <a:lstStyle/>
          <a:p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Teachers’ words:</a:t>
            </a:r>
          </a:p>
          <a:p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1.An optimistic sees a hope in a disaster and a pessimistic sees a disaster in a hope.</a:t>
            </a:r>
          </a:p>
          <a:p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乐观者在灾难中看到希望，悲观者在希望中看到灾难。 </a:t>
            </a:r>
          </a:p>
          <a:p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2.With the help of people all over China, victims in disaster areas overcame many difficulties and  </a:t>
            </a:r>
          </a:p>
          <a:p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rebuilt their homes. </a:t>
            </a:r>
          </a:p>
          <a:p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在全国人民的帮助下，灾区人民克服了重重困难并重建家园。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墨迹 2"/>
              <p14:cNvContentPartPr/>
              <p14:nvPr/>
            </p14:nvContentPartPr>
            <p14:xfrm>
              <a:off x="371880" y="1165680"/>
              <a:ext cx="7270200" cy="1525680"/>
            </p14:xfrm>
          </p:contentPart>
        </mc:Choice>
        <mc:Fallback>
          <p:pic>
            <p:nvPicPr>
              <p:cNvPr id="3" name="墨迹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2520" y="1156320"/>
                <a:ext cx="7288920" cy="1544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-6350" y="-29845"/>
            <a:ext cx="9013190" cy="47390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ym typeface="+mn-ea"/>
              </a:rPr>
              <a:t>I. Word Formation</a:t>
            </a:r>
            <a:endParaRPr lang="en-US" sz="2800" dirty="0"/>
          </a:p>
          <a:p>
            <a: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800" b="1" dirty="0">
                <a:sym typeface="+mn-ea"/>
              </a:rPr>
              <a:t>A: 派生</a:t>
            </a:r>
            <a:endParaRPr sz="2800" b="1" dirty="0"/>
          </a:p>
          <a:p>
            <a: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800" b="1" dirty="0">
                <a:sym typeface="+mn-ea"/>
              </a:rPr>
              <a:t>1.disaster n. 灾难，灾祸--- disastrous adj. 灾难性的（</a:t>
            </a:r>
            <a:r>
              <a:rPr lang="en-US" sz="2800" b="1" dirty="0">
                <a:sym typeface="+mn-ea"/>
              </a:rPr>
              <a:t>_________________</a:t>
            </a:r>
            <a:r>
              <a:rPr sz="2800" b="1" dirty="0">
                <a:sym typeface="+mn-ea"/>
              </a:rPr>
              <a:t>自然灾害; disastrous consequences </a:t>
            </a:r>
            <a:r>
              <a:rPr lang="en-US" sz="2800" b="1" dirty="0">
                <a:sym typeface="+mn-ea"/>
              </a:rPr>
              <a:t>___________________</a:t>
            </a:r>
            <a:r>
              <a:rPr sz="2800" b="1" dirty="0">
                <a:sym typeface="+mn-ea"/>
              </a:rPr>
              <a:t>）catastrophe n. 大灾难，大灾祸</a:t>
            </a:r>
          </a:p>
          <a:p>
            <a: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800" b="1" dirty="0">
                <a:sym typeface="+mn-ea"/>
              </a:rPr>
              <a:t>2.immediately adv. 即刻，马上  conj. 一...就...-</a:t>
            </a:r>
            <a:r>
              <a:rPr lang="en-US" sz="2800" b="1" dirty="0">
                <a:sym typeface="+mn-ea"/>
              </a:rPr>
              <a:t>--________</a:t>
            </a:r>
          </a:p>
          <a:p>
            <a: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800" b="1" dirty="0">
                <a:sym typeface="+mn-ea"/>
              </a:rPr>
              <a:t>adj. 立即的（an immediate effect _______________ </a:t>
            </a:r>
            <a:r>
              <a:rPr lang="zh-CN" sz="2800" b="1" dirty="0">
                <a:sym typeface="+mn-ea"/>
              </a:rPr>
              <a:t>；</a:t>
            </a:r>
            <a:r>
              <a:rPr sz="2800" b="1" dirty="0">
                <a:sym typeface="+mn-ea"/>
              </a:rPr>
              <a:t>           </a:t>
            </a:r>
            <a:r>
              <a:rPr lang="en-US" sz="2800" b="1" dirty="0">
                <a:sym typeface="+mn-ea"/>
              </a:rPr>
              <a:t>______________________ </a:t>
            </a:r>
            <a:r>
              <a:rPr sz="2800" b="1" dirty="0">
                <a:sym typeface="+mn-ea"/>
              </a:rPr>
              <a:t>第一反应）</a:t>
            </a:r>
            <a:endParaRPr sz="2800" b="1" dirty="0"/>
          </a:p>
          <a:p>
            <a: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800" b="1" dirty="0">
                <a:sym typeface="+mn-ea"/>
              </a:rPr>
              <a:t>3.announcement n. 通告，公告--- </a:t>
            </a:r>
            <a:r>
              <a:rPr lang="en-US" sz="2800" b="1" dirty="0">
                <a:sym typeface="+mn-ea"/>
              </a:rPr>
              <a:t>_________</a:t>
            </a:r>
            <a:r>
              <a:rPr sz="2800" b="1" dirty="0">
                <a:sym typeface="+mn-ea"/>
              </a:rPr>
              <a:t>   v. 宣布；</a:t>
            </a:r>
            <a:r>
              <a:rPr lang="en-US" sz="2800" b="1" dirty="0">
                <a:sym typeface="+mn-ea"/>
              </a:rPr>
              <a:t>(</a:t>
            </a:r>
            <a:r>
              <a:rPr sz="2800" b="1" dirty="0">
                <a:sym typeface="+mn-ea"/>
              </a:rPr>
              <a:t>火车站、机场</a:t>
            </a:r>
            <a:r>
              <a:rPr lang="en-US" sz="2800" b="1" dirty="0">
                <a:sym typeface="+mn-ea"/>
              </a:rPr>
              <a:t>)</a:t>
            </a:r>
            <a:r>
              <a:rPr sz="2800" b="1" dirty="0">
                <a:sym typeface="+mn-ea"/>
              </a:rPr>
              <a:t>广播通知---announcer n. 播音员</a:t>
            </a:r>
            <a:r>
              <a:rPr lang="en-US" sz="2800" b="1" dirty="0">
                <a:sym typeface="+mn-ea"/>
              </a:rPr>
              <a:t>,</a:t>
            </a:r>
            <a:r>
              <a:rPr sz="2800" b="1" dirty="0">
                <a:sym typeface="+mn-ea"/>
              </a:rPr>
              <a:t>广播员</a:t>
            </a:r>
            <a:endParaRPr sz="2800" b="1" dirty="0"/>
          </a:p>
          <a:p>
            <a: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800" b="1" dirty="0">
                <a:sym typeface="+mn-ea"/>
              </a:rPr>
              <a:t>4.</a:t>
            </a:r>
            <a:r>
              <a:rPr lang="en-US" sz="2800" b="1" dirty="0">
                <a:sym typeface="+mn-ea"/>
              </a:rPr>
              <a:t>erupt</a:t>
            </a:r>
            <a:r>
              <a:rPr sz="2800" b="1" dirty="0">
                <a:sym typeface="+mn-ea"/>
              </a:rPr>
              <a:t> v. </a:t>
            </a:r>
            <a:r>
              <a:rPr lang="zh-CN" sz="2800" b="1" dirty="0">
                <a:sym typeface="+mn-ea"/>
              </a:rPr>
              <a:t>爆发；喷发</a:t>
            </a:r>
            <a:r>
              <a:rPr sz="2800" b="1" dirty="0">
                <a:sym typeface="+mn-ea"/>
              </a:rPr>
              <a:t>---</a:t>
            </a:r>
            <a:r>
              <a:rPr lang="en-US" sz="2800" b="1" dirty="0">
                <a:sym typeface="+mn-ea"/>
              </a:rPr>
              <a:t>_________</a:t>
            </a:r>
            <a:r>
              <a:rPr sz="2800" b="1" dirty="0">
                <a:sym typeface="+mn-ea"/>
              </a:rPr>
              <a:t> n. </a:t>
            </a:r>
            <a:r>
              <a:rPr lang="zh-CN" sz="2800" b="1" dirty="0">
                <a:sym typeface="+mn-ea"/>
              </a:rPr>
              <a:t>爆发；喷发</a:t>
            </a:r>
          </a:p>
          <a:p>
            <a: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800"/>
              <a:t> </a:t>
            </a:r>
            <a:r>
              <a:rPr lang="zh-CN" altLang="en-US" sz="2800" b="1"/>
              <a:t>   (volcanic eruption火山爆发</a:t>
            </a:r>
            <a:r>
              <a:rPr lang="zh-CN" altLang="en-US" sz="2800"/>
              <a:t>)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06095" y="1138555"/>
            <a:ext cx="261556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natural disasters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32435" y="1480820"/>
            <a:ext cx="19704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灾难性后果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230110" y="1905000"/>
            <a:ext cx="177673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immediate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153660" y="2263775"/>
            <a:ext cx="26854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</a:rPr>
              <a:t>立竿见影的效果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153660" y="3051810"/>
            <a:ext cx="16414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announce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756025" y="3728085"/>
            <a:ext cx="146177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eruption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33680" y="2601595"/>
            <a:ext cx="352234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an immediate reaction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0" name="墨迹 9"/>
              <p14:cNvContentPartPr/>
              <p14:nvPr/>
            </p14:nvContentPartPr>
            <p14:xfrm>
              <a:off x="2269440" y="1796040"/>
              <a:ext cx="5042520" cy="729360"/>
            </p14:xfrm>
          </p:contentPart>
        </mc:Choice>
        <mc:Fallback>
          <p:pic>
            <p:nvPicPr>
              <p:cNvPr id="10" name="墨迹 9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60080" y="1786680"/>
                <a:ext cx="5061240" cy="748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09855" y="62865"/>
            <a:ext cx="8968105" cy="4831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5. reliable adj. 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可信赖的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可靠的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---</a:t>
            </a:r>
            <a:r>
              <a:rPr lang="en-US" sz="2800" b="1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v. 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依赖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依靠</a:t>
            </a:r>
          </a:p>
          <a:p>
            <a:pPr indent="0"/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zh-CN" sz="2800" b="1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</a:t>
            </a:r>
            <a:r>
              <a:rPr lang="en-US" sz="2800" b="1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依靠；依赖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endParaRPr lang="en-US" sz="2800" b="1" u="sng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/>
            <a:r>
              <a:rPr lang="en-US" sz="2800" b="1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               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依赖……做某事 ）</a:t>
            </a:r>
            <a:endParaRPr lang="en-US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/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6. exceptionally adv. 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极其，非常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--- n</a:t>
            </a:r>
            <a:r>
              <a:rPr lang="en-US" sz="2800" b="1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               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例外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---exceptional adj.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异常的，例外的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-----</a:t>
            </a:r>
            <a:r>
              <a:rPr lang="en-US" sz="2800" b="1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prep. 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除……之外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sz="2800" b="1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         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无一例外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毫无例外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</a:p>
          <a:p>
            <a:pPr indent="0"/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 threaten v. 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威胁到，危及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--- </a:t>
            </a:r>
            <a:r>
              <a:rPr lang="en-US" sz="2800" b="1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n.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威胁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---</a:t>
            </a:r>
            <a:r>
              <a:rPr lang="en-US" sz="2800" b="1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  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___________adj. 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威胁的；恐吓的 （</a:t>
            </a:r>
            <a:r>
              <a:rPr lang="en-US" sz="2800" b="1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    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威胁要做某事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--- </a:t>
            </a:r>
            <a:r>
              <a:rPr lang="en-US" sz="2800" b="1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对……构成威胁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--- </a:t>
            </a:r>
          </a:p>
          <a:p>
            <a:pPr indent="0"/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800" b="1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           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一封恐吓信）</a:t>
            </a:r>
            <a:endParaRPr lang="en-US" sz="2800" b="1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/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8. sufficient adj. 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足够的，充足的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---</a:t>
            </a:r>
            <a:r>
              <a:rPr lang="en-US" sz="2800" b="1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充足</a:t>
            </a:r>
            <a:endParaRPr lang="zh-C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539740" y="62865"/>
            <a:ext cx="7397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rely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76910" y="442595"/>
            <a:ext cx="21024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rely on/upon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30530" y="892810"/>
            <a:ext cx="376110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rely on/upon...to do sth.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801995" y="1332230"/>
            <a:ext cx="162496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exception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586730" y="1744980"/>
            <a:ext cx="11506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except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240790" y="2217420"/>
            <a:ext cx="28784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without exception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801235" y="2629535"/>
            <a:ext cx="110363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threat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15265" y="3007995"/>
            <a:ext cx="19335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threatening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801995" y="3079750"/>
            <a:ext cx="285115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threaten to do sth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85365" y="3458210"/>
            <a:ext cx="251587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pose a threat to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89890" y="3893185"/>
            <a:ext cx="309880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a threatening letter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713095" y="4322445"/>
            <a:ext cx="180276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sufficiency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4" name="墨迹 13"/>
              <p14:cNvContentPartPr/>
              <p14:nvPr/>
            </p14:nvContentPartPr>
            <p14:xfrm>
              <a:off x="2283840" y="2226600"/>
              <a:ext cx="6860160" cy="1812960"/>
            </p14:xfrm>
          </p:contentPart>
        </mc:Choice>
        <mc:Fallback>
          <p:pic>
            <p:nvPicPr>
              <p:cNvPr id="14" name="墨迹 1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74480" y="2217240"/>
                <a:ext cx="6878880" cy="1831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-251460"/>
            <a:ext cx="9319895" cy="5668010"/>
          </a:xfrm>
        </p:spPr>
        <p:txBody>
          <a:bodyPr>
            <a:normAutofit fontScale="47500" lnSpcReduction="10000"/>
          </a:bodyPr>
          <a:lstStyle/>
          <a:p>
            <a:pPr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sz="6500" b="1" dirty="0"/>
              <a:t>B：转化</a:t>
            </a:r>
          </a:p>
          <a:p>
            <a:pPr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en-US" sz="6500" b="1" dirty="0"/>
              <a:t>9</a:t>
            </a:r>
            <a:r>
              <a:rPr sz="6500" b="1" dirty="0"/>
              <a:t>.forecast v. 预测，预报(过去式</a:t>
            </a:r>
            <a:r>
              <a:rPr lang="en-US" sz="6500" b="1" dirty="0"/>
              <a:t>____________________</a:t>
            </a:r>
            <a:r>
              <a:rPr sz="6500" b="1" dirty="0"/>
              <a:t>;</a:t>
            </a:r>
          </a:p>
          <a:p>
            <a:pPr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sz="6500" b="1" dirty="0"/>
              <a:t>过去分词</a:t>
            </a:r>
            <a:r>
              <a:rPr lang="en-US" sz="6500" b="1" dirty="0"/>
              <a:t>______________________</a:t>
            </a:r>
            <a:r>
              <a:rPr sz="6500" b="1" dirty="0"/>
              <a:t>）   n. 预报</a:t>
            </a:r>
          </a:p>
          <a:p>
            <a:pPr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sz="6500" b="1" dirty="0"/>
              <a:t>（  ________________</a:t>
            </a:r>
            <a:r>
              <a:rPr lang="zh-CN" altLang="en-US" sz="6500" b="1">
                <a:solidFill>
                  <a:schemeClr val="tx1"/>
                </a:solidFill>
                <a:sym typeface="+mn-ea"/>
              </a:rPr>
              <a:t>天气预报</a:t>
            </a:r>
            <a:r>
              <a:rPr sz="6500" b="1" dirty="0"/>
              <a:t>）</a:t>
            </a:r>
          </a:p>
          <a:p>
            <a:pPr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en-US" sz="6500" b="1" dirty="0"/>
              <a:t>10</a:t>
            </a:r>
            <a:r>
              <a:rPr sz="6500" b="1" dirty="0"/>
              <a:t>.rescue v. 营救，解救   n. 营救，救援</a:t>
            </a:r>
          </a:p>
          <a:p>
            <a:pPr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sz="6500" b="1" dirty="0"/>
              <a:t>（</a:t>
            </a:r>
            <a:r>
              <a:rPr lang="en-US" sz="6500" b="1" dirty="0"/>
              <a:t>______________________________</a:t>
            </a:r>
            <a:r>
              <a:rPr sz="6500" b="1" dirty="0"/>
              <a:t>从</a:t>
            </a:r>
            <a:r>
              <a:rPr lang="zh-CN" sz="6500" b="1" dirty="0"/>
              <a:t>失火的大楼</a:t>
            </a:r>
            <a:r>
              <a:rPr sz="6500" b="1" dirty="0"/>
              <a:t>中救出某</a:t>
            </a:r>
            <a:r>
              <a:rPr lang="en-US" sz="6500" b="1" dirty="0"/>
              <a:t>_________________________</a:t>
            </a:r>
            <a:r>
              <a:rPr lang="zh-CN" altLang="en-US" sz="6500" b="1">
                <a:solidFill>
                  <a:schemeClr val="tx1"/>
                </a:solidFill>
                <a:sym typeface="+mn-ea"/>
              </a:rPr>
              <a:t>营救某人</a:t>
            </a:r>
          </a:p>
          <a:p>
            <a:pPr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zh-CN" altLang="en-US" sz="6500" b="1">
                <a:solidFill>
                  <a:schemeClr val="tx1"/>
                </a:solidFill>
                <a:sym typeface="+mn-ea"/>
              </a:rPr>
              <a:t>     </a:t>
            </a:r>
            <a:r>
              <a:rPr lang="en-US" altLang="zh-CN" sz="6500" b="1">
                <a:solidFill>
                  <a:schemeClr val="tx1"/>
                </a:solidFill>
                <a:sym typeface="+mn-ea"/>
              </a:rPr>
              <a:t>rescue workers救援人员</a:t>
            </a:r>
            <a:r>
              <a:rPr sz="6500" b="1" dirty="0"/>
              <a:t>）</a:t>
            </a:r>
          </a:p>
          <a:p>
            <a:pPr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en-US" sz="6500" b="1" dirty="0"/>
              <a:t>11</a:t>
            </a:r>
            <a:r>
              <a:rPr sz="6500" b="1" dirty="0"/>
              <a:t>.shelter n. 庇护，掩蔽 </a:t>
            </a:r>
            <a:r>
              <a:rPr lang="en-US" sz="6500" b="1" dirty="0"/>
              <a:t>;</a:t>
            </a:r>
            <a:r>
              <a:rPr lang="zh-CN" sz="6500" b="1" dirty="0"/>
              <a:t>避难所</a:t>
            </a:r>
            <a:r>
              <a:rPr sz="6500" b="1" dirty="0"/>
              <a:t>  v. 保护，为...提供避难所（</a:t>
            </a:r>
            <a:r>
              <a:rPr lang="en-US" sz="6500" b="1" dirty="0"/>
              <a:t>_______________________</a:t>
            </a:r>
            <a:r>
              <a:rPr sz="6500" b="1" dirty="0"/>
              <a:t> 躲避...）</a:t>
            </a:r>
          </a:p>
          <a:p>
            <a:pPr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sz="6500" b="1" dirty="0"/>
              <a:t>C：合成</a:t>
            </a:r>
          </a:p>
          <a:p>
            <a:pPr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en-US" sz="6500" b="1" dirty="0"/>
              <a:t>12</a:t>
            </a:r>
            <a:r>
              <a:rPr sz="6500" b="1" dirty="0"/>
              <a:t>.land n. 土地 + slide v. &amp; n. 滑动，滑行 --- landslide n. 山崩，滑坡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604385" y="155575"/>
            <a:ext cx="314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forecasted/forecast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455420" y="463550"/>
            <a:ext cx="314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forecasted/forecast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53060" y="937260"/>
            <a:ext cx="31489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800" b="1" dirty="0">
                <a:solidFill>
                  <a:srgbClr val="FF0000"/>
                </a:solidFill>
                <a:sym typeface="+mn-ea"/>
              </a:rPr>
              <a:t>a weather forecast</a:t>
            </a:r>
            <a:endParaRPr lang="zh-CN" altLang="en-US" sz="2800" b="1" dirty="0">
              <a:solidFill>
                <a:srgbClr val="FF0000"/>
              </a:solidFill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91465" y="1691005"/>
            <a:ext cx="52336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rescue sb from a burning building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24815" y="2095500"/>
            <a:ext cx="41852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800" b="1" dirty="0">
                <a:solidFill>
                  <a:srgbClr val="FF0000"/>
                </a:solidFill>
                <a:sym typeface="+mn-ea"/>
              </a:rPr>
              <a:t>come</a:t>
            </a:r>
            <a:r>
              <a:rPr lang="en-US" sz="2800" b="1" dirty="0">
                <a:solidFill>
                  <a:srgbClr val="FF0000"/>
                </a:solidFill>
                <a:sym typeface="+mn-ea"/>
              </a:rPr>
              <a:t>/go</a:t>
            </a:r>
            <a:r>
              <a:rPr sz="2800" b="1" dirty="0">
                <a:solidFill>
                  <a:srgbClr val="FF0000"/>
                </a:solidFill>
                <a:sym typeface="+mn-ea"/>
              </a:rPr>
              <a:t> to one’s rescue</a:t>
            </a:r>
            <a:endParaRPr lang="zh-CN" altLang="en-US" sz="2800" b="1" dirty="0">
              <a:solidFill>
                <a:srgbClr val="FF0000"/>
              </a:solidFill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04545" y="3272790"/>
            <a:ext cx="41852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800" b="1" dirty="0">
                <a:solidFill>
                  <a:srgbClr val="FF0000"/>
                </a:solidFill>
                <a:sym typeface="+mn-ea"/>
              </a:rPr>
              <a:t>shelter (sb/sth) from</a:t>
            </a:r>
            <a:endParaRPr lang="zh-CN" altLang="en-US" sz="2800" b="1" dirty="0">
              <a:solidFill>
                <a:srgbClr val="FF0000"/>
              </a:solidFill>
              <a:sym typeface="+mn-ea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墨迹 4"/>
              <p14:cNvContentPartPr/>
              <p14:nvPr/>
            </p14:nvContentPartPr>
            <p14:xfrm>
              <a:off x="8785440" y="5143320"/>
              <a:ext cx="360" cy="360"/>
            </p14:xfrm>
          </p:contentPart>
        </mc:Choice>
        <mc:Fallback>
          <p:pic>
            <p:nvPicPr>
              <p:cNvPr id="5" name="墨迹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76080" y="513396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  <p:bldP spid="14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8260" y="0"/>
            <a:ext cx="9047480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【情景应用】</a:t>
            </a:r>
            <a:endParaRPr lang="en-US" sz="28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1) The volcano </a:t>
            </a:r>
            <a:r>
              <a:rPr lang="en-US" sz="2800" b="1" u="sng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</a:t>
            </a:r>
            <a:r>
              <a:rPr 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and killed all the dinosaurs, but the causes of the </a:t>
            </a:r>
            <a:r>
              <a:rPr lang="en-US" sz="2800" b="1" u="sng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</a:t>
            </a:r>
            <a:r>
              <a:rPr 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were still unknown. (erupt)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2) Anderson made the </a:t>
            </a:r>
            <a:r>
              <a:rPr lang="en-US" sz="2800" b="1" u="sng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</a:t>
            </a:r>
            <a:r>
              <a:rPr 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(announce) at the conference that the company would close next week.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3) It</a:t>
            </a:r>
            <a:r>
              <a:rPr lang="en-US" sz="2800" b="1" u="sng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 </a:t>
            </a:r>
            <a:r>
              <a:rPr 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(announce) that Professor Wang is coming to make a speech about his adventures at sea. 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4) We hung a net round the bed, which would protect us from </a:t>
            </a:r>
            <a:r>
              <a:rPr lang="en-US" sz="2800" b="1" u="sng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 </a:t>
            </a:r>
            <a:r>
              <a:rPr lang="en-US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(mosquito) and other insects.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483768" y="425908"/>
            <a:ext cx="17335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</a:rPr>
              <a:t>erupted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805942" y="880007"/>
            <a:ext cx="17335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</a:rPr>
              <a:t>eruption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563888" y="1312493"/>
            <a:ext cx="24231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</a:rPr>
              <a:t>announcement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27584" y="2122806"/>
            <a:ext cx="230441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</a:rPr>
              <a:t>is announced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929273" y="3447444"/>
            <a:ext cx="25355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  <a:sym typeface="+mn-ea"/>
              </a:rPr>
              <a:t>mosquito(e)s</a:t>
            </a:r>
            <a:endParaRPr lang="en-US" altLang="zh-CN" sz="2800" b="1" dirty="0">
              <a:solidFill>
                <a:srgbClr val="FF0000"/>
              </a:solidFill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/>
      <p:bldP spid="6" grpId="0"/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2070" y="119380"/>
            <a:ext cx="9047480" cy="43999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5)</a:t>
            </a:r>
            <a:r>
              <a:rPr lang="en-US" sz="2800" b="1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(immediate) she had gone, I remembered her name.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6) I </a:t>
            </a:r>
            <a:r>
              <a:rPr lang="en-US" sz="2800" b="1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(grab) at/for the glass just before it fell.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)I was the first Western TV reporter permitted to film a special unit caring for pandas</a:t>
            </a:r>
            <a:r>
              <a:rPr lang="zh-CN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(rescue) from starvation in the wild.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)The weather, even for January, was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(exceptional) cold.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)David threatened</a:t>
            </a:r>
            <a:r>
              <a:rPr lang="zh-CN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zh-C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(report) his neighbor to the police if the damages were not paid.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11810" y="119380"/>
            <a:ext cx="21342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Immediately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02310" y="979170"/>
            <a:ext cx="15265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grabbed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768850" y="1817370"/>
            <a:ext cx="21342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rescued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902960" y="2712085"/>
            <a:ext cx="24669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exceptionally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365500" y="3557905"/>
            <a:ext cx="21342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to report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3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2070" y="90170"/>
            <a:ext cx="9062085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10) This smart keyboard </a:t>
            </a:r>
            <a:r>
              <a:rPr lang="en-US" sz="2800" b="1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(precise) measures the cadence (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节奏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 with which one types and the pressure fingeres apply to each key.</a:t>
            </a:r>
          </a:p>
          <a:p>
            <a:pPr indent="0"/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11) You have to demonstrate that you are ___________</a:t>
            </a:r>
            <a:r>
              <a:rPr lang="en-US" sz="2800" b="1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(rely). Otherwise, they dare not accept you.</a:t>
            </a:r>
          </a:p>
          <a:p>
            <a:pPr indent="0"/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12) The loss of glaciers(</a:t>
            </a:r>
            <a:r>
              <a:rPr lang="zh-CN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冰川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 there due to global warming poses</a:t>
            </a:r>
            <a:r>
              <a:rPr lang="en-US" sz="2800" b="1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threat to agriculture.</a:t>
            </a:r>
          </a:p>
          <a:p>
            <a:pPr indent="0"/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13) I was wrapped heavily and well sheltered </a:t>
            </a:r>
            <a:r>
              <a:rPr lang="en-US" sz="2800" b="1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</a:t>
            </a:r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freezing cold weather.  </a:t>
            </a:r>
            <a:endParaRPr lang="zh-C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47490" y="90170"/>
            <a:ext cx="15265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precisely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607175" y="1350645"/>
            <a:ext cx="15417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reliable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98575" y="2632710"/>
            <a:ext cx="4591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060565" y="3070225"/>
            <a:ext cx="10883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</a:rPr>
              <a:t>from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6870,&quot;width&quot;:9975}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 anchor="t">
        <a:spAutoFit/>
      </a:bodyPr>
      <a:lstStyle>
        <a:defPPr lvl="0">
          <a:lnSpc>
            <a:spcPct val="100000"/>
          </a:lnSpc>
          <a:buNone/>
          <a:defRPr lang="en-US" sz="2800" b="1" dirty="0">
            <a:sym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1279</Words>
  <Application>Microsoft Office PowerPoint</Application>
  <PresentationFormat>全屏显示(16:9)</PresentationFormat>
  <Paragraphs>158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16</vt:i4>
      </vt:variant>
    </vt:vector>
  </HeadingPairs>
  <TitlesOfParts>
    <vt:vector size="33" baseType="lpstr">
      <vt:lpstr>等线</vt:lpstr>
      <vt:lpstr>黑体</vt:lpstr>
      <vt:lpstr>宋体</vt:lpstr>
      <vt:lpstr>Arial</vt:lpstr>
      <vt:lpstr>Arial Black</vt:lpstr>
      <vt:lpstr>Calibri</vt:lpstr>
      <vt:lpstr>Calibri Light</vt:lpstr>
      <vt:lpstr>Franklin Gothic Medium</vt:lpstr>
      <vt:lpstr>Lucida Sans Unicode</vt:lpstr>
      <vt:lpstr>Times New Roman</vt:lpstr>
      <vt:lpstr>Verdana</vt:lpstr>
      <vt:lpstr>Wingdings</vt:lpstr>
      <vt:lpstr>Wingdings 2</vt:lpstr>
      <vt:lpstr>Wingdings 3</vt:lpstr>
      <vt:lpstr>Office 主题</vt:lpstr>
      <vt:lpstr>聚合</vt:lpstr>
      <vt:lpstr>Office 主题​​</vt:lpstr>
      <vt:lpstr>Unit 6 Disaster and hope</vt:lpstr>
      <vt:lpstr> Words &amp; Expressions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</dc:creator>
  <cp:lastModifiedBy>Windows 用户</cp:lastModifiedBy>
  <cp:revision>81</cp:revision>
  <dcterms:created xsi:type="dcterms:W3CDTF">2019-09-06T09:37:00Z</dcterms:created>
  <dcterms:modified xsi:type="dcterms:W3CDTF">2021-07-01T07:01:24Z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58934D3E08AD4753B8D38DACD33C6B23</vt:lpwstr>
  </property>
</Properties>
</file>