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14"/>
  </p:notesMasterIdLst>
  <p:sldIdLst>
    <p:sldId id="386" r:id="rId4"/>
    <p:sldId id="387" r:id="rId5"/>
    <p:sldId id="388" r:id="rId6"/>
    <p:sldId id="409" r:id="rId7"/>
    <p:sldId id="408" r:id="rId8"/>
    <p:sldId id="396" r:id="rId9"/>
    <p:sldId id="350" r:id="rId10"/>
    <p:sldId id="365" r:id="rId11"/>
    <p:sldId id="318" r:id="rId12"/>
    <p:sldId id="404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248E8"/>
    <a:srgbClr val="50D0D1"/>
    <a:srgbClr val="0033CC"/>
    <a:srgbClr val="030B0E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75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519E-794C-461E-A5E6-0568E60AD2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9B4EF-D9C5-469A-AC75-D98330A785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920"/>
            <a:ext cx="77724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92"/>
            <a:ext cx="1971675" cy="43596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92"/>
            <a:ext cx="5800725" cy="43596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989"/>
            <a:ext cx="209550" cy="22864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5516"/>
            <a:ext cx="202406" cy="20958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7181"/>
            <a:ext cx="190500" cy="226258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53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99"/>
            <a:ext cx="8775808" cy="4434775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989"/>
            <a:ext cx="209550" cy="22864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5516"/>
            <a:ext cx="202406" cy="20958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7181"/>
            <a:ext cx="190500" cy="226258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53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99"/>
            <a:ext cx="8775808" cy="4434775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989"/>
            <a:ext cx="209550" cy="22864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5516"/>
            <a:ext cx="202406" cy="20958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7181"/>
            <a:ext cx="190500" cy="226258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53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99"/>
            <a:ext cx="8775808" cy="4434775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989"/>
            <a:ext cx="209550" cy="22864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5516"/>
            <a:ext cx="202406" cy="20958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7181"/>
            <a:ext cx="190500" cy="226258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53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99"/>
            <a:ext cx="8775808" cy="4434775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989"/>
            <a:ext cx="209550" cy="22864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5516"/>
            <a:ext cx="202406" cy="20958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7181"/>
            <a:ext cx="190500" cy="226258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53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401199"/>
            <a:ext cx="8775808" cy="4434775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8035" indent="0">
              <a:buNone/>
              <a:defRPr sz="1200"/>
            </a:lvl7pPr>
            <a:lvl8pPr marL="2400935" indent="0">
              <a:buNone/>
              <a:defRPr sz="1200"/>
            </a:lvl8pPr>
            <a:lvl9pPr marL="2743835" indent="0">
              <a:buNone/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92"/>
            <a:ext cx="7886700" cy="99434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1093"/>
            <a:ext cx="3868737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135"/>
            <a:ext cx="3868737" cy="276392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788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788" cy="276392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60"/>
            <a:ext cx="2949575" cy="120036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698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320"/>
            <a:ext cx="2949575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60"/>
            <a:ext cx="2949575" cy="120036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698"/>
            <a:ext cx="4629150" cy="365585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320"/>
            <a:ext cx="2949575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529"/>
            <a:ext cx="7886700" cy="213992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700"/>
            <a:ext cx="7886700" cy="112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458"/>
            <a:ext cx="3886200" cy="32640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093"/>
            <a:ext cx="3868340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135"/>
            <a:ext cx="3868340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093"/>
            <a:ext cx="3887391" cy="618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135"/>
            <a:ext cx="3887391" cy="276392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99"/>
            <a:ext cx="4629150" cy="365585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99"/>
            <a:ext cx="4629150" cy="365585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92"/>
            <a:ext cx="7886700" cy="99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458"/>
            <a:ext cx="7886700" cy="326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097"/>
            <a:ext cx="30861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097"/>
            <a:ext cx="2057400" cy="273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8575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38"/>
            <a:ext cx="2133600" cy="3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38"/>
            <a:ext cx="2895600" cy="3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 smtClean="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38"/>
            <a:ext cx="2133600" cy="3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930F7D-3430-44CD-B2B5-AE30801AEC3F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png"/><Relationship Id="rId2" Type="http://schemas.microsoft.com/office/2007/relationships/media" Target="file:///J:\B3U6\&#35838;&#26412;&#24405;&#38899;\SH3%20U6.mp4" TargetMode="External"/><Relationship Id="rId1" Type="http://schemas.openxmlformats.org/officeDocument/2006/relationships/video" Target="file:///J:\B3U6\&#35838;&#26412;&#24405;&#38899;\SH3%20U6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TextEdit="1"/>
          </p:cNvSpPr>
          <p:nvPr/>
        </p:nvSpPr>
        <p:spPr>
          <a:xfrm>
            <a:off x="2287505" y="140042"/>
            <a:ext cx="4568989" cy="7978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700" b="1" i="0" u="none" strike="noStrike" kern="1200" cap="none" spc="0" normalizeH="0" baseline="0" noProof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Disaster and </a:t>
            </a:r>
            <a:r>
              <a:rPr lang="en-US" altLang="zh-CN" sz="2700" b="1" noProof="1" smtClean="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kumimoji="0" lang="en-US" altLang="zh-CN" sz="2700" b="1" i="0" u="none" strike="noStrike" kern="1200" cap="none" spc="0" normalizeH="0" baseline="0" noProof="1" smtClean="0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ope</a:t>
            </a:r>
            <a:endParaRPr kumimoji="0" lang="en-US" altLang="zh-CN" sz="2700" b="1" i="0" u="none" strike="noStrike" kern="1200" cap="none" spc="0" normalizeH="0" baseline="0" noProof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155" y="87313"/>
            <a:ext cx="8950325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5 Fill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blank.  (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课文语法填空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Today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temperature in London 1. </a:t>
            </a:r>
            <a:r>
              <a:rPr lang="zh-CN" altLang="en-US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(expect) to reach 30 plus degrees! However, it is nothing 2._________ (compare) to the train. The temperature inside the train can reach 35 degrees. Each summer in London seems 3.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(hot) than the last. I suddenly feel a bit 4.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scare). Maybe it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time for me to plan for the future. I probably should sell my flat and buy a boat so that I can still go to work when there is a flood in London, 5.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join a beginner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swimming class 6.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(immediate) to learn to swim. </a:t>
            </a:r>
            <a:endParaRPr lang="en-US" altLang="zh-C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Looking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newspaper inside the train, I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shocked by photos showing the damage 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(cause) by many natural disasters like hurricanes, landslides and forest fires, 9.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due to climate change. When I am concerned about these, there comes the 10.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(announce), telling me it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my destination. With a fresh wind on my face outside, I think maybe I have been worrying too much.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33222" y="340255"/>
            <a:ext cx="150685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expected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10666" y="674053"/>
            <a:ext cx="150685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compared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95463" y="1205759"/>
            <a:ext cx="109220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hotter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7725" y="1534478"/>
            <a:ext cx="99504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scared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1660" y="2130108"/>
            <a:ext cx="54673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11188" y="2425594"/>
            <a:ext cx="206502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immediately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0710" y="2755794"/>
            <a:ext cx="150685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through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50522" y="3062924"/>
            <a:ext cx="150685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caused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33907" y="3379789"/>
            <a:ext cx="1506855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1129" y="4001030"/>
            <a:ext cx="2065020" cy="429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announcement</a:t>
            </a:r>
            <a:endParaRPr lang="en-US" alt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795" y="4445"/>
            <a:ext cx="9152890" cy="5148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img3.imgtn.bdimg.com/it/u=475392203,3588796184&amp;fm=214&amp;gp=0.jpg"/>
          <p:cNvSpPr>
            <a:spLocks noChangeAspect="1" noChangeArrowheads="1"/>
          </p:cNvSpPr>
          <p:nvPr/>
        </p:nvSpPr>
        <p:spPr bwMode="auto">
          <a:xfrm>
            <a:off x="155575" y="-108029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36195" y="64770"/>
            <a:ext cx="2766060" cy="579755"/>
          </a:xfrm>
          <a:prstGeom prst="horizontalScroll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rect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Watch &amp; Share</a:t>
            </a:r>
            <a:endParaRPr kumimoji="0" lang="en-US" altLang="zh-CN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9050" y="1456055"/>
            <a:ext cx="9033510" cy="142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eaLnBrk="0" fontAlgn="base" hangingPunct="0">
              <a:lnSpc>
                <a:spcPct val="12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1. Where is the city? What happened there?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l" eaLnBrk="0" fontAlgn="base" hangingPunct="0">
              <a:lnSpc>
                <a:spcPct val="12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2. How did people there react to the disaster?  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 eaLnBrk="0" fontAlgn="base" hangingPunct="0"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What was the result?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SH3 U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430866" y="101600"/>
            <a:ext cx="6576000" cy="49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img3.imgtn.bdimg.com/it/u=475392203,3588796184&amp;fm=214&amp;gp=0.jpg"/>
          <p:cNvSpPr>
            <a:spLocks noChangeAspect="1" noChangeArrowheads="1"/>
          </p:cNvSpPr>
          <p:nvPr/>
        </p:nvSpPr>
        <p:spPr bwMode="auto">
          <a:xfrm>
            <a:off x="155575" y="-108029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36195" y="-1270"/>
            <a:ext cx="2766060" cy="579755"/>
          </a:xfrm>
          <a:prstGeom prst="horizontalScroll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rect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Watch &amp; Share</a:t>
            </a:r>
            <a:endParaRPr kumimoji="0" lang="en-US" altLang="zh-CN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195" y="578485"/>
            <a:ext cx="903351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eaLnBrk="0" fontAlgn="base" hangingPunct="0">
              <a:lnSpc>
                <a:spcPct val="12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1. Where is the city? What happened there?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  <a:p>
            <a:pPr indent="0" algn="l" eaLnBrk="0" fontAlgn="base" hangingPunct="0">
              <a:lnSpc>
                <a:spcPct val="120000"/>
              </a:lnSpc>
              <a:buNone/>
            </a:pP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+mn-ea"/>
            </a:endParaRPr>
          </a:p>
          <a:p>
            <a:pPr indent="0" algn="l" eaLnBrk="0" fontAlgn="base" hangingPunct="0">
              <a:lnSpc>
                <a:spcPct val="120000"/>
              </a:lnSpc>
              <a:buNone/>
            </a:pP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l" eaLnBrk="0" fontAlgn="base" hangingPunct="0">
              <a:lnSpc>
                <a:spcPct val="12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2. How did people there react to the disaster?  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 eaLnBrk="0" fontAlgn="base" hangingPunct="0">
              <a:lnSpc>
                <a:spcPct val="12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    What was the result?</a:t>
            </a:r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36195" y="1027430"/>
            <a:ext cx="8849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city was in Italy. It was close to a volcano and in the year 79 AD, the volcano erupted, and the city was destroyed.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865" y="2826385"/>
            <a:ext cx="89801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there were frightened by the sudden disaster. They took what whey could as they tried to get away from the city.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people were trapped by the buildings that were falling down, and killed by the powerful flow of gas, ash and rock.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2344" y="245543"/>
            <a:ext cx="8876665" cy="525145"/>
          </a:xfrm>
          <a:prstGeom prst="rect">
            <a:avLst/>
          </a:prstGeom>
        </p:spPr>
        <p:txBody>
          <a:bodyPr vert="horz" lIns="51435" tIns="25717" rIns="51435" bIns="25717" rtlCol="0" anchor="b"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 Before reading </a:t>
            </a:r>
            <a:endParaRPr lang="en-US" altLang="zh-CN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Look 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picture and predict what the passage is about. </a:t>
            </a:r>
            <a:endParaRPr lang="en-US" altLang="zh-CN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图片包含 华美, 涂鸦, 彩色, 男人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9700" r="4238"/>
          <a:stretch>
            <a:fillRect/>
          </a:stretch>
        </p:blipFill>
        <p:spPr>
          <a:xfrm>
            <a:off x="492981" y="751207"/>
            <a:ext cx="8182526" cy="352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1088" y="4240530"/>
            <a:ext cx="868934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passage is about the author's feelings and concerns on the London Tube on an unusually hot day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7472" y="743161"/>
            <a:ext cx="110490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347980" y="1307253"/>
            <a:ext cx="8457354" cy="3184525"/>
          </a:xfrm>
          <a:prstGeom prst="rect">
            <a:avLst/>
          </a:prstGeom>
        </p:spPr>
        <p:txBody>
          <a:bodyPr vert="horz" lIns="51443" tIns="25721" rIns="51443" bIns="25721" rtlCol="0" anchor="b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To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 why summers in London are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getting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hotter and hotter.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 about the London Tube.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warn people about the danger of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London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flooded.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 his worries about the dangers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weather   conditions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1"/>
          <a:stretch>
            <a:fillRect/>
          </a:stretch>
        </p:blipFill>
        <p:spPr>
          <a:xfrm>
            <a:off x="0" y="3376961"/>
            <a:ext cx="698557" cy="6649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5533" y="120418"/>
            <a:ext cx="8898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 While reading</a:t>
            </a:r>
            <a:endParaRPr lang="en-US" altLang="zh-CN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1: Choose the author’s purpose in writing the passage.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l="1" t="2801" r="-1138" b="22791"/>
          <a:stretch>
            <a:fillRect/>
          </a:stretch>
        </p:blipFill>
        <p:spPr>
          <a:xfrm>
            <a:off x="301625" y="484505"/>
            <a:ext cx="8322945" cy="4572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5015" y="1258442"/>
            <a:ext cx="178350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plus 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56535" y="2279015"/>
            <a:ext cx="1884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melting and becoming one 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0680" y="3890450"/>
            <a:ext cx="1188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 scared 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6041" y="4052885"/>
            <a:ext cx="45574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his flat on the market and buy a boat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2743" y="4237259"/>
            <a:ext cx="577560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with his manager about moving to the top floor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4141" y="4389489"/>
            <a:ext cx="178350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swim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84849" y="1120159"/>
            <a:ext cx="16776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66050" y="1389056"/>
            <a:ext cx="11883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16619" y="3203610"/>
            <a:ext cx="201901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worrying too much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127635" y="4445"/>
            <a:ext cx="4605232" cy="579755"/>
          </a:xfrm>
          <a:prstGeom prst="horizontalScroll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rect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b="1" dirty="0" smtClean="0">
                <a:solidFill>
                  <a:srgbClr val="0033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Activity 2: Complete </a:t>
            </a:r>
            <a:r>
              <a:rPr lang="en-US" altLang="zh-CN" b="1" dirty="0">
                <a:solidFill>
                  <a:srgbClr val="0033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the flow </a:t>
            </a:r>
            <a:r>
              <a:rPr lang="en-US" altLang="zh-CN" b="1" dirty="0" smtClean="0">
                <a:solidFill>
                  <a:srgbClr val="0033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chart.</a:t>
            </a:r>
            <a:endParaRPr kumimoji="0" lang="en-US" altLang="zh-CN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258570"/>
            <a:ext cx="8996045" cy="2426970"/>
          </a:xfrm>
          <a:prstGeom prst="rect">
            <a:avLst/>
          </a:prstGeom>
        </p:spPr>
        <p:txBody>
          <a:bodyPr vert="horz" lIns="51443" tIns="25721" rIns="51443" bIns="25721" rtlCol="0" anchor="ctr">
            <a:noAutofit/>
          </a:bodyPr>
          <a:lstStyle/>
          <a:p>
            <a:pPr marL="457200" indent="-457200">
              <a:buAutoNum type="arabicPeriod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share the author’s concerns aobut extreme weather conditions? Why?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Do you think climate change will affect your life in the future? How would you adapt?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横卷形 1"/>
          <p:cNvSpPr/>
          <p:nvPr/>
        </p:nvSpPr>
        <p:spPr>
          <a:xfrm>
            <a:off x="0" y="467360"/>
            <a:ext cx="3833283" cy="579755"/>
          </a:xfrm>
          <a:prstGeom prst="horizontalScroll">
            <a:avLst/>
          </a:prstGeom>
          <a:gradFill>
            <a:gsLst>
              <a:gs pos="0">
                <a:srgbClr val="FBFB11"/>
              </a:gs>
              <a:gs pos="100000">
                <a:srgbClr val="FFFF00"/>
              </a:gs>
            </a:gsLst>
            <a:path path="rect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+mn-ea"/>
              </a:rPr>
              <a:t>Step 4: Think &amp; Share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2648</Words>
  <Application>WPS 演示</Application>
  <PresentationFormat>全屏显示(16:9)</PresentationFormat>
  <Paragraphs>84</Paragraphs>
  <Slides>10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Lucida Sans Unicode</vt:lpstr>
      <vt:lpstr>黑体</vt:lpstr>
      <vt:lpstr>Times New Roman</vt:lpstr>
      <vt:lpstr>Verdana</vt:lpstr>
      <vt:lpstr>微软雅黑</vt:lpstr>
      <vt:lpstr>Calibri Light</vt:lpstr>
      <vt:lpstr>Calibri</vt:lpstr>
      <vt:lpstr>等线</vt:lpstr>
      <vt:lpstr>Arial Unicode MS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梅青</cp:lastModifiedBy>
  <cp:revision>76</cp:revision>
  <dcterms:created xsi:type="dcterms:W3CDTF">2020-02-14T01:21:00Z</dcterms:created>
  <dcterms:modified xsi:type="dcterms:W3CDTF">2021-06-25T01:33:43Z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F25C4E9F53054F2BB859AD26DE89C2A3</vt:lpwstr>
  </property>
</Properties>
</file>