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3"/>
  </p:sldMasterIdLst>
  <p:notesMasterIdLst>
    <p:notesMasterId r:id="rId13"/>
  </p:notesMasterIdLst>
  <p:sldIdLst>
    <p:sldId id="429" r:id="rId4"/>
    <p:sldId id="398" r:id="rId5"/>
    <p:sldId id="399" r:id="rId6"/>
    <p:sldId id="400" r:id="rId7"/>
    <p:sldId id="401" r:id="rId8"/>
    <p:sldId id="402" r:id="rId9"/>
    <p:sldId id="405" r:id="rId10"/>
    <p:sldId id="406" r:id="rId11"/>
    <p:sldId id="407" r:id="rId12"/>
  </p:sldIdLst>
  <p:sldSz cx="9144000" cy="5144135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248E8"/>
    <a:srgbClr val="50D0D1"/>
    <a:srgbClr val="0033CC"/>
    <a:srgbClr val="030B0E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B519E-794C-461E-A5E6-0568E60AD2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9B4EF-D9C5-469A-AC75-D98330A7855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920"/>
            <a:ext cx="77724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92"/>
            <a:ext cx="1971675" cy="435964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92"/>
            <a:ext cx="5800725" cy="435964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989"/>
            <a:ext cx="209550" cy="22864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5516"/>
            <a:ext cx="202406" cy="209587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7181"/>
            <a:ext cx="190500" cy="226258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53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99"/>
            <a:ext cx="8775808" cy="443477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989"/>
            <a:ext cx="209550" cy="22864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5516"/>
            <a:ext cx="202406" cy="209587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7181"/>
            <a:ext cx="190500" cy="226258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53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99"/>
            <a:ext cx="8775808" cy="443477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989"/>
            <a:ext cx="209550" cy="22864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5516"/>
            <a:ext cx="202406" cy="209587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7181"/>
            <a:ext cx="190500" cy="226258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53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99"/>
            <a:ext cx="8775808" cy="443477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989"/>
            <a:ext cx="209550" cy="22864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5516"/>
            <a:ext cx="202406" cy="209587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7181"/>
            <a:ext cx="190500" cy="226258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53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99"/>
            <a:ext cx="8775808" cy="443477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989"/>
            <a:ext cx="209550" cy="22864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5516"/>
            <a:ext cx="202406" cy="209587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7181"/>
            <a:ext cx="190500" cy="226258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53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99"/>
            <a:ext cx="8775808" cy="443477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699"/>
            <a:ext cx="7886700" cy="112533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8035" indent="0">
              <a:buNone/>
              <a:defRPr sz="1200"/>
            </a:lvl7pPr>
            <a:lvl8pPr marL="2400935" indent="0">
              <a:buNone/>
              <a:defRPr sz="1200"/>
            </a:lvl8pPr>
            <a:lvl9pPr marL="2743835" indent="0">
              <a:buNone/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8600" cy="339506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0"/>
            <a:ext cx="4038600" cy="339506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92"/>
            <a:ext cx="7886700" cy="994346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1093"/>
            <a:ext cx="3868737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135"/>
            <a:ext cx="3868737" cy="276392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093"/>
            <a:ext cx="3887788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135"/>
            <a:ext cx="3887788" cy="276392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60"/>
            <a:ext cx="2949575" cy="120036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0698"/>
            <a:ext cx="4629150" cy="365585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320"/>
            <a:ext cx="2949575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60"/>
            <a:ext cx="2949575" cy="120036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0698"/>
            <a:ext cx="4629150" cy="3655858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320"/>
            <a:ext cx="2949575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1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19800" cy="4389411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529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700"/>
            <a:ext cx="7886700" cy="11253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458"/>
            <a:ext cx="3886200" cy="326407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458"/>
            <a:ext cx="3886200" cy="326407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1093"/>
            <a:ext cx="3868340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9135"/>
            <a:ext cx="3868340" cy="276392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093"/>
            <a:ext cx="3887391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135"/>
            <a:ext cx="3887391" cy="276392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699"/>
            <a:ext cx="4629150" cy="365585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699"/>
            <a:ext cx="4629150" cy="365585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0FDD-E6A2-443C-B770-00208DD56E4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A7F77-EDF3-4C57-8E0D-ABA80C545CD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200360"/>
            <a:ext cx="8229600" cy="3395066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 indent="-285750"/>
            <a:r>
              <a:rPr lang="en-US" altLang="zh-CN" dirty="0"/>
              <a:t>Second level</a:t>
            </a:r>
            <a:endParaRPr lang="en-US" altLang="zh-CN" dirty="0"/>
          </a:p>
          <a:p>
            <a:pPr lvl="2" indent="-228600"/>
            <a:r>
              <a:rPr lang="en-US" altLang="zh-CN" dirty="0"/>
              <a:t>Third level</a:t>
            </a:r>
            <a:endParaRPr lang="en-US" altLang="zh-CN" dirty="0"/>
          </a:p>
          <a:p>
            <a:pPr lvl="3" indent="-228600"/>
            <a:r>
              <a:rPr lang="en-US" altLang="zh-CN" dirty="0"/>
              <a:t>Fourth level</a:t>
            </a:r>
            <a:endParaRPr lang="en-US" altLang="zh-CN" dirty="0"/>
          </a:p>
          <a:p>
            <a:pPr lvl="4" indent="-228600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38"/>
            <a:ext cx="2133600" cy="3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 smtClean="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38"/>
            <a:ext cx="2895600" cy="3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 smtClean="0"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38"/>
            <a:ext cx="2133600" cy="3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 smtClean="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30F7D-3430-44CD-B2B5-AE30801AEC3F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zh-CN" altLang="en-US"/>
          </a:p>
        </p:txBody>
      </p:sp>
      <p:sp>
        <p:nvSpPr>
          <p:cNvPr id="2050" name="WordArt 5"/>
          <p:cNvSpPr>
            <a:spLocks noTextEdit="1"/>
          </p:cNvSpPr>
          <p:nvPr/>
        </p:nvSpPr>
        <p:spPr>
          <a:xfrm>
            <a:off x="2145665" y="1421765"/>
            <a:ext cx="4719955" cy="10471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700" b="1" i="0" u="none" strike="noStrike" kern="1200" cap="none" spc="0" normalizeH="0" baseline="0" noProof="1"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Period 3 Language points</a:t>
            </a:r>
            <a:endParaRPr kumimoji="0" lang="en-US" altLang="zh-CN" sz="2700" b="1" i="0" u="none" strike="noStrike" kern="1200" cap="none" spc="0" normalizeH="0" baseline="0" noProof="1"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083685" y="316865"/>
            <a:ext cx="5185410" cy="3784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react to the disaster</a:t>
            </a:r>
            <a:endParaRPr 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in (the) face of disaster</a:t>
            </a:r>
            <a:endParaRPr 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be expected to reach 30 plus degrees </a:t>
            </a:r>
            <a:endParaRPr 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the Tube system</a:t>
            </a:r>
            <a:endParaRPr 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go down stairs </a:t>
            </a:r>
            <a:endParaRPr 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compared to/with</a:t>
            </a:r>
            <a:endParaRPr 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make it to Bank station</a:t>
            </a:r>
            <a:endParaRPr 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look through a newspaper</a:t>
            </a:r>
            <a:endParaRPr 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climate change</a:t>
            </a:r>
            <a:endParaRPr 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4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after all</a:t>
            </a:r>
            <a:endParaRPr lang="en-US" altLang="en-US" sz="24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19050" y="-27940"/>
            <a:ext cx="733869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Step I: Important phrases and key sentences</a:t>
            </a:r>
            <a:endParaRPr lang="en-US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1. 对这次灾难做出反应（P61）                      </a:t>
            </a:r>
            <a:endParaRPr lang="en-US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2. 面对灾难（P61）</a:t>
            </a:r>
            <a:endParaRPr lang="en-US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3. </a:t>
            </a:r>
            <a:r>
              <a:rPr 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预计达到</a:t>
            </a: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30</a:t>
            </a:r>
            <a:r>
              <a:rPr 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度以上 </a:t>
            </a:r>
            <a:endParaRPr lang="zh-CN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4. </a:t>
            </a:r>
            <a:r>
              <a:rPr lang="zh-CN" alt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地铁系统</a:t>
            </a:r>
            <a:r>
              <a:rPr lang="en-US" sz="2400" b="1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</a:t>
            </a:r>
            <a:endParaRPr lang="en-US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5. </a:t>
            </a:r>
            <a:r>
              <a:rPr 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下台阶</a:t>
            </a: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en-US" sz="2400" b="1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                              </a:t>
            </a:r>
            <a:endParaRPr lang="en-US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6. </a:t>
            </a:r>
            <a:r>
              <a:rPr 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与</a:t>
            </a: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...</a:t>
            </a:r>
            <a:r>
              <a:rPr 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相比 （做状语） </a:t>
            </a:r>
            <a:r>
              <a:rPr lang="en-US" sz="2400" b="1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  </a:t>
            </a:r>
            <a:endParaRPr lang="en-US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7. </a:t>
            </a:r>
            <a:r>
              <a:rPr 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成功到达银行站</a:t>
            </a:r>
            <a:r>
              <a:rPr lang="en-US" sz="2400" b="1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 </a:t>
            </a:r>
            <a:endParaRPr lang="en-US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8. </a:t>
            </a:r>
            <a:r>
              <a:rPr 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浏览报纸</a:t>
            </a: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en-US" sz="2400" b="1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</a:t>
            </a:r>
            <a:endParaRPr lang="en-US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9. </a:t>
            </a:r>
            <a:r>
              <a:rPr 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气候变化</a:t>
            </a: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en-US" sz="2400" b="1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</a:t>
            </a: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</a:t>
            </a:r>
            <a:r>
              <a:rPr lang="en-US" sz="2400" b="1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</a:t>
            </a:r>
            <a:endParaRPr lang="en-US" sz="24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10. </a:t>
            </a:r>
            <a:r>
              <a:rPr lang="zh-CN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毕竟</a:t>
            </a:r>
            <a:r>
              <a:rPr lang="en-US" sz="24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en-US" sz="2400" b="1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 </a:t>
            </a:r>
            <a:endParaRPr lang="zh-CN" altLang="en-US" sz="2400" b="1"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9850" y="14605"/>
            <a:ext cx="9003665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Key sentences</a:t>
            </a:r>
            <a:endParaRPr lang="en-US" altLang="zh-CN" sz="2400" b="1"/>
          </a:p>
          <a:p>
            <a:r>
              <a:rPr lang="en-US" altLang="zh-CN" sz="2400" b="1"/>
              <a:t>1. </a:t>
            </a:r>
            <a:r>
              <a:rPr lang="en-US" altLang="zh-CN" sz="2400" b="1" u="sng">
                <a:solidFill>
                  <a:srgbClr val="FF0000"/>
                </a:solidFill>
              </a:rPr>
              <a:t>Picking up</a:t>
            </a:r>
            <a:r>
              <a:rPr lang="en-US" altLang="zh-CN" sz="2400" b="1"/>
              <a:t> a free newspaper at the Tube station, I see the title “Hot! Hot! Hot!”.</a:t>
            </a:r>
            <a:endParaRPr lang="en-US" altLang="zh-CN" sz="2400" b="1"/>
          </a:p>
          <a:p>
            <a:r>
              <a:rPr lang="en-US" altLang="zh-CN" sz="2400" b="1"/>
              <a:t>                                                              </a:t>
            </a:r>
            <a:endParaRPr lang="en-US" altLang="zh-CN" sz="2400" b="1"/>
          </a:p>
          <a:p>
            <a:r>
              <a:rPr lang="en-US" altLang="zh-CN" sz="2400" b="1"/>
              <a:t>2. </a:t>
            </a:r>
            <a:r>
              <a:rPr lang="en-US" altLang="zh-CN" sz="2400" b="1" u="sng">
                <a:solidFill>
                  <a:srgbClr val="FF0000"/>
                </a:solidFill>
              </a:rPr>
              <a:t>It’s just typical that</a:t>
            </a:r>
            <a:r>
              <a:rPr lang="en-US" altLang="zh-CN" sz="2400" b="1"/>
              <a:t> my journey is on one of the oldest lines, as well as one of the deepest.</a:t>
            </a:r>
            <a:endParaRPr lang="en-US" altLang="zh-CN" sz="2400" b="1"/>
          </a:p>
          <a:p>
            <a:r>
              <a:rPr lang="en-US" altLang="zh-CN" sz="2400" b="1"/>
              <a:t>                                                              </a:t>
            </a:r>
            <a:endParaRPr lang="en-US" altLang="zh-CN" sz="2400" b="1"/>
          </a:p>
          <a:p>
            <a:r>
              <a:rPr lang="en-US" altLang="zh-CN" sz="2400" b="1"/>
              <a:t>3. I’m sure the passenger next to me and I </a:t>
            </a:r>
            <a:r>
              <a:rPr lang="en-US" altLang="zh-CN" sz="2400" b="1" u="sng">
                <a:solidFill>
                  <a:srgbClr val="FF0000"/>
                </a:solidFill>
              </a:rPr>
              <a:t>are melting and becoming one!</a:t>
            </a:r>
            <a:endParaRPr lang="en-US" altLang="zh-CN" sz="2400" b="1" u="sng">
              <a:solidFill>
                <a:srgbClr val="FF0000"/>
              </a:solidFill>
            </a:endParaRPr>
          </a:p>
          <a:p>
            <a:r>
              <a:rPr lang="en-US" altLang="zh-CN" sz="2400" b="1"/>
              <a:t>                                                              </a:t>
            </a:r>
            <a:endParaRPr lang="en-US" altLang="zh-CN" sz="2400" b="1"/>
          </a:p>
          <a:p>
            <a:r>
              <a:rPr lang="en-US" altLang="zh-CN" sz="2400" b="1"/>
              <a:t>4. One very hot summer, the sun</a:t>
            </a:r>
            <a:r>
              <a:rPr lang="en-US" altLang="zh-CN" sz="2400" b="1" u="sng">
                <a:solidFill>
                  <a:srgbClr val="FF0000"/>
                </a:solidFill>
              </a:rPr>
              <a:t> reflected off</a:t>
            </a:r>
            <a:r>
              <a:rPr lang="en-US" altLang="zh-CN" sz="2400" b="1"/>
              <a:t> it and melted cars </a:t>
            </a:r>
            <a:r>
              <a:rPr lang="en-US" altLang="zh-CN" sz="2400" b="1" u="sng">
                <a:solidFill>
                  <a:srgbClr val="FF0000"/>
                </a:solidFill>
              </a:rPr>
              <a:t>parked below</a:t>
            </a:r>
            <a:r>
              <a:rPr lang="en-US" altLang="zh-CN" sz="2400" b="1"/>
              <a:t>!</a:t>
            </a:r>
            <a:endParaRPr lang="en-US" altLang="zh-CN" sz="2400" b="1"/>
          </a:p>
          <a:p>
            <a:r>
              <a:rPr lang="en-US" altLang="zh-CN" sz="2400" b="1"/>
              <a:t>                                                              </a:t>
            </a:r>
            <a:endParaRPr lang="en-US" altLang="zh-CN" sz="2400" b="1"/>
          </a:p>
        </p:txBody>
      </p:sp>
      <p:sp>
        <p:nvSpPr>
          <p:cNvPr id="100" name="文本框 99"/>
          <p:cNvSpPr txBox="1"/>
          <p:nvPr/>
        </p:nvSpPr>
        <p:spPr>
          <a:xfrm>
            <a:off x="69850" y="1150620"/>
            <a:ext cx="900303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 b="1">
                <a:solidFill>
                  <a:schemeClr val="tx1"/>
                </a:solidFill>
                <a:latin typeface="+mn-ea"/>
                <a:cs typeface="+mn-ea"/>
              </a:rPr>
              <a:t>在地铁站拿起一份免费报纸，我看到一个标题写着“热！热！热！”。</a:t>
            </a:r>
            <a:endParaRPr lang="zh-CN" altLang="en-US" sz="2000" b="1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7475" y="2261870"/>
            <a:ext cx="900303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 b="1">
                <a:solidFill>
                  <a:schemeClr val="tx1"/>
                </a:solidFill>
                <a:latin typeface="+mn-ea"/>
                <a:cs typeface="+mn-ea"/>
              </a:rPr>
              <a:t>我通常上班所走的路线刚好是地铁里最老、最深的一条线。</a:t>
            </a:r>
            <a:endParaRPr lang="zh-CN" sz="2000" b="1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7475" y="3329940"/>
            <a:ext cx="900303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 b="1">
                <a:solidFill>
                  <a:schemeClr val="tx1"/>
                </a:solidFill>
                <a:latin typeface="+mn-ea"/>
                <a:cs typeface="+mn-ea"/>
              </a:rPr>
              <a:t>我敢肯定邻座的乘客和我都正在熔化，我们要融为一体了！</a:t>
            </a:r>
            <a:endParaRPr lang="zh-CN" sz="2000" b="1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7475" y="4398010"/>
            <a:ext cx="900303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 b="1">
                <a:solidFill>
                  <a:schemeClr val="tx1"/>
                </a:solidFill>
                <a:latin typeface="+mn-ea"/>
                <a:cs typeface="+mn-ea"/>
              </a:rPr>
              <a:t>有一年夏天非常热，大楼表面反射的阳光竟然熔化了停在楼下的车辆！</a:t>
            </a:r>
            <a:endParaRPr lang="zh-CN" sz="2000" b="1">
              <a:solidFill>
                <a:schemeClr val="tx1"/>
              </a:solidFill>
              <a:latin typeface="+mn-ea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370" y="22860"/>
            <a:ext cx="900366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/>
              <a:t>5. </a:t>
            </a:r>
            <a:r>
              <a:rPr lang="en-US" altLang="zh-CN" sz="2400" b="1" u="sng">
                <a:solidFill>
                  <a:srgbClr val="FF0000"/>
                </a:solidFill>
              </a:rPr>
              <a:t>Looking through </a:t>
            </a:r>
            <a:r>
              <a:rPr lang="en-US" altLang="zh-CN" sz="2400" b="1"/>
              <a:t>my newspaper, I’m shocked by photos </a:t>
            </a:r>
            <a:r>
              <a:rPr lang="en-US" altLang="zh-CN" sz="2400" b="1" u="sng">
                <a:solidFill>
                  <a:srgbClr val="FF0000"/>
                </a:solidFill>
              </a:rPr>
              <a:t>showing that</a:t>
            </a:r>
            <a:r>
              <a:rPr lang="en-US" altLang="zh-CN" sz="2400" b="1"/>
              <a:t> a hurricane in Asia has destroyed a town.</a:t>
            </a:r>
            <a:endParaRPr lang="en-US" altLang="zh-CN" sz="2400" b="1"/>
          </a:p>
          <a:p>
            <a:r>
              <a:rPr lang="en-US" altLang="zh-CN" sz="2400" b="1"/>
              <a:t>                                                              </a:t>
            </a:r>
            <a:endParaRPr lang="en-US" altLang="zh-CN" sz="2400" b="1"/>
          </a:p>
          <a:p>
            <a:r>
              <a:rPr lang="en-US" altLang="zh-CN" sz="2400" b="1"/>
              <a:t>6. </a:t>
            </a:r>
            <a:r>
              <a:rPr lang="en-US" altLang="zh-CN" sz="2400" b="1" u="sng">
                <a:solidFill>
                  <a:srgbClr val="FF0000"/>
                </a:solidFill>
              </a:rPr>
              <a:t>Now that</a:t>
            </a:r>
            <a:r>
              <a:rPr lang="en-US" altLang="zh-CN" sz="2400" b="1"/>
              <a:t> it’s hard to avoid a disaster on Earth, perhaps I should start thinking about moving to space.</a:t>
            </a:r>
            <a:endParaRPr lang="en-US" altLang="zh-CN" sz="2400" b="1"/>
          </a:p>
          <a:p>
            <a:r>
              <a:rPr lang="en-US" altLang="zh-CN" sz="2400" b="1"/>
              <a:t>                                                              </a:t>
            </a:r>
            <a:endParaRPr lang="en-US" altLang="zh-CN" sz="2400" b="1"/>
          </a:p>
          <a:p>
            <a:r>
              <a:rPr lang="en-US" altLang="zh-CN" sz="2400" b="1"/>
              <a:t>7. “The next station is Bank!” </a:t>
            </a:r>
            <a:r>
              <a:rPr lang="en-US" altLang="zh-CN" sz="2400" b="1" u="sng">
                <a:solidFill>
                  <a:srgbClr val="FF0000"/>
                </a:solidFill>
              </a:rPr>
              <a:t>comes the announcement</a:t>
            </a:r>
            <a:r>
              <a:rPr lang="en-US" altLang="zh-CN" sz="2400" b="1"/>
              <a:t>.</a:t>
            </a:r>
            <a:endParaRPr lang="en-US" altLang="zh-CN" sz="2400" b="1"/>
          </a:p>
          <a:p>
            <a:r>
              <a:rPr lang="en-US" altLang="zh-CN" sz="2400" b="1"/>
              <a:t>                                                              </a:t>
            </a:r>
            <a:endParaRPr lang="en-US" altLang="zh-CN" sz="2400" b="1"/>
          </a:p>
          <a:p>
            <a:r>
              <a:rPr lang="en-US" altLang="zh-CN" sz="2400" b="1"/>
              <a:t>8. </a:t>
            </a:r>
            <a:r>
              <a:rPr lang="en-US" altLang="zh-CN" sz="2400" b="1" u="sng">
                <a:solidFill>
                  <a:srgbClr val="FF0000"/>
                </a:solidFill>
              </a:rPr>
              <a:t>Stepping out of</a:t>
            </a:r>
            <a:r>
              <a:rPr lang="en-US" altLang="zh-CN" sz="2400" b="1"/>
              <a:t> the station </a:t>
            </a:r>
            <a:r>
              <a:rPr lang="en-US" altLang="zh-CN" sz="2400" b="1" u="sng">
                <a:solidFill>
                  <a:srgbClr val="FF0000"/>
                </a:solidFill>
              </a:rPr>
              <a:t>with a heavy heart</a:t>
            </a:r>
            <a:r>
              <a:rPr lang="en-US" altLang="zh-CN" sz="2400" b="1"/>
              <a:t>, I suddenly feel </a:t>
            </a:r>
            <a:r>
              <a:rPr lang="en-US" altLang="zh-CN" sz="2400" b="1" u="sng">
                <a:solidFill>
                  <a:srgbClr val="FF0000"/>
                </a:solidFill>
              </a:rPr>
              <a:t>a fresh wind on my face.</a:t>
            </a:r>
            <a:endParaRPr lang="en-US" altLang="zh-CN" sz="2400" b="1" u="sng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370" y="816610"/>
            <a:ext cx="900303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 b="1">
                <a:solidFill>
                  <a:schemeClr val="tx1"/>
                </a:solidFill>
                <a:latin typeface="+mn-ea"/>
                <a:cs typeface="+mn-ea"/>
              </a:rPr>
              <a:t>我翻阅着手里的报纸，震惊地看到亚洲的飓风摧毁了一个城镇的照片。</a:t>
            </a:r>
            <a:endParaRPr lang="zh-CN" sz="2000" b="1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005" y="1892300"/>
            <a:ext cx="900303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 b="1">
                <a:solidFill>
                  <a:schemeClr val="tx1"/>
                </a:solidFill>
                <a:latin typeface="+mn-ea"/>
                <a:cs typeface="+mn-ea"/>
              </a:rPr>
              <a:t>既然在地球上难逃一劫，或许我应该考虑移民太空了。</a:t>
            </a:r>
            <a:endParaRPr lang="zh-CN" sz="2000" b="1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485" y="2621915"/>
            <a:ext cx="900303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 b="1">
                <a:solidFill>
                  <a:schemeClr val="tx1"/>
                </a:solidFill>
                <a:latin typeface="+mn-ea"/>
                <a:cs typeface="+mn-ea"/>
              </a:rPr>
              <a:t>“下一站，银行站！”报站声响起。</a:t>
            </a:r>
            <a:endParaRPr lang="zh-CN" sz="2000" b="1">
              <a:solidFill>
                <a:schemeClr val="tx1"/>
              </a:solidFill>
              <a:latin typeface="+mn-ea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485" y="3807460"/>
            <a:ext cx="900303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000" b="1">
                <a:solidFill>
                  <a:schemeClr val="tx1"/>
                </a:solidFill>
                <a:latin typeface="+mn-ea"/>
                <a:cs typeface="+mn-ea"/>
              </a:rPr>
              <a:t>我心情沉重地走出地铁站，突然感觉到一阵清风扑面而来。</a:t>
            </a:r>
            <a:endParaRPr lang="zh-CN" sz="2000" b="1">
              <a:solidFill>
                <a:schemeClr val="tx1"/>
              </a:solidFill>
              <a:latin typeface="+mn-ea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6365" y="70168"/>
            <a:ext cx="8859520" cy="5020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/>
              <a:t>Step 2: Language points:</a:t>
            </a:r>
            <a:endParaRPr lang="en-US" altLang="zh-CN" sz="24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1. </a:t>
            </a:r>
            <a:r>
              <a:rPr lang="en-US" altLang="zh-CN" sz="2400" b="1" u="sng" dirty="0">
                <a:solidFill>
                  <a:srgbClr val="FF0000"/>
                </a:solidFill>
              </a:rPr>
              <a:t>Picking up </a:t>
            </a:r>
            <a:r>
              <a:rPr lang="en-US" altLang="zh-CN" sz="2400" b="1" dirty="0"/>
              <a:t>a free newspaper at the Tube station, I see the title “Hot! Hot! Hot!.”</a:t>
            </a:r>
            <a:endParaRPr lang="en-US" altLang="zh-CN" sz="24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pick up的意思为“____________”。</a:t>
            </a:r>
            <a:endParaRPr lang="en-US" altLang="zh-CN" sz="24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写出下列句子中pick up的含义：</a:t>
            </a:r>
            <a:endParaRPr lang="en-US" altLang="zh-CN" sz="24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1）I’ve got to pick up my daughter from school at four o’clock.</a:t>
            </a:r>
            <a:endParaRPr lang="en-US" altLang="zh-CN" sz="24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      (                        )</a:t>
            </a:r>
            <a:endParaRPr lang="en-US" altLang="zh-CN" sz="24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2）Twenty men fell into the water and were picked up by other boats.(                         )</a:t>
            </a:r>
            <a:endParaRPr lang="en-US" altLang="zh-CN" sz="24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3）She picked up Japanese when she was in Japan. Now she can speak it fluently.(                                            )</a:t>
            </a:r>
            <a:endParaRPr lang="en-US" altLang="zh-CN" sz="24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4）We were able to pick up the BBC World Service.(                         )</a:t>
            </a:r>
            <a:endParaRPr lang="en-US" altLang="zh-CN" sz="2400" b="1" dirty="0"/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/>
              <a:t>5）We’ve been through a hard time, but things are picking up again soon.(                     )</a:t>
            </a:r>
            <a:endParaRPr sz="24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2566670" y="1077913"/>
            <a:ext cx="17672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捡起，拿起</a:t>
            </a:r>
            <a:endParaRPr lang="zh-CN" altLang="en-US" sz="24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0410" y="2190433"/>
            <a:ext cx="17672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用车接某人</a:t>
            </a:r>
            <a:endParaRPr lang="zh-CN" altLang="en-US" sz="24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4420" y="2881313"/>
            <a:ext cx="17672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救起，营救</a:t>
            </a:r>
            <a:endParaRPr lang="zh-CN" altLang="en-US" sz="24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21560" y="3572510"/>
            <a:ext cx="42830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无意中学会；偶然习得</a:t>
            </a:r>
            <a:endParaRPr lang="zh-CN" altLang="en-US" sz="24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05295" y="3878263"/>
            <a:ext cx="17672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接收，收听</a:t>
            </a:r>
            <a:endParaRPr lang="zh-CN" altLang="en-US" sz="24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19505" y="4576445"/>
            <a:ext cx="10083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0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好转</a:t>
            </a:r>
            <a:endParaRPr lang="zh-CN" altLang="en-US" sz="2400" b="1" dirty="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2075" y="1140778"/>
            <a:ext cx="8859520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/>
              <a:t>2. </a:t>
            </a:r>
            <a:r>
              <a:rPr lang="en-US" altLang="zh-CN" sz="2400" b="1" u="sng" dirty="0">
                <a:solidFill>
                  <a:srgbClr val="FF0000"/>
                </a:solidFill>
              </a:rPr>
              <a:t>Now that</a:t>
            </a:r>
            <a:r>
              <a:rPr lang="en-US" altLang="zh-CN" sz="2400" b="1" dirty="0"/>
              <a:t> it’s hard to avoid a disaster on Earth, perhaps I should start thinking about moving to space...</a:t>
            </a:r>
            <a:endParaRPr lang="en-US" altLang="zh-CN" sz="2400" b="1" dirty="0"/>
          </a:p>
          <a:p>
            <a:r>
              <a:rPr lang="en-US" altLang="zh-CN" sz="2400" b="1" dirty="0"/>
              <a:t>   now that引导原因状语从句，相当于since。</a:t>
            </a:r>
            <a:endParaRPr lang="en-US" altLang="zh-CN" sz="2400" b="1" dirty="0"/>
          </a:p>
        </p:txBody>
      </p:sp>
      <p:sp>
        <p:nvSpPr>
          <p:cNvPr id="100" name="文本框 99"/>
          <p:cNvSpPr txBox="1"/>
          <p:nvPr/>
        </p:nvSpPr>
        <p:spPr>
          <a:xfrm>
            <a:off x="159385" y="2789555"/>
            <a:ext cx="8825865" cy="42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200" b="1">
                <a:solidFill>
                  <a:srgbClr val="FF0000"/>
                </a:solidFill>
                <a:sym typeface="+mn-ea"/>
              </a:rPr>
              <a:t>Now that you</a:t>
            </a:r>
            <a:r>
              <a:rPr lang="en-US" altLang="zh-CN" sz="2200" b="1">
                <a:solidFill>
                  <a:srgbClr val="FF0000"/>
                </a:solidFill>
                <a:sym typeface="+mn-ea"/>
              </a:rPr>
              <a:t>'</a:t>
            </a:r>
            <a:r>
              <a:rPr lang="zh-CN" altLang="en-US" sz="2200" b="1">
                <a:solidFill>
                  <a:srgbClr val="FF0000"/>
                </a:solidFill>
                <a:sym typeface="+mn-ea"/>
              </a:rPr>
              <a:t>re asking our opinion about what we want to listen to most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2240" y="2406333"/>
            <a:ext cx="885952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1) </a:t>
            </a:r>
            <a:r>
              <a:rPr 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既然你问我们最想听什么，我很荣幸能借此机会发表我的意见。</a:t>
            </a:r>
            <a:endParaRPr 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/>
            <a:r>
              <a:rPr lang="zh-CN" altLang="en-US" sz="2400" b="1"/>
              <a:t>    </a:t>
            </a:r>
            <a:r>
              <a:rPr lang="en-US" altLang="zh-CN" sz="2400" b="1">
                <a:sym typeface="+mn-ea"/>
              </a:rPr>
              <a:t>______________________________________________________</a:t>
            </a:r>
            <a:r>
              <a:rPr lang="zh-CN" altLang="en-US" sz="2400" b="1"/>
              <a:t>,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I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feel much honored to take this opportunity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to make my voice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heard</a:t>
            </a:r>
            <a:r>
              <a:rPr lang="en-US" altLang="zh-CN" sz="2400" b="1">
                <a:solidFill>
                  <a:schemeClr val="tx1"/>
                </a:solidFill>
              </a:rPr>
              <a:t>.</a:t>
            </a:r>
            <a:endParaRPr lang="en-US" altLang="zh-CN" sz="2400" b="1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2075" y="3985578"/>
            <a:ext cx="87102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2) </a:t>
            </a:r>
            <a:r>
              <a:rPr 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既然你已经下定了决心，那就行动起来吧！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92075" y="4446270"/>
            <a:ext cx="8859520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200" b="1" u="sng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Now that you have made up your mind, you should act immediately/take immediate action!</a:t>
            </a:r>
            <a:endParaRPr lang="en-US" altLang="en-US" sz="2200" b="1" u="sng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2075" y="215900"/>
            <a:ext cx="8384540" cy="7924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CN" sz="2400" b="1" dirty="0"/>
              <a:t>6）The train picked up speed.  (                           )</a:t>
            </a:r>
            <a:endParaRPr lang="en-US" altLang="zh-CN" sz="2400" b="1" dirty="0"/>
          </a:p>
          <a:p>
            <a:pPr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CN" sz="2400" b="1" dirty="0"/>
              <a:t>7）We managed to pick up a few bargains in the market. (           )</a:t>
            </a:r>
            <a:endParaRPr lang="en-US" altLang="zh-CN" sz="24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308475" y="193993"/>
            <a:ext cx="17672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00000"/>
              </a:lnSpc>
              <a:buNone/>
            </a:pPr>
            <a:r>
              <a:rPr lang="en-US" altLang="zh-CN" sz="2400" b="1" dirty="0">
                <a:solidFill>
                  <a:srgbClr val="FF0000"/>
                </a:solidFill>
                <a:sym typeface="+mn-ea"/>
              </a:rPr>
              <a:t>提高；变大</a:t>
            </a:r>
            <a:endParaRPr lang="en-US" altLang="zh-CN" sz="24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20305" y="596265"/>
            <a:ext cx="11277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00000"/>
              </a:lnSpc>
              <a:buNone/>
            </a:pPr>
            <a:r>
              <a:rPr lang="en-US" altLang="zh-CN" sz="2400" b="1" dirty="0">
                <a:solidFill>
                  <a:srgbClr val="FF0000"/>
                </a:solidFill>
                <a:sym typeface="+mn-ea"/>
              </a:rPr>
              <a:t>买到</a:t>
            </a:r>
            <a:endParaRPr lang="en-US" altLang="zh-CN" sz="2400" b="1" dirty="0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4925" y="82550"/>
            <a:ext cx="902462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Step 3: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Fill in the blanks. (</a:t>
            </a:r>
            <a:r>
              <a:rPr lang="zh-CN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单句语法填空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)</a:t>
            </a:r>
            <a:endParaRPr lang="en-US" sz="2800" b="0" u="sng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1.</a:t>
            </a:r>
            <a:r>
              <a:rPr lang="en-US" sz="28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(pick) up a free newspaper </a:t>
            </a:r>
            <a:r>
              <a:rPr lang="en-US" sz="28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the Tube station, I see the title “Hot! Hot! Hot!”2. Today, the temperature in London is expected________ </a:t>
            </a:r>
            <a:r>
              <a:rPr lang="en-US" sz="28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(reach) 30 plus degrees.3. It’s the </a:t>
            </a:r>
            <a:r>
              <a:rPr lang="en-US" sz="28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(hot) on the whole Tube system.4. This, however, is nothing </a:t>
            </a:r>
            <a:r>
              <a:rPr lang="en-US" sz="28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(compare) to the train.5. Each summer in London </a:t>
            </a:r>
            <a:r>
              <a:rPr lang="en-US" sz="28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(definite) seems hotter than the last.</a:t>
            </a:r>
            <a:endParaRPr lang="zh-CN" altLang="en-US" sz="2800"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1485" y="557530"/>
            <a:ext cx="1390015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00" b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Picking </a:t>
            </a:r>
            <a:endParaRPr lang="en-US" altLang="en-US" sz="2600" b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01690" y="557530"/>
            <a:ext cx="490855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00" b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at</a:t>
            </a:r>
            <a:endParaRPr lang="en-US" altLang="en-US" sz="2600" b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39660" y="1311910"/>
            <a:ext cx="1365250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00" b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to reach</a:t>
            </a:r>
            <a:endParaRPr lang="en-US" altLang="en-US" sz="2600" b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38605" y="2228215"/>
            <a:ext cx="1174750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00" b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hottest</a:t>
            </a:r>
            <a:endParaRPr lang="en-US" altLang="en-US" sz="2600" b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12260" y="2654300"/>
            <a:ext cx="1694180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00" b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compared</a:t>
            </a:r>
            <a:endParaRPr lang="en-US" altLang="en-US" sz="2600" b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29735" y="3082925"/>
            <a:ext cx="2034540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00" b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definitely</a:t>
            </a:r>
            <a:endParaRPr lang="en-US" altLang="en-US" sz="2600" b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9690" y="28575"/>
            <a:ext cx="902462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6. Most </a:t>
            </a:r>
            <a:r>
              <a:rPr lang="en-US" sz="28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(important), I will need to learn to swim!7. I had bacon and eggs </a:t>
            </a:r>
            <a:r>
              <a:rPr lang="en-US" sz="28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breakfast, and now I’m feeling a bit sick---I hope I can make</a:t>
            </a:r>
            <a:r>
              <a:rPr lang="en-US" sz="28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</a:t>
            </a:r>
            <a:r>
              <a:rPr lang="en-US" sz="28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to Bank station.</a:t>
            </a:r>
            <a:endParaRPr lang="zh-CN" altLang="en-US" sz="2800"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81100" y="90805"/>
            <a:ext cx="2034540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00" b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importantly</a:t>
            </a:r>
            <a:endParaRPr lang="en-US" altLang="en-US" sz="2600" b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53180" y="873125"/>
            <a:ext cx="821690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00" b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for</a:t>
            </a:r>
            <a:endParaRPr lang="en-US" altLang="en-US" sz="2600" b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96585" y="1287145"/>
            <a:ext cx="615315" cy="4914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600" b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it</a:t>
            </a:r>
            <a:endParaRPr lang="en-US" altLang="en-US" sz="2600" b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905" y="-74295"/>
            <a:ext cx="9140190" cy="4492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2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Step 4: Translate the following sentences into English.1. </a:t>
            </a:r>
            <a:r>
              <a:rPr lang="zh-CN" sz="22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既然你已经下定决心学好英语，那就要尽全力去做。</a:t>
            </a:r>
            <a:r>
              <a:rPr lang="en-US" sz="22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                                                                                 </a:t>
            </a:r>
            <a:endParaRPr lang="en-US" sz="2200" b="0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en-US" sz="22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2. </a:t>
            </a:r>
            <a:r>
              <a:rPr lang="zh-CN" sz="22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当我浏览报纸的时候，一则广告吸引了我的注意，上面写着“工作轻松，薪水丰厚，无需工作经验”。</a:t>
            </a:r>
            <a:r>
              <a:rPr lang="en-US" sz="22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                                                            </a:t>
            </a:r>
            <a:r>
              <a:rPr lang="en-US" sz="22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, I was attracted by an advertisement, </a:t>
            </a:r>
            <a:r>
              <a:rPr lang="en-US" sz="2200" b="0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      </a:t>
            </a:r>
            <a:r>
              <a:rPr lang="en-US" sz="22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______________“Easy job. Good wages. No experience necessary.”3. 电话一响，我立刻接了起来。(pick up; immediately)4. </a:t>
            </a:r>
            <a:endParaRPr lang="en-US" sz="2200" b="0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/>
            <a:r>
              <a:rPr lang="zh-CN" sz="2200" b="0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在飞机起飞前我及时到达了机场。</a:t>
            </a:r>
            <a:endParaRPr lang="zh-CN" altLang="en-US" sz="2200"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3030" y="594995"/>
            <a:ext cx="891794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5240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Now that you are determined to study English well, you should go all out to do it.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035" y="1957070"/>
            <a:ext cx="4453255" cy="42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52400"/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Looking through a newspaper</a:t>
            </a:r>
            <a:endParaRPr lang="en-US" altLang="en-US" sz="2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213995" y="2286635"/>
            <a:ext cx="2721610" cy="42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52400"/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which said/saying</a:t>
            </a:r>
            <a:endParaRPr lang="en-US" altLang="en-US" sz="2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990" y="4107180"/>
            <a:ext cx="8300720" cy="42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52400"/>
            <a:r>
              <a:rPr 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made it to the airport before the plane took off.</a:t>
            </a:r>
            <a:endParaRPr lang="en-US" sz="2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9230" y="3108960"/>
            <a:ext cx="6675755" cy="4298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1200" b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b="0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b="1" u="sng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picked up the phone immediately it rang.</a:t>
            </a:r>
            <a:endParaRPr lang="en-US" sz="2200" b="1" u="sng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  <p:bldP spid="8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4586</Words>
  <Application>WPS 演示</Application>
  <PresentationFormat>全屏显示(4:3)</PresentationFormat>
  <Paragraphs>151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Franklin Gothic Medium</vt:lpstr>
      <vt:lpstr>Times New Roman</vt:lpstr>
      <vt:lpstr>微软雅黑</vt:lpstr>
      <vt:lpstr>Arial Unicode MS</vt:lpstr>
      <vt:lpstr>Calibri Light</vt:lpstr>
      <vt:lpstr>Calibri</vt:lpstr>
      <vt:lpstr>等线</vt:lpstr>
      <vt:lpstr>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83</cp:revision>
  <dcterms:created xsi:type="dcterms:W3CDTF">2020-02-14T01:21:00Z</dcterms:created>
  <dcterms:modified xsi:type="dcterms:W3CDTF">2021-06-28T09:06:12Z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  <property fmtid="{D5CDD505-2E9C-101B-9397-08002B2CF9AE}" pid="3" name="ICV">
    <vt:lpwstr>7C72BC071FAB4EDD9D57483D3EDE81AD</vt:lpwstr>
  </property>
</Properties>
</file>