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5" r:id="rId3"/>
  </p:sldMasterIdLst>
  <p:notesMasterIdLst>
    <p:notesMasterId r:id="rId13"/>
  </p:notesMasterIdLst>
  <p:sldIdLst>
    <p:sldId id="429" r:id="rId4"/>
    <p:sldId id="398" r:id="rId5"/>
    <p:sldId id="399" r:id="rId6"/>
    <p:sldId id="400" r:id="rId7"/>
    <p:sldId id="401" r:id="rId8"/>
    <p:sldId id="402" r:id="rId9"/>
    <p:sldId id="405" r:id="rId10"/>
    <p:sldId id="406" r:id="rId11"/>
    <p:sldId id="407" r:id="rId12"/>
  </p:sldIdLst>
  <p:sldSz cx="9144000" cy="5144135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B248E8"/>
    <a:srgbClr val="50D0D1"/>
    <a:srgbClr val="0033CC"/>
    <a:srgbClr val="030B0E"/>
    <a:srgbClr val="CFD5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4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notesMaster" Target="notesMasters/notesMaster1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5B519E-794C-461E-A5E6-0568E60AD21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6280" y="1143000"/>
            <a:ext cx="548544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9B4EF-D9C5-469A-AC75-D98330A7855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1920"/>
            <a:ext cx="77724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92"/>
            <a:ext cx="1971675" cy="4359641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92"/>
            <a:ext cx="5800725" cy="4359641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989"/>
            <a:ext cx="209550" cy="22864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5516"/>
            <a:ext cx="202406" cy="209587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7181"/>
            <a:ext cx="190500" cy="226258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53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99"/>
            <a:ext cx="8775808" cy="443477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989"/>
            <a:ext cx="209550" cy="22864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5516"/>
            <a:ext cx="202406" cy="209587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7181"/>
            <a:ext cx="190500" cy="226258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53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99"/>
            <a:ext cx="8775808" cy="443477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989"/>
            <a:ext cx="209550" cy="22864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5516"/>
            <a:ext cx="202406" cy="209587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7181"/>
            <a:ext cx="190500" cy="226258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53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99"/>
            <a:ext cx="8775808" cy="443477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989"/>
            <a:ext cx="209550" cy="22864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5516"/>
            <a:ext cx="202406" cy="209587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7181"/>
            <a:ext cx="190500" cy="226258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53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99"/>
            <a:ext cx="8775808" cy="443477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动作按钮: 后退或前一项 3">
            <a:hlinkClick r:id="" action="ppaction://hlinkshowjump?jump=previousslide"/>
          </p:cNvPr>
          <p:cNvSpPr/>
          <p:nvPr userDrawn="1"/>
        </p:nvSpPr>
        <p:spPr>
          <a:xfrm>
            <a:off x="8281988" y="4885989"/>
            <a:ext cx="209550" cy="228640"/>
          </a:xfrm>
          <a:prstGeom prst="actionButtonBackPreviou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5" name="动作按钮: 前进或下一项 8">
            <a:hlinkClick r:id="" action="ppaction://hlinkshowjump?jump=nextslide"/>
          </p:cNvPr>
          <p:cNvSpPr/>
          <p:nvPr userDrawn="1"/>
        </p:nvSpPr>
        <p:spPr>
          <a:xfrm>
            <a:off x="8554642" y="4895516"/>
            <a:ext cx="202406" cy="209587"/>
          </a:xfrm>
          <a:prstGeom prst="actionButtonForwardNex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sp>
        <p:nvSpPr>
          <p:cNvPr id="6" name="动作按钮: 结束 9">
            <a:hlinkClick r:id="" action="ppaction://hlinkshowjump?jump=endshow"/>
          </p:cNvPr>
          <p:cNvSpPr/>
          <p:nvPr userDrawn="1"/>
        </p:nvSpPr>
        <p:spPr>
          <a:xfrm>
            <a:off x="8820150" y="4887181"/>
            <a:ext cx="190500" cy="226258"/>
          </a:xfrm>
          <a:prstGeom prst="actionButtonE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1015" noProof="1"/>
          </a:p>
        </p:txBody>
      </p:sp>
      <p:cxnSp>
        <p:nvCxnSpPr>
          <p:cNvPr id="7" name="直接连接符 6"/>
          <p:cNvCxnSpPr/>
          <p:nvPr userDrawn="1"/>
        </p:nvCxnSpPr>
        <p:spPr>
          <a:xfrm>
            <a:off x="180976" y="304853"/>
            <a:ext cx="8776097" cy="0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81155" y="401199"/>
            <a:ext cx="8775808" cy="4434775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5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803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noProof="1" smtClean="0"/>
              <a:t>单击此处编辑母版文本样式</a:t>
            </a:r>
            <a:endParaRPr lang="zh-CN" altLang="en-US" noProof="1" smtClean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841920"/>
            <a:ext cx="6858000" cy="1791013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2702001"/>
            <a:ext cx="6858000" cy="1242039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8035" indent="0" algn="ctr">
              <a:buNone/>
              <a:defRPr sz="1200"/>
            </a:lvl7pPr>
            <a:lvl8pPr marL="2400935" indent="0" algn="ctr">
              <a:buNone/>
              <a:defRPr sz="1200"/>
            </a:lvl8pPr>
            <a:lvl9pPr marL="2743835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282528"/>
            <a:ext cx="7886700" cy="213992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3442699"/>
            <a:ext cx="7886700" cy="1125337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8035" indent="0">
              <a:buNone/>
              <a:defRPr sz="1200"/>
            </a:lvl7pPr>
            <a:lvl8pPr marL="2400935" indent="0">
              <a:buNone/>
              <a:defRPr sz="1200"/>
            </a:lvl8pPr>
            <a:lvl9pPr marL="2743835" indent="0">
              <a:buNone/>
              <a:defRPr sz="12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360"/>
            <a:ext cx="4038600" cy="3395066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360"/>
            <a:ext cx="4038600" cy="3395066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273892"/>
            <a:ext cx="7886700" cy="994346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261093"/>
            <a:ext cx="3868737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1879135"/>
            <a:ext cx="3868737" cy="276392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261093"/>
            <a:ext cx="3887788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1879135"/>
            <a:ext cx="3887788" cy="276392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60"/>
            <a:ext cx="2949575" cy="120036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740698"/>
            <a:ext cx="4629150" cy="365585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320"/>
            <a:ext cx="2949575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42960"/>
            <a:ext cx="2949575" cy="120036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740698"/>
            <a:ext cx="4629150" cy="3655858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1543320"/>
            <a:ext cx="2949575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6015"/>
            <a:ext cx="2057400" cy="4389411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6015"/>
            <a:ext cx="6019800" cy="4389411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529"/>
            <a:ext cx="7886700" cy="213992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700"/>
            <a:ext cx="7886700" cy="11253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80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9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83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458"/>
            <a:ext cx="3886200" cy="326407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458"/>
            <a:ext cx="3886200" cy="326407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92"/>
            <a:ext cx="7886700" cy="99434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1093"/>
            <a:ext cx="3868340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9135"/>
            <a:ext cx="3868340" cy="276392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1093"/>
            <a:ext cx="3887391" cy="61804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8035" indent="0">
              <a:buNone/>
              <a:defRPr sz="1200" b="1"/>
            </a:lvl7pPr>
            <a:lvl8pPr marL="2400935" indent="0">
              <a:buNone/>
              <a:defRPr sz="1200" b="1"/>
            </a:lvl8pPr>
            <a:lvl9pPr marL="2743835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9135"/>
            <a:ext cx="3887391" cy="276392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699"/>
            <a:ext cx="4629150" cy="3655858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60"/>
            <a:ext cx="2949178" cy="120036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699"/>
            <a:ext cx="4629150" cy="3655858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8035" indent="0">
              <a:buNone/>
              <a:defRPr sz="1500"/>
            </a:lvl7pPr>
            <a:lvl8pPr marL="2400935" indent="0">
              <a:buNone/>
              <a:defRPr sz="1500"/>
            </a:lvl8pPr>
            <a:lvl9pPr marL="2743835" indent="0">
              <a:buNone/>
              <a:defRPr sz="1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320"/>
            <a:ext cx="2949178" cy="28591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8035" indent="0">
              <a:buNone/>
              <a:defRPr sz="750"/>
            </a:lvl7pPr>
            <a:lvl8pPr marL="2400935" indent="0">
              <a:buNone/>
              <a:defRPr sz="750"/>
            </a:lvl8pPr>
            <a:lvl9pPr marL="2743835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7" Type="http://schemas.openxmlformats.org/officeDocument/2006/relationships/theme" Target="../theme/theme1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5.xml"/><Relationship Id="rId8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2.xml"/><Relationship Id="rId5" Type="http://schemas.openxmlformats.org/officeDocument/2006/relationships/slideLayout" Target="../slideLayouts/slideLayout21.xml"/><Relationship Id="rId4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6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92"/>
            <a:ext cx="7886700" cy="9943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458"/>
            <a:ext cx="7886700" cy="32640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50FDD-E6A2-443C-B770-00208DD56E4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8097"/>
            <a:ext cx="30861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8097"/>
            <a:ext cx="2057400" cy="2738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A7F77-EDF3-4C57-8E0D-ABA80C545CD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015"/>
            <a:ext cx="8229600" cy="857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200360"/>
            <a:ext cx="8229600" cy="3395066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 indent="-285750"/>
            <a:r>
              <a:rPr lang="en-US" altLang="zh-CN" dirty="0"/>
              <a:t>Second level</a:t>
            </a:r>
            <a:endParaRPr lang="en-US" altLang="zh-CN" dirty="0"/>
          </a:p>
          <a:p>
            <a:pPr lvl="2" indent="-228600"/>
            <a:r>
              <a:rPr lang="en-US" altLang="zh-CN" dirty="0"/>
              <a:t>Third level</a:t>
            </a:r>
            <a:endParaRPr lang="en-US" altLang="zh-CN" dirty="0"/>
          </a:p>
          <a:p>
            <a:pPr lvl="3" indent="-228600"/>
            <a:r>
              <a:rPr lang="en-US" altLang="zh-CN" dirty="0"/>
              <a:t>Fourth level</a:t>
            </a:r>
            <a:endParaRPr lang="en-US" altLang="zh-CN" dirty="0"/>
          </a:p>
          <a:p>
            <a:pPr lvl="4" indent="-228600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38"/>
            <a:ext cx="2133600" cy="3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 smtClean="0"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38"/>
            <a:ext cx="2895600" cy="3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 smtClean="0"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38"/>
            <a:ext cx="2133600" cy="3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 smtClean="0"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1930F7D-3430-44CD-B2B5-AE30801AEC3F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65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94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23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5285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80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9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835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sp>
        <p:nvSpPr>
          <p:cNvPr id="2050" name="WordArt 5"/>
          <p:cNvSpPr>
            <a:spLocks noTextEdit="1"/>
          </p:cNvSpPr>
          <p:nvPr/>
        </p:nvSpPr>
        <p:spPr>
          <a:xfrm>
            <a:off x="2145665" y="1421765"/>
            <a:ext cx="4719955" cy="104711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700" b="1" i="0" u="none" strike="noStrike" kern="1200" cap="none" spc="0" normalizeH="0" baseline="0" noProof="1">
                <a:ln w="12700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latin typeface="Arial" panose="020B0604020202020204" pitchFamily="34" charset="0"/>
                <a:ea typeface="Arial" panose="020B0604020202020204" pitchFamily="34" charset="0"/>
                <a:cs typeface="+mn-cs"/>
              </a:rPr>
              <a:t>Period 3 Language points</a:t>
            </a:r>
            <a:endParaRPr kumimoji="0" lang="en-US" altLang="zh-CN" sz="2700" b="1" i="0" u="none" strike="noStrike" kern="1200" cap="none" spc="0" normalizeH="0" baseline="0" noProof="1">
              <a:ln w="12700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4083685" y="316865"/>
            <a:ext cx="5185410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react to the disaster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in (the) face of disaster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be expected to reach 30 plus degrees 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the Tube system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go down stairs 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compared to/with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make it to Bank station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look through a newspaper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climate change</a:t>
            </a:r>
            <a:endParaRPr 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400" b="1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after all</a:t>
            </a:r>
            <a:endParaRPr lang="en-US" altLang="en-US" sz="2400" b="1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-19050" y="-27940"/>
            <a:ext cx="733869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Step I: Important phrases and key sentences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1. 对这次灾难做出反应（P61）                      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2. 面对灾难（P61）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3. 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预计达到</a:t>
            </a: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30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度以上 </a:t>
            </a:r>
            <a:endParaRPr lang="zh-CN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4. </a:t>
            </a:r>
            <a:r>
              <a:rPr lang="zh-CN" alt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地铁系统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5. 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下台阶</a:t>
            </a: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                              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6. 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与</a:t>
            </a: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...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相比 （做状语） 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  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7. 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成功到达银行站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 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8. 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浏览报纸</a:t>
            </a: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9. 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气候变化</a:t>
            </a: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</a:t>
            </a: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</a:t>
            </a:r>
            <a:endParaRPr lang="en-US" sz="2400" b="1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10. </a:t>
            </a:r>
            <a:r>
              <a:rPr lang="zh-CN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毕竟</a:t>
            </a:r>
            <a:r>
              <a:rPr lang="en-US" sz="24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</a:t>
            </a:r>
            <a:r>
              <a:rPr lang="en-US" sz="2400" b="1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 </a:t>
            </a:r>
            <a:endParaRPr lang="zh-CN" altLang="en-US" sz="2400" b="1">
              <a:latin typeface="Franklin Gothic Medium" panose="020B0603020102020204" charset="0"/>
              <a:cs typeface="Franklin Gothic Medium" panose="020B06030201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1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0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0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9850" y="14605"/>
            <a:ext cx="9003665" cy="48926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Key sentences</a:t>
            </a:r>
            <a:endParaRPr lang="en-US" altLang="zh-CN" sz="2400" b="1"/>
          </a:p>
          <a:p>
            <a:r>
              <a:rPr lang="en-US" altLang="zh-CN" sz="2400" b="1"/>
              <a:t>1. </a:t>
            </a:r>
            <a:r>
              <a:rPr lang="en-US" altLang="zh-CN" sz="2400" b="1" u="sng">
                <a:solidFill>
                  <a:srgbClr val="FF0000"/>
                </a:solidFill>
              </a:rPr>
              <a:t>Picking up</a:t>
            </a:r>
            <a:r>
              <a:rPr lang="en-US" altLang="zh-CN" sz="2400" b="1"/>
              <a:t> a free newspaper at the Tube station, I see the title “Hot! Hot! Hot!”.</a:t>
            </a:r>
            <a:endParaRPr lang="en-US" altLang="zh-CN" sz="2400" b="1"/>
          </a:p>
          <a:p>
            <a:r>
              <a:rPr lang="en-US" altLang="zh-CN" sz="2400" b="1"/>
              <a:t>                                                              </a:t>
            </a:r>
            <a:endParaRPr lang="en-US" altLang="zh-CN" sz="2400" b="1"/>
          </a:p>
          <a:p>
            <a:r>
              <a:rPr lang="en-US" altLang="zh-CN" sz="2400" b="1"/>
              <a:t>2. </a:t>
            </a:r>
            <a:r>
              <a:rPr lang="en-US" altLang="zh-CN" sz="2400" b="1" u="sng">
                <a:solidFill>
                  <a:srgbClr val="FF0000"/>
                </a:solidFill>
              </a:rPr>
              <a:t>It’s just typical that</a:t>
            </a:r>
            <a:r>
              <a:rPr lang="en-US" altLang="zh-CN" sz="2400" b="1"/>
              <a:t> my journey is on one of the oldest lines, as well as one of the deepest.</a:t>
            </a:r>
            <a:endParaRPr lang="en-US" altLang="zh-CN" sz="2400" b="1"/>
          </a:p>
          <a:p>
            <a:r>
              <a:rPr lang="en-US" altLang="zh-CN" sz="2400" b="1"/>
              <a:t>                                                              </a:t>
            </a:r>
            <a:endParaRPr lang="en-US" altLang="zh-CN" sz="2400" b="1"/>
          </a:p>
          <a:p>
            <a:r>
              <a:rPr lang="en-US" altLang="zh-CN" sz="2400" b="1"/>
              <a:t>3. I’m sure the passenger next to me and I </a:t>
            </a:r>
            <a:r>
              <a:rPr lang="en-US" altLang="zh-CN" sz="2400" b="1" u="sng">
                <a:solidFill>
                  <a:srgbClr val="FF0000"/>
                </a:solidFill>
              </a:rPr>
              <a:t>are melting and becoming one!</a:t>
            </a:r>
            <a:endParaRPr lang="en-US" altLang="zh-CN" sz="2400" b="1" u="sng">
              <a:solidFill>
                <a:srgbClr val="FF0000"/>
              </a:solidFill>
            </a:endParaRPr>
          </a:p>
          <a:p>
            <a:r>
              <a:rPr lang="en-US" altLang="zh-CN" sz="2400" b="1"/>
              <a:t>                                                              </a:t>
            </a:r>
            <a:endParaRPr lang="en-US" altLang="zh-CN" sz="2400" b="1"/>
          </a:p>
          <a:p>
            <a:r>
              <a:rPr lang="en-US" altLang="zh-CN" sz="2400" b="1"/>
              <a:t>4. One very hot summer, the sun</a:t>
            </a:r>
            <a:r>
              <a:rPr lang="en-US" altLang="zh-CN" sz="2400" b="1" u="sng">
                <a:solidFill>
                  <a:srgbClr val="FF0000"/>
                </a:solidFill>
              </a:rPr>
              <a:t> reflected off</a:t>
            </a:r>
            <a:r>
              <a:rPr lang="en-US" altLang="zh-CN" sz="2400" b="1"/>
              <a:t> it and melted cars </a:t>
            </a:r>
            <a:r>
              <a:rPr lang="en-US" altLang="zh-CN" sz="2400" b="1" u="sng">
                <a:solidFill>
                  <a:srgbClr val="FF0000"/>
                </a:solidFill>
              </a:rPr>
              <a:t>parked below</a:t>
            </a:r>
            <a:r>
              <a:rPr lang="en-US" altLang="zh-CN" sz="2400" b="1"/>
              <a:t>!</a:t>
            </a:r>
            <a:endParaRPr lang="en-US" altLang="zh-CN" sz="2400" b="1"/>
          </a:p>
          <a:p>
            <a:r>
              <a:rPr lang="en-US" altLang="zh-CN" sz="2400" b="1"/>
              <a:t>                                                              </a:t>
            </a:r>
            <a:endParaRPr lang="en-US" altLang="zh-CN" sz="2400" b="1"/>
          </a:p>
        </p:txBody>
      </p:sp>
      <p:sp>
        <p:nvSpPr>
          <p:cNvPr id="100" name="文本框 99"/>
          <p:cNvSpPr txBox="1"/>
          <p:nvPr/>
        </p:nvSpPr>
        <p:spPr>
          <a:xfrm>
            <a:off x="69850" y="1150620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在地铁站拿起一份免费报纸，我看到一个标题写着“热！热！热！”。</a:t>
            </a:r>
            <a:endParaRPr lang="zh-CN" altLang="en-US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7475" y="2261870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我通常上班所走的路线刚好是地铁里最老、最深的一条线。</a:t>
            </a:r>
            <a:endParaRPr lang="zh-CN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7475" y="3329940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我敢肯定邻座的乘客和我都正在熔化，我们要融为一体了！</a:t>
            </a:r>
            <a:endParaRPr lang="zh-CN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17475" y="4398010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有一年夏天非常热，大楼表面反射的阳光竟然熔化了停在楼下的车辆！</a:t>
            </a:r>
            <a:endParaRPr lang="zh-CN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9370" y="22860"/>
            <a:ext cx="9003665" cy="37846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 b="1"/>
              <a:t>5. </a:t>
            </a:r>
            <a:r>
              <a:rPr lang="en-US" altLang="zh-CN" sz="2400" b="1" u="sng">
                <a:solidFill>
                  <a:srgbClr val="FF0000"/>
                </a:solidFill>
              </a:rPr>
              <a:t>Looking through </a:t>
            </a:r>
            <a:r>
              <a:rPr lang="en-US" altLang="zh-CN" sz="2400" b="1"/>
              <a:t>my newspaper, I’m shocked by photos </a:t>
            </a:r>
            <a:r>
              <a:rPr lang="en-US" altLang="zh-CN" sz="2400" b="1" u="sng">
                <a:solidFill>
                  <a:srgbClr val="FF0000"/>
                </a:solidFill>
              </a:rPr>
              <a:t>showing that</a:t>
            </a:r>
            <a:r>
              <a:rPr lang="en-US" altLang="zh-CN" sz="2400" b="1"/>
              <a:t> a hurricane in Asia has destroyed a town.</a:t>
            </a:r>
            <a:endParaRPr lang="en-US" altLang="zh-CN" sz="2400" b="1"/>
          </a:p>
          <a:p>
            <a:r>
              <a:rPr lang="en-US" altLang="zh-CN" sz="2400" b="1"/>
              <a:t>                                                              </a:t>
            </a:r>
            <a:endParaRPr lang="en-US" altLang="zh-CN" sz="2400" b="1"/>
          </a:p>
          <a:p>
            <a:r>
              <a:rPr lang="en-US" altLang="zh-CN" sz="2400" b="1"/>
              <a:t>6. </a:t>
            </a:r>
            <a:r>
              <a:rPr lang="en-US" altLang="zh-CN" sz="2400" b="1" u="sng">
                <a:solidFill>
                  <a:srgbClr val="FF0000"/>
                </a:solidFill>
              </a:rPr>
              <a:t>Now that</a:t>
            </a:r>
            <a:r>
              <a:rPr lang="en-US" altLang="zh-CN" sz="2400" b="1"/>
              <a:t> it’s hard to avoid a disaster on Earth, perhaps I should start thinking about moving to space.</a:t>
            </a:r>
            <a:endParaRPr lang="en-US" altLang="zh-CN" sz="2400" b="1"/>
          </a:p>
          <a:p>
            <a:r>
              <a:rPr lang="en-US" altLang="zh-CN" sz="2400" b="1"/>
              <a:t>                                                              </a:t>
            </a:r>
            <a:endParaRPr lang="en-US" altLang="zh-CN" sz="2400" b="1"/>
          </a:p>
          <a:p>
            <a:r>
              <a:rPr lang="en-US" altLang="zh-CN" sz="2400" b="1"/>
              <a:t>7. “The next station is Bank!” </a:t>
            </a:r>
            <a:r>
              <a:rPr lang="en-US" altLang="zh-CN" sz="2400" b="1" u="sng">
                <a:solidFill>
                  <a:srgbClr val="FF0000"/>
                </a:solidFill>
              </a:rPr>
              <a:t>comes the announcement</a:t>
            </a:r>
            <a:r>
              <a:rPr lang="en-US" altLang="zh-CN" sz="2400" b="1"/>
              <a:t>.</a:t>
            </a:r>
            <a:endParaRPr lang="en-US" altLang="zh-CN" sz="2400" b="1"/>
          </a:p>
          <a:p>
            <a:r>
              <a:rPr lang="en-US" altLang="zh-CN" sz="2400" b="1"/>
              <a:t>                                                              </a:t>
            </a:r>
            <a:endParaRPr lang="en-US" altLang="zh-CN" sz="2400" b="1"/>
          </a:p>
          <a:p>
            <a:r>
              <a:rPr lang="en-US" altLang="zh-CN" sz="2400" b="1"/>
              <a:t>8. </a:t>
            </a:r>
            <a:r>
              <a:rPr lang="en-US" altLang="zh-CN" sz="2400" b="1" u="sng">
                <a:solidFill>
                  <a:srgbClr val="FF0000"/>
                </a:solidFill>
              </a:rPr>
              <a:t>Stepping out of</a:t>
            </a:r>
            <a:r>
              <a:rPr lang="en-US" altLang="zh-CN" sz="2400" b="1"/>
              <a:t> the station </a:t>
            </a:r>
            <a:r>
              <a:rPr lang="en-US" altLang="zh-CN" sz="2400" b="1" u="sng">
                <a:solidFill>
                  <a:srgbClr val="FF0000"/>
                </a:solidFill>
              </a:rPr>
              <a:t>with a heavy heart</a:t>
            </a:r>
            <a:r>
              <a:rPr lang="en-US" altLang="zh-CN" sz="2400" b="1"/>
              <a:t>, I suddenly feel </a:t>
            </a:r>
            <a:r>
              <a:rPr lang="en-US" altLang="zh-CN" sz="2400" b="1" u="sng">
                <a:solidFill>
                  <a:srgbClr val="FF0000"/>
                </a:solidFill>
              </a:rPr>
              <a:t>a fresh wind on my face.</a:t>
            </a:r>
            <a:endParaRPr lang="en-US" altLang="zh-CN" sz="2400" b="1" u="sng">
              <a:solidFill>
                <a:srgbClr val="FF0000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9370" y="816610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我翻阅着手里的报纸，震惊地看到亚洲的飓风摧毁了一个城镇的照片。</a:t>
            </a:r>
            <a:endParaRPr lang="zh-CN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0005" y="1892300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既然在地球上难逃一劫，或许我应该考虑移民太空了。</a:t>
            </a:r>
            <a:endParaRPr lang="zh-CN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485" y="2621915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“下一站，银行站！”报站声响起。</a:t>
            </a:r>
            <a:endParaRPr lang="zh-CN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485" y="3807460"/>
            <a:ext cx="9003030" cy="398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000" b="1">
                <a:solidFill>
                  <a:schemeClr val="tx1"/>
                </a:solidFill>
                <a:latin typeface="+mn-ea"/>
                <a:cs typeface="+mn-ea"/>
              </a:rPr>
              <a:t>我心情沉重地走出地铁站，突然感觉到一阵清风扑面而来。</a:t>
            </a:r>
            <a:endParaRPr lang="zh-CN" sz="2000" b="1">
              <a:solidFill>
                <a:schemeClr val="tx1"/>
              </a:solidFill>
              <a:latin typeface="+mn-ea"/>
              <a:cs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126365" y="70168"/>
            <a:ext cx="8859520" cy="5020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/>
              <a:t>Step 2: Language points: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1. </a:t>
            </a:r>
            <a:r>
              <a:rPr lang="en-US" altLang="zh-CN" sz="2400" b="1" u="sng" dirty="0">
                <a:solidFill>
                  <a:srgbClr val="FF0000"/>
                </a:solidFill>
              </a:rPr>
              <a:t>Picking up </a:t>
            </a:r>
            <a:r>
              <a:rPr lang="en-US" altLang="zh-CN" sz="2400" b="1" dirty="0"/>
              <a:t>a free newspaper at the Tube station, I see the title “Hot! Hot! Hot!.”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pick up的意思为“____________”。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写出下列句子中pick up的含义：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1）I’ve got to pick up my daughter from school at four o’clock.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      (                        )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2）Twenty men fell into the water and were picked up by other boats.(                         )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3）She picked up Japanese when she was in Japan. Now she can speak it fluently.(                                            )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4）We were able to pick up the BBC World Service.(                         )</a:t>
            </a:r>
            <a:endParaRPr lang="en-US" altLang="zh-CN" sz="2400" b="1" dirty="0"/>
          </a:p>
          <a:p>
            <a:pPr>
              <a:lnSpc>
                <a:spcPct val="9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 dirty="0"/>
              <a:t>5）We’ve been through a hard time, but things are picking up again soon.(                     )</a:t>
            </a:r>
            <a:endParaRPr sz="2400" b="1" dirty="0"/>
          </a:p>
        </p:txBody>
      </p:sp>
      <p:sp>
        <p:nvSpPr>
          <p:cNvPr id="2" name="文本框 1"/>
          <p:cNvSpPr txBox="1"/>
          <p:nvPr/>
        </p:nvSpPr>
        <p:spPr>
          <a:xfrm>
            <a:off x="2566670" y="1077913"/>
            <a:ext cx="17672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捡起，拿起</a:t>
            </a:r>
            <a:endParaRPr lang="zh-CN" altLang="en-US" sz="24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0410" y="2190433"/>
            <a:ext cx="17672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用车接某人</a:t>
            </a:r>
            <a:endParaRPr lang="zh-CN" altLang="en-US" sz="24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074420" y="2881313"/>
            <a:ext cx="17672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救起，营救</a:t>
            </a:r>
            <a:endParaRPr lang="zh-CN" altLang="en-US" sz="24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321560" y="3572510"/>
            <a:ext cx="42830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无意中学会；偶然习得</a:t>
            </a:r>
            <a:endParaRPr lang="zh-CN" altLang="en-US" sz="24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805295" y="3878263"/>
            <a:ext cx="17672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接收，收听</a:t>
            </a:r>
            <a:endParaRPr lang="zh-CN" altLang="en-US" sz="24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19505" y="4576445"/>
            <a:ext cx="100838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zh-CN" altLang="en-US" sz="2400" b="1" dirty="0">
                <a:solidFill>
                  <a:srgbClr val="FF0000"/>
                </a:solidFill>
                <a:sym typeface="+mn-ea"/>
              </a:rPr>
              <a:t>好转</a:t>
            </a:r>
            <a:endParaRPr lang="zh-CN" altLang="en-US" sz="2400" b="1" dirty="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2075" y="1140778"/>
            <a:ext cx="8859520" cy="1198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2400" b="1" dirty="0"/>
              <a:t>2. </a:t>
            </a:r>
            <a:r>
              <a:rPr lang="en-US" altLang="zh-CN" sz="2400" b="1" u="sng" dirty="0">
                <a:solidFill>
                  <a:srgbClr val="FF0000"/>
                </a:solidFill>
              </a:rPr>
              <a:t>Now that</a:t>
            </a:r>
            <a:r>
              <a:rPr lang="en-US" altLang="zh-CN" sz="2400" b="1" dirty="0"/>
              <a:t> it’s hard to avoid a disaster on Earth, perhaps I should start thinking about moving to space...</a:t>
            </a:r>
            <a:endParaRPr lang="en-US" altLang="zh-CN" sz="2400" b="1" dirty="0"/>
          </a:p>
          <a:p>
            <a:r>
              <a:rPr lang="en-US" altLang="zh-CN" sz="2400" b="1" dirty="0"/>
              <a:t>   now that引导原因状语从句，相当于since。</a:t>
            </a:r>
            <a:endParaRPr lang="en-US" altLang="zh-CN" sz="2400" b="1" dirty="0"/>
          </a:p>
        </p:txBody>
      </p:sp>
      <p:sp>
        <p:nvSpPr>
          <p:cNvPr id="100" name="文本框 99"/>
          <p:cNvSpPr txBox="1"/>
          <p:nvPr/>
        </p:nvSpPr>
        <p:spPr>
          <a:xfrm>
            <a:off x="159385" y="2789555"/>
            <a:ext cx="8825865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altLang="en-US" sz="2200" b="1">
                <a:solidFill>
                  <a:srgbClr val="FF0000"/>
                </a:solidFill>
                <a:sym typeface="+mn-ea"/>
              </a:rPr>
              <a:t>Now that you</a:t>
            </a:r>
            <a:r>
              <a:rPr lang="en-US" altLang="zh-CN" sz="2200" b="1">
                <a:solidFill>
                  <a:srgbClr val="FF0000"/>
                </a:solidFill>
                <a:sym typeface="+mn-ea"/>
              </a:rPr>
              <a:t>'</a:t>
            </a:r>
            <a:r>
              <a:rPr lang="zh-CN" altLang="en-US" sz="2200" b="1">
                <a:solidFill>
                  <a:srgbClr val="FF0000"/>
                </a:solidFill>
                <a:sym typeface="+mn-ea"/>
              </a:rPr>
              <a:t>re asking our opinion about what we want to listen to most</a:t>
            </a:r>
            <a:endParaRPr lang="zh-CN" altLang="en-US" sz="2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2240" y="2406333"/>
            <a:ext cx="8859520" cy="15684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1) </a:t>
            </a:r>
            <a:r>
              <a:rPr 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既然你问我们最想听什么，我很荣幸能借此机会发表我的意见。</a:t>
            </a:r>
            <a:endParaRPr lang="zh-CN" sz="2400" b="1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0"/>
            <a:r>
              <a:rPr lang="zh-CN" altLang="en-US" sz="2400" b="1"/>
              <a:t>    </a:t>
            </a:r>
            <a:r>
              <a:rPr lang="en-US" altLang="zh-CN" sz="2400" b="1">
                <a:sym typeface="+mn-ea"/>
              </a:rPr>
              <a:t>______________________________________________________</a:t>
            </a:r>
            <a:r>
              <a:rPr lang="zh-CN" altLang="en-US" sz="2400" b="1"/>
              <a:t>, 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I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feel much honored to take this opportunity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 to make my voice </a:t>
            </a:r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sym typeface="+mn-ea"/>
              </a:rPr>
              <a:t>heard</a:t>
            </a:r>
            <a:r>
              <a:rPr lang="en-US" altLang="zh-CN" sz="2400" b="1">
                <a:solidFill>
                  <a:schemeClr val="tx1"/>
                </a:solidFill>
              </a:rPr>
              <a:t>.</a:t>
            </a:r>
            <a:endParaRPr lang="en-US" altLang="zh-CN" sz="2400" b="1">
              <a:solidFill>
                <a:schemeClr val="tx1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2075" y="3985578"/>
            <a:ext cx="871029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400" b="1">
                <a:latin typeface="Times New Roman" panose="02020603050405020304" pitchFamily="18" charset="0"/>
                <a:ea typeface="宋体" panose="02010600030101010101" pitchFamily="2" charset="-122"/>
              </a:rPr>
              <a:t>2) </a:t>
            </a:r>
            <a:r>
              <a:rPr lang="zh-CN" sz="2400" b="1">
                <a:latin typeface="Times New Roman" panose="02020603050405020304" pitchFamily="18" charset="0"/>
                <a:ea typeface="宋体" panose="02010600030101010101" pitchFamily="2" charset="-122"/>
              </a:rPr>
              <a:t>既然你已经下定了决心，那就行动起来吧！</a:t>
            </a:r>
            <a:endParaRPr lang="zh-CN" altLang="en-US" sz="2400" b="1"/>
          </a:p>
        </p:txBody>
      </p:sp>
      <p:sp>
        <p:nvSpPr>
          <p:cNvPr id="5" name="文本框 4"/>
          <p:cNvSpPr txBox="1"/>
          <p:nvPr/>
        </p:nvSpPr>
        <p:spPr>
          <a:xfrm>
            <a:off x="92075" y="4446270"/>
            <a:ext cx="8859520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200" b="1" u="sng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Now that you have made up your mind, you should act immediately/take immediate action!</a:t>
            </a:r>
            <a:endParaRPr lang="en-US" altLang="en-US" sz="2200" b="1" u="sng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2075" y="215900"/>
            <a:ext cx="8384540" cy="7924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zh-CN" sz="2400" b="1" dirty="0"/>
              <a:t>6）The train picked up speed.  (                           )</a:t>
            </a:r>
            <a:endParaRPr lang="en-US" altLang="zh-CN" sz="2400" b="1" dirty="0"/>
          </a:p>
          <a:p>
            <a:pPr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None/>
            </a:pPr>
            <a:r>
              <a:rPr lang="en-US" altLang="zh-CN" sz="2400" b="1" dirty="0"/>
              <a:t>7）We managed to pick up a few bargains in the market. (           )</a:t>
            </a:r>
            <a:endParaRPr lang="en-US" altLang="zh-CN" sz="2400" b="1" dirty="0"/>
          </a:p>
        </p:txBody>
      </p:sp>
      <p:sp>
        <p:nvSpPr>
          <p:cNvPr id="7" name="文本框 6"/>
          <p:cNvSpPr txBox="1"/>
          <p:nvPr/>
        </p:nvSpPr>
        <p:spPr>
          <a:xfrm>
            <a:off x="4308475" y="193993"/>
            <a:ext cx="176720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提高；变大</a:t>
            </a:r>
            <a:endParaRPr lang="en-US" altLang="zh-CN" sz="2400" b="1" dirty="0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520305" y="596265"/>
            <a:ext cx="11277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>
              <a:lnSpc>
                <a:spcPct val="100000"/>
              </a:lnSpc>
              <a:buNone/>
            </a:pPr>
            <a:r>
              <a:rPr lang="en-US" altLang="zh-CN" sz="2400" b="1" dirty="0">
                <a:solidFill>
                  <a:srgbClr val="FF0000"/>
                </a:solidFill>
                <a:sym typeface="+mn-ea"/>
              </a:rPr>
              <a:t>买到</a:t>
            </a:r>
            <a:endParaRPr lang="en-US" altLang="zh-CN" sz="2400" b="1" dirty="0">
              <a:solidFill>
                <a:srgbClr val="FF0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34925" y="82550"/>
            <a:ext cx="902462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1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Step 3: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Fill in the blanks. (</a:t>
            </a:r>
            <a:r>
              <a:rPr lang="zh-CN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单句语法填空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)</a:t>
            </a:r>
            <a:endParaRPr lang="en-US" sz="2800" b="0" u="sng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1.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(pick) up a free newspaper 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the Tube station, I see the title “Hot! Hot! Hot!”2. Today, the temperature in London is expected________ 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(reach) 30 plus degrees.3. It’s the 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(hot) on the whole Tube system.4. This, however, is nothing 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(compare) to the train.5. Each summer in London 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(definite) seems hotter than the last.</a:t>
            </a:r>
            <a:endParaRPr lang="zh-CN" altLang="en-US" sz="2800">
              <a:latin typeface="Franklin Gothic Medium" panose="020B0603020102020204" charset="0"/>
              <a:cs typeface="Franklin Gothic Medium" panose="020B0603020102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1485" y="557530"/>
            <a:ext cx="1390015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Picking 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01690" y="557530"/>
            <a:ext cx="490855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at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439660" y="1311910"/>
            <a:ext cx="1365250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to reach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538605" y="2228215"/>
            <a:ext cx="1174750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hottest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112260" y="2654300"/>
            <a:ext cx="1694180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compared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229735" y="3082925"/>
            <a:ext cx="2034540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definitely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9690" y="28575"/>
            <a:ext cx="9024620" cy="18148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6. Most 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(important), I will need to learn to swim!7. I had bacon and eggs 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breakfast, and now I’m feeling a bit sick---I hope I can make</a:t>
            </a:r>
            <a:r>
              <a:rPr lang="en-US" sz="28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</a:t>
            </a:r>
            <a:r>
              <a:rPr lang="en-US" sz="28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to Bank station.</a:t>
            </a:r>
            <a:endParaRPr lang="zh-CN" altLang="en-US" sz="2800">
              <a:latin typeface="Franklin Gothic Medium" panose="020B0603020102020204" charset="0"/>
              <a:cs typeface="Franklin Gothic Medium" panose="020B06030201020202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81100" y="90805"/>
            <a:ext cx="2034540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importantly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53180" y="873125"/>
            <a:ext cx="821690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for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696585" y="1287145"/>
            <a:ext cx="615315" cy="4914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600" b="0">
                <a:solidFill>
                  <a:srgbClr val="FF0000"/>
                </a:solidFill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it</a:t>
            </a:r>
            <a:endParaRPr lang="en-US" altLang="en-US" sz="2600" b="0">
              <a:solidFill>
                <a:srgbClr val="FF0000"/>
              </a:solidFill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1905" y="-74295"/>
            <a:ext cx="9140190" cy="44926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22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Step 4: Translate the following sentences into English.1. </a:t>
            </a:r>
            <a:r>
              <a:rPr lang="zh-CN" sz="22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既然你已经下定决心学好英语，那就要尽全力去做。</a:t>
            </a:r>
            <a:r>
              <a:rPr lang="en-US" sz="22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                                                                                 </a:t>
            </a:r>
            <a:endParaRPr lang="en-US" sz="2200" b="0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en-US" sz="22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2. </a:t>
            </a:r>
            <a:r>
              <a:rPr lang="zh-CN" sz="22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当我浏览报纸的时候，一则广告吸引了我的注意，上面写着“工作轻松，薪水丰厚，无需工作经验”。</a:t>
            </a:r>
            <a:r>
              <a:rPr lang="en-US" sz="22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                                                            </a:t>
            </a:r>
            <a:r>
              <a:rPr lang="en-US" sz="22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, I was attracted by an advertisement, </a:t>
            </a:r>
            <a:r>
              <a:rPr lang="en-US" sz="2200" b="0" u="sng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                           </a:t>
            </a:r>
            <a:r>
              <a:rPr lang="en-US" sz="22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 ______________“Easy job. Good wages. No experience necessary.”3. 电话一响，我立刻接了起来。(pick up; immediately)4. </a:t>
            </a:r>
            <a:endParaRPr lang="en-US" sz="2200" b="0">
              <a:latin typeface="Franklin Gothic Medium" panose="020B0603020102020204" charset="0"/>
              <a:ea typeface="宋体" panose="02010600030101010101" pitchFamily="2" charset="-122"/>
              <a:cs typeface="Franklin Gothic Medium" panose="020B0603020102020204" charset="0"/>
            </a:endParaRPr>
          </a:p>
          <a:p>
            <a:pPr indent="0"/>
            <a:r>
              <a:rPr lang="zh-CN" sz="2200" b="0">
                <a:latin typeface="Franklin Gothic Medium" panose="020B0603020102020204" charset="0"/>
                <a:ea typeface="宋体" panose="02010600030101010101" pitchFamily="2" charset="-122"/>
                <a:cs typeface="Franklin Gothic Medium" panose="020B0603020102020204" charset="0"/>
              </a:rPr>
              <a:t>在飞机起飞前我及时到达了机场。</a:t>
            </a:r>
            <a:endParaRPr lang="zh-CN" altLang="en-US" sz="2200">
              <a:latin typeface="Franklin Gothic Medium" panose="020B0603020102020204" charset="0"/>
              <a:cs typeface="Franklin Gothic Medium" panose="020B0603020102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3030" y="594995"/>
            <a:ext cx="891794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52400"/>
            <a:r>
              <a:rPr lang="en-US"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Now that you are determined to study English well, you should go all out to do it.</a:t>
            </a:r>
            <a:endParaRPr lang="en-US" altLang="en-US" sz="24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6035" y="1957070"/>
            <a:ext cx="4453255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52400"/>
            <a:r>
              <a:rPr lang="en-US" sz="2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Looking through a newspaper</a:t>
            </a:r>
            <a:endParaRPr lang="en-US" altLang="en-US" sz="2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-213995" y="2286635"/>
            <a:ext cx="2721610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52400"/>
            <a:r>
              <a:rPr lang="en-US" sz="2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which said/saying</a:t>
            </a:r>
            <a:endParaRPr lang="en-US" altLang="en-US" sz="2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6990" y="4107180"/>
            <a:ext cx="8300720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152400"/>
            <a:r>
              <a:rPr lang="en-US" sz="22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made it to the airport before the plane took off.</a:t>
            </a:r>
            <a:endParaRPr lang="en-US" sz="2200" b="1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89230" y="3108960"/>
            <a:ext cx="6675755" cy="4298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1200" b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000" b="0" u="sng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US" sz="2200" b="1" u="sng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 picked up the phone immediately it rang.</a:t>
            </a:r>
            <a:endParaRPr lang="en-US" sz="2200" b="1" u="sng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1"/>
      <p:bldP spid="8" grpId="0"/>
      <p:bldP spid="4" grpId="0"/>
      <p:bldP spid="6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 主题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主题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altLang="zh-CN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主题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主题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主题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4586</Words>
  <Application>WPS 演示</Application>
  <PresentationFormat>全屏显示(4:3)</PresentationFormat>
  <Paragraphs>151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Franklin Gothic Medium</vt:lpstr>
      <vt:lpstr>Times New Roman</vt:lpstr>
      <vt:lpstr>微软雅黑</vt:lpstr>
      <vt:lpstr>Arial Unicode MS</vt:lpstr>
      <vt:lpstr>Calibri Light</vt:lpstr>
      <vt:lpstr>Calibri</vt:lpstr>
      <vt:lpstr>等线</vt:lpstr>
      <vt:lpstr>Office 主题​​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83</cp:revision>
  <dcterms:created xsi:type="dcterms:W3CDTF">2020-02-14T01:21:00Z</dcterms:created>
  <dcterms:modified xsi:type="dcterms:W3CDTF">2021-06-28T09:06:12Z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  <property fmtid="{D5CDD505-2E9C-101B-9397-08002B2CF9AE}" pid="3" name="ICV">
    <vt:lpwstr>7C72BC071FAB4EDD9D57483D3EDE81AD</vt:lpwstr>
  </property>
</Properties>
</file>