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media/image3.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image" Target="../media/image2.png"/><Relationship Id="rId4" Type="http://schemas.openxmlformats.org/officeDocument/2006/relationships/tags" Target="../tags/tag71.xml"/><Relationship Id="rId3" Type="http://schemas.openxmlformats.org/officeDocument/2006/relationships/image" Target="../media/image1.png"/><Relationship Id="rId2" Type="http://schemas.openxmlformats.org/officeDocument/2006/relationships/tags" Target="../tags/tag70.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3.png"/><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5.png"/><Relationship Id="rId2" Type="http://schemas.openxmlformats.org/officeDocument/2006/relationships/tags" Target="../tags/tag83.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image" Target="../media/image6.png"/><Relationship Id="rId2" Type="http://schemas.openxmlformats.org/officeDocument/2006/relationships/tags" Target="../tags/tag91.xml"/><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image" Target="../media/image3.png"/><Relationship Id="rId2" Type="http://schemas.openxmlformats.org/officeDocument/2006/relationships/tags" Target="../tags/tag99.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3.png"/><Relationship Id="rId2" Type="http://schemas.openxmlformats.org/officeDocument/2006/relationships/tags" Target="../tags/tag107.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3.png"/><Relationship Id="rId2" Type="http://schemas.openxmlformats.org/officeDocument/2006/relationships/tags" Target="../tags/tag11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image" Target="../media/image7.png"/><Relationship Id="rId3" Type="http://schemas.openxmlformats.org/officeDocument/2006/relationships/tags" Target="../tags/tag126.xml"/><Relationship Id="rId2" Type="http://schemas.openxmlformats.org/officeDocument/2006/relationships/tags" Target="../tags/tag125.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2.png"/><Relationship Id="rId6" Type="http://schemas.openxmlformats.org/officeDocument/2006/relationships/tags" Target="../tags/tag17.xml"/><Relationship Id="rId5" Type="http://schemas.openxmlformats.org/officeDocument/2006/relationships/image" Target="../media/image1.png"/><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tags" Target="../tags/tag15.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3.png"/><Relationship Id="rId2" Type="http://schemas.openxmlformats.org/officeDocument/2006/relationships/tags" Target="../tags/tag31.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3.png"/><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3.png"/><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image" Target="../media/image3.png"/><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ags" Target="../tags/tag6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0" y="4393003"/>
            <a:ext cx="12192000" cy="2473756"/>
          </a:xfrm>
          <a:prstGeom prst="rect">
            <a:avLst/>
          </a:prstGeom>
        </p:spPr>
      </p:pic>
      <p:pic>
        <p:nvPicPr>
          <p:cNvPr id="8" name="图片 7"/>
          <p:cNvPicPr>
            <a:picLocks noChangeAspect="1"/>
          </p:cNvPicPr>
          <p:nvPr>
            <p:custDataLst>
              <p:tags r:id="rId4"/>
            </p:custDataLst>
          </p:nvPr>
        </p:nvPicPr>
        <p:blipFill rotWithShape="1">
          <a:blip r:embed="rId5"/>
          <a:srcRect/>
          <a:stretch>
            <a:fillRect/>
          </a:stretch>
        </p:blipFill>
        <p:spPr>
          <a:xfrm flipH="1" flipV="1">
            <a:off x="-28029" y="-1"/>
            <a:ext cx="12220028" cy="2242524"/>
          </a:xfrm>
          <a:prstGeom prst="rect">
            <a:avLst/>
          </a:prstGeom>
        </p:spPr>
      </p:pic>
      <p:sp>
        <p:nvSpPr>
          <p:cNvPr id="2" name="标题 1"/>
          <p:cNvSpPr>
            <a:spLocks noGrp="1"/>
          </p:cNvSpPr>
          <p:nvPr>
            <p:ph type="ctrTitle" hasCustomPrompt="1"/>
            <p:custDataLst>
              <p:tags r:id="rId6"/>
            </p:custDataLst>
          </p:nvPr>
        </p:nvSpPr>
        <p:spPr>
          <a:xfrm>
            <a:off x="1548130" y="2151530"/>
            <a:ext cx="9144000" cy="1440354"/>
          </a:xfrm>
        </p:spPr>
        <p:txBody>
          <a:bodyPr lIns="90170" tIns="46990" rIns="90170" bIns="46990" anchor="ctr" anchorCtr="0">
            <a:normAutofit/>
          </a:bodyPr>
          <a:lstStyle>
            <a:lvl1pPr algn="ctr">
              <a:defRPr sz="6600" u="none" strike="noStrike" kern="1200" cap="none" spc="-200" normalizeH="0" baseline="0">
                <a:solidFill>
                  <a:schemeClr val="accent1">
                    <a:lumMod val="50000"/>
                  </a:schemeClr>
                </a:solidFill>
                <a:uFillTx/>
                <a:latin typeface="Arial" panose="020B0604020202020204" pitchFamily="34" charset="0"/>
                <a:ea typeface="汉仪旗黑-85S" panose="00020600040101010101"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7"/>
            </p:custDataLst>
          </p:nvPr>
        </p:nvSpPr>
        <p:spPr>
          <a:xfrm>
            <a:off x="1524000" y="3671999"/>
            <a:ext cx="9144000" cy="520878"/>
          </a:xfrm>
        </p:spPr>
        <p:txBody>
          <a:bodyPr lIns="90170" tIns="46990" rIns="90170" bIns="46990" anchor="ctr">
            <a:normAutofit/>
          </a:bodyPr>
          <a:lstStyle>
            <a:lvl1pPr marL="0" indent="0" algn="ctr" eaLnBrk="1" fontAlgn="auto" latinLnBrk="0" hangingPunct="1">
              <a:lnSpc>
                <a:spcPct val="100000"/>
              </a:lnSpc>
              <a:buNone/>
              <a:defRPr sz="1800" u="none" strike="noStrike" kern="1200" cap="none" spc="200" normalizeH="0" baseline="0">
                <a:solidFill>
                  <a:schemeClr val="accent1">
                    <a:lumMod val="50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cxnSp>
        <p:nvCxnSpPr>
          <p:cNvPr id="14" name="直接连接符 13"/>
          <p:cNvCxnSpPr/>
          <p:nvPr>
            <p:custDataLst>
              <p:tags r:id="rId11"/>
            </p:custDataLst>
          </p:nvPr>
        </p:nvCxnSpPr>
        <p:spPr>
          <a:xfrm>
            <a:off x="5921830" y="4237889"/>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3397" y="0"/>
            <a:ext cx="12218794" cy="6873073"/>
            <a:chOff x="-13397" y="0"/>
            <a:chExt cx="12218794" cy="6873073"/>
          </a:xfrm>
        </p:grpSpPr>
        <p:pic>
          <p:nvPicPr>
            <p:cNvPr id="8" name="图片 7"/>
            <p:cNvPicPr>
              <a:picLocks noChangeAspect="1"/>
            </p:cNvPicPr>
            <p:nvPr userDrawn="1">
              <p:custDataLst>
                <p:tags r:id="rId3"/>
              </p:custDataLst>
            </p:nvPr>
          </p:nvPicPr>
          <p:blipFill rotWithShape="1">
            <a:blip r:embed="rId4"/>
            <a:srcRect l="-548"/>
            <a:stretch>
              <a:fillRect/>
            </a:stretch>
          </p:blipFill>
          <p:spPr>
            <a:xfrm>
              <a:off x="-13397" y="5246156"/>
              <a:ext cx="12205397" cy="1626917"/>
            </a:xfrm>
            <a:prstGeom prst="rect">
              <a:avLst/>
            </a:prstGeom>
          </p:spPr>
        </p:pic>
        <p:pic>
          <p:nvPicPr>
            <p:cNvPr id="9" name="图片 8"/>
            <p:cNvPicPr>
              <a:picLocks noChangeAspect="1"/>
            </p:cNvPicPr>
            <p:nvPr userDrawn="1">
              <p:custDataLst>
                <p:tags r:id="rId5"/>
              </p:custDataLst>
            </p:nvPr>
          </p:nvPicPr>
          <p:blipFill rotWithShape="1">
            <a:blip r:embed="rId4"/>
            <a:srcRect l="-548"/>
            <a:stretch>
              <a:fillRect/>
            </a:stretch>
          </p:blipFill>
          <p:spPr>
            <a:xfrm rot="10800000">
              <a:off x="0" y="0"/>
              <a:ext cx="12205397" cy="1626917"/>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u="none" strike="noStrike" kern="1200" cap="none" spc="0" normalizeH="0">
                <a:solidFill>
                  <a:schemeClr val="tx1"/>
                </a:solidFill>
                <a:uFillTx/>
                <a:latin typeface="微软雅黑" panose="020B0503020204020204" pitchFamily="34" charset="-122"/>
              </a:defRPr>
            </a:lvl1pPr>
            <a:lvl2pPr>
              <a:defRPr u="none" strike="noStrike" kern="1200" cap="none" spc="0" normalizeH="0">
                <a:solidFill>
                  <a:schemeClr val="tx1"/>
                </a:solidFill>
                <a:uFillTx/>
                <a:latin typeface="微软雅黑" panose="020B0503020204020204" pitchFamily="34" charset="-122"/>
              </a:defRPr>
            </a:lvl2pPr>
            <a:lvl3pPr>
              <a:defRPr u="none" strike="noStrike" kern="1200" cap="none" spc="0" normalizeH="0">
                <a:solidFill>
                  <a:schemeClr val="tx1"/>
                </a:solidFill>
                <a:uFillTx/>
                <a:latin typeface="微软雅黑" panose="020B0503020204020204" pitchFamily="34" charset="-122"/>
              </a:defRPr>
            </a:lvl3pPr>
            <a:lvl4pPr>
              <a:defRPr u="none" strike="noStrike" kern="1200" cap="none" spc="0" normalizeH="0">
                <a:solidFill>
                  <a:schemeClr val="tx1"/>
                </a:solidFill>
                <a:uFillTx/>
                <a:latin typeface="微软雅黑" panose="020B0503020204020204" pitchFamily="34" charset="-122"/>
              </a:defRPr>
            </a:lvl4pPr>
            <a:lvl5pPr>
              <a:defRPr u="none" strike="noStrike" kern="1200" cap="none" spc="0" normalizeH="0">
                <a:solidFill>
                  <a:schemeClr val="tx1"/>
                </a:solidFill>
                <a:uFillTx/>
                <a:latin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srcRect/>
          <a:stretch>
            <a:fillRect/>
          </a:stretch>
        </p:blipFill>
        <p:spPr>
          <a:xfrm>
            <a:off x="0" y="4393003"/>
            <a:ext cx="12192000" cy="2473756"/>
          </a:xfrm>
          <a:prstGeom prst="rect">
            <a:avLst/>
          </a:prstGeom>
        </p:spPr>
      </p:pic>
      <p:pic>
        <p:nvPicPr>
          <p:cNvPr id="7" name="图片 6"/>
          <p:cNvPicPr>
            <a:picLocks noChangeAspect="1"/>
          </p:cNvPicPr>
          <p:nvPr>
            <p:custDataLst>
              <p:tags r:id="rId4"/>
            </p:custDataLst>
          </p:nvPr>
        </p:nvPicPr>
        <p:blipFill rotWithShape="1">
          <a:blip r:embed="rId5"/>
          <a:srcRect/>
          <a:stretch>
            <a:fillRect/>
          </a:stretch>
        </p:blipFill>
        <p:spPr>
          <a:xfrm flipH="1" flipV="1">
            <a:off x="-28029" y="-1"/>
            <a:ext cx="12220028" cy="2242524"/>
          </a:xfrm>
          <a:prstGeom prst="rect">
            <a:avLst/>
          </a:prstGeom>
        </p:spPr>
      </p:pic>
      <p:sp>
        <p:nvSpPr>
          <p:cNvPr id="2" name="标题 1"/>
          <p:cNvSpPr>
            <a:spLocks noGrp="1"/>
          </p:cNvSpPr>
          <p:nvPr>
            <p:ph type="title" hasCustomPrompt="1"/>
            <p:custDataLst>
              <p:tags r:id="rId6"/>
            </p:custDataLst>
          </p:nvPr>
        </p:nvSpPr>
        <p:spPr>
          <a:xfrm>
            <a:off x="1523998" y="2373835"/>
            <a:ext cx="9144000" cy="1294912"/>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200" normalizeH="0" baseline="0" noProof="1" dirty="0">
                <a:solidFill>
                  <a:schemeClr val="accent1">
                    <a:lumMod val="50000"/>
                  </a:schemeClr>
                </a:solidFill>
                <a:uFillTx/>
                <a:latin typeface="Arial" panose="020B0604020202020204" pitchFamily="34" charset="0"/>
                <a:ea typeface="汉仪旗黑-85S" panose="00020600040101010101"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5"/>
            <p:custDataLst>
              <p:tags r:id="rId10"/>
            </p:custDataLst>
          </p:nvPr>
        </p:nvSpPr>
        <p:spPr>
          <a:xfrm flipH="1">
            <a:off x="1523998" y="3739402"/>
            <a:ext cx="9144001" cy="522288"/>
          </a:xfrm>
        </p:spPr>
        <p:txBody>
          <a:bodyPr lIns="90170" tIns="46990" rIns="90170" bIns="46990" anchor="ctr">
            <a:normAutofit/>
          </a:bodyPr>
          <a:lstStyle>
            <a:lvl1pPr marL="0" indent="0" algn="ctr">
              <a:buNone/>
              <a:defRPr sz="2400" u="none" strike="noStrike" kern="1200" cap="none" spc="200" normalizeH="0" baseline="0">
                <a:solidFill>
                  <a:schemeClr val="accent1">
                    <a:lumMod val="50000"/>
                  </a:schemeClr>
                </a:solidFill>
                <a:uFillTx/>
                <a:latin typeface="Arial" panose="020B0604020202020204" pitchFamily="34" charset="0"/>
              </a:defRPr>
            </a:lvl1pPr>
          </a:lstStyle>
          <a:p>
            <a:pPr lvl="0"/>
            <a:r>
              <a:rPr lang="zh-CN" altLang="en-US" dirty="0"/>
              <a:t>单击此处编辑母版文本样式</a:t>
            </a:r>
            <a:endParaRPr lang="zh-CN" altLang="en-US" dirty="0"/>
          </a:p>
        </p:txBody>
      </p:sp>
      <p:cxnSp>
        <p:nvCxnSpPr>
          <p:cNvPr id="15" name="直接连接符 14"/>
          <p:cNvCxnSpPr/>
          <p:nvPr>
            <p:custDataLst>
              <p:tags r:id="rId11"/>
            </p:custDataLst>
          </p:nvPr>
        </p:nvCxnSpPr>
        <p:spPr>
          <a:xfrm>
            <a:off x="5921830" y="4306042"/>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34975"/>
            <a:ext cx="10852237" cy="441964"/>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srcRect/>
          <a:stretch>
            <a:fillRect/>
          </a:stretch>
        </p:blipFill>
        <p:spPr>
          <a:xfrm rot="10800000">
            <a:off x="0" y="0"/>
            <a:ext cx="12192000" cy="1310005"/>
          </a:xfrm>
          <a:prstGeom prst="rect">
            <a:avLst/>
          </a:prstGeom>
        </p:spPr>
      </p:pic>
      <p:pic>
        <p:nvPicPr>
          <p:cNvPr id="10" name="图片 9"/>
          <p:cNvPicPr>
            <a:picLocks noChangeAspect="1"/>
          </p:cNvPicPr>
          <p:nvPr>
            <p:custDataLst>
              <p:tags r:id="rId4"/>
            </p:custDataLst>
          </p:nvPr>
        </p:nvPicPr>
        <p:blipFill rotWithShape="1">
          <a:blip r:embed="rId3"/>
          <a:srcRect/>
          <a:stretch>
            <a:fillRect/>
          </a:stretch>
        </p:blipFill>
        <p:spPr>
          <a:xfrm>
            <a:off x="0" y="5547995"/>
            <a:ext cx="12192000" cy="1310005"/>
          </a:xfrm>
          <a:prstGeom prst="rect">
            <a:avLst/>
          </a:prstGeom>
        </p:spPr>
      </p:pic>
      <p:sp>
        <p:nvSpPr>
          <p:cNvPr id="8" name="矩形 7"/>
          <p:cNvSpPr/>
          <p:nvPr>
            <p:custDataLst>
              <p:tags r:id="rId5"/>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a:srcRect l="-727"/>
          <a:stretch>
            <a:fillRect/>
          </a:stretch>
        </p:blipFill>
        <p:spPr>
          <a:xfrm rot="5400000" flipV="1">
            <a:off x="8159088" y="2825088"/>
            <a:ext cx="6858000" cy="1207827"/>
          </a:xfrm>
          <a:prstGeom prst="rect">
            <a:avLst/>
          </a:prstGeom>
        </p:spPr>
      </p:pic>
      <p:sp>
        <p:nvSpPr>
          <p:cNvPr id="8" name="矩形 7"/>
          <p:cNvSpPr/>
          <p:nvPr>
            <p:custDataLst>
              <p:tags r:id="rId4"/>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a:srcRect l="-548"/>
          <a:stretch>
            <a:fillRect/>
          </a:stretch>
        </p:blipFill>
        <p:spPr>
          <a:xfrm rot="10800000">
            <a:off x="0" y="0"/>
            <a:ext cx="12205397" cy="1626917"/>
          </a:xfrm>
          <a:prstGeom prst="rect">
            <a:avLst/>
          </a:prstGeom>
        </p:spPr>
      </p:pic>
      <p:sp>
        <p:nvSpPr>
          <p:cNvPr id="8" name="矩形 7"/>
          <p:cNvSpPr/>
          <p:nvPr>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0" normalizeH="0" baseline="0">
                <a:latin typeface="微软雅黑" panose="020B0503020204020204" pitchFamily="34" charset="-122"/>
                <a:ea typeface="微软雅黑" panose="020B0503020204020204" pitchFamily="34" charset="-122"/>
              </a:defRPr>
            </a:lvl1pPr>
            <a:lvl2pPr>
              <a:defRPr u="none" strike="noStrike" kern="1200" cap="none" spc="0" normalizeH="0" baseline="0">
                <a:latin typeface="微软雅黑" panose="020B0503020204020204" pitchFamily="34" charset="-122"/>
                <a:ea typeface="微软雅黑" panose="020B0503020204020204" pitchFamily="34" charset="-122"/>
              </a:defRPr>
            </a:lvl2pPr>
            <a:lvl3pPr>
              <a:defRPr u="none" strike="noStrike" kern="1200" cap="none" spc="0" normalizeH="0" baseline="0">
                <a:latin typeface="微软雅黑" panose="020B0503020204020204" pitchFamily="34" charset="-122"/>
                <a:ea typeface="微软雅黑" panose="020B0503020204020204" pitchFamily="34" charset="-122"/>
              </a:defRPr>
            </a:lvl3pPr>
            <a:lvl4pPr>
              <a:defRPr u="none" strike="noStrike" kern="1200" cap="none" spc="0" normalizeH="0" baseline="0">
                <a:latin typeface="微软雅黑" panose="020B0503020204020204" pitchFamily="34" charset="-122"/>
                <a:ea typeface="微软雅黑" panose="020B0503020204020204" pitchFamily="34" charset="-122"/>
              </a:defRPr>
            </a:lvl4pPr>
            <a:lvl5pPr>
              <a:defRPr u="none" strike="noStrike" kern="1200" cap="none" spc="0" normalizeH="0"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2pPr>
            <a:lvl3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3pPr>
            <a:lvl4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4pPr>
            <a:lvl5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p:custDataLst>
              <p:tags r:id="rId3"/>
            </p:custDataLst>
          </p:nvPr>
        </p:nvPicPr>
        <p:blipFill rotWithShape="1">
          <a:blip r:embed="rId4"/>
          <a:srcRect/>
          <a:stretch>
            <a:fillRect/>
          </a:stretch>
        </p:blipFill>
        <p:spPr>
          <a:xfrm rot="16200000" flipH="1">
            <a:off x="9881235" y="2911475"/>
            <a:ext cx="3579495" cy="1035050"/>
          </a:xfrm>
          <a:prstGeom prst="rect">
            <a:avLst/>
          </a:prstGeom>
        </p:spPr>
      </p:pic>
      <p:pic>
        <p:nvPicPr>
          <p:cNvPr id="9" name="图片 8"/>
          <p:cNvPicPr>
            <a:picLocks noChangeAspect="1"/>
          </p:cNvPicPr>
          <p:nvPr>
            <p:custDataLst>
              <p:tags r:id="rId5"/>
            </p:custDataLst>
          </p:nvPr>
        </p:nvPicPr>
        <p:blipFill rotWithShape="1">
          <a:blip r:embed="rId4"/>
          <a:srcRect/>
          <a:stretch>
            <a:fillRect/>
          </a:stretch>
        </p:blipFill>
        <p:spPr>
          <a:xfrm rot="5400000">
            <a:off x="-1272540" y="2911475"/>
            <a:ext cx="3579495" cy="1035050"/>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u="none" strike="noStrike" kern="1200" cap="none" spc="0" normalizeH="0" baseline="0">
                <a:solidFill>
                  <a:schemeClr val="tx1">
                    <a:lumMod val="75000"/>
                    <a:lumOff val="25000"/>
                  </a:schemeClr>
                </a:solidFill>
                <a:uFillTx/>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rotWithShape="1">
          <a:blip r:embed="rId3"/>
          <a:srcRect/>
          <a:stretch>
            <a:fillRect/>
          </a:stretch>
        </p:blipFill>
        <p:spPr>
          <a:xfrm rot="20445420">
            <a:off x="5232016" y="3889257"/>
            <a:ext cx="1727968" cy="1147680"/>
          </a:xfrm>
          <a:prstGeom prst="rect">
            <a:avLst/>
          </a:prstGeom>
        </p:spPr>
      </p:pic>
      <p:pic>
        <p:nvPicPr>
          <p:cNvPr id="7" name="图片 6"/>
          <p:cNvPicPr>
            <a:picLocks noChangeAspect="1"/>
          </p:cNvPicPr>
          <p:nvPr>
            <p:custDataLst>
              <p:tags r:id="rId4"/>
            </p:custDataLst>
          </p:nvPr>
        </p:nvPicPr>
        <p:blipFill rotWithShape="1">
          <a:blip r:embed="rId5"/>
          <a:srcRect/>
          <a:stretch>
            <a:fillRect/>
          </a:stretch>
        </p:blipFill>
        <p:spPr>
          <a:xfrm>
            <a:off x="0" y="4393003"/>
            <a:ext cx="12192000" cy="2473756"/>
          </a:xfrm>
          <a:prstGeom prst="rect">
            <a:avLst/>
          </a:prstGeom>
        </p:spPr>
      </p:pic>
      <p:pic>
        <p:nvPicPr>
          <p:cNvPr id="8" name="图片 7"/>
          <p:cNvPicPr>
            <a:picLocks noChangeAspect="1"/>
          </p:cNvPicPr>
          <p:nvPr>
            <p:custDataLst>
              <p:tags r:id="rId6"/>
            </p:custDataLst>
          </p:nvPr>
        </p:nvPicPr>
        <p:blipFill rotWithShape="1">
          <a:blip r:embed="rId7"/>
          <a:srcRect/>
          <a:stretch>
            <a:fillRect/>
          </a:stretch>
        </p:blipFill>
        <p:spPr>
          <a:xfrm flipH="1" flipV="1">
            <a:off x="-28029" y="-1"/>
            <a:ext cx="12220028" cy="2242524"/>
          </a:xfrm>
          <a:prstGeom prst="rect">
            <a:avLst/>
          </a:prstGeom>
        </p:spPr>
      </p:pic>
      <p:sp>
        <p:nvSpPr>
          <p:cNvPr id="2" name="标题 1"/>
          <p:cNvSpPr>
            <a:spLocks noGrp="1"/>
          </p:cNvSpPr>
          <p:nvPr>
            <p:ph type="title" hasCustomPrompt="1"/>
            <p:custDataLst>
              <p:tags r:id="rId8"/>
            </p:custDataLst>
          </p:nvPr>
        </p:nvSpPr>
        <p:spPr>
          <a:xfrm>
            <a:off x="2469888" y="2085975"/>
            <a:ext cx="7557025" cy="1244737"/>
          </a:xfrm>
        </p:spPr>
        <p:txBody>
          <a:bodyPr anchor="b">
            <a:normAutofit/>
          </a:bodyPr>
          <a:lstStyle>
            <a:lvl1pPr algn="ctr">
              <a:defRPr sz="5400" b="1" u="none" strike="noStrike" kern="1200" cap="none" spc="-200" normalizeH="0" baseline="0">
                <a:solidFill>
                  <a:schemeClr val="accent1">
                    <a:lumMod val="50000"/>
                  </a:schemeClr>
                </a:solidFill>
                <a:uFillTx/>
                <a:latin typeface="Arial" panose="020B0604020202020204" pitchFamily="34" charset="0"/>
                <a:ea typeface="汉仪旗黑-85S" panose="00020600040101010101" charset="-122"/>
              </a:defRPr>
            </a:lvl1pPr>
          </a:lstStyle>
          <a:p>
            <a:r>
              <a:rPr lang="zh-CN" altLang="en-US" dirty="0"/>
              <a:t>单击此处编辑标题</a:t>
            </a:r>
            <a:endParaRPr lang="zh-CN" altLang="en-US" dirty="0"/>
          </a:p>
        </p:txBody>
      </p:sp>
      <p:sp>
        <p:nvSpPr>
          <p:cNvPr id="3" name="副标题"/>
          <p:cNvSpPr>
            <a:spLocks noGrp="1"/>
          </p:cNvSpPr>
          <p:nvPr>
            <p:ph type="body" idx="1"/>
            <p:custDataLst>
              <p:tags r:id="rId9"/>
            </p:custDataLst>
          </p:nvPr>
        </p:nvSpPr>
        <p:spPr>
          <a:xfrm>
            <a:off x="2469888" y="3375245"/>
            <a:ext cx="7557025" cy="522649"/>
          </a:xfrm>
        </p:spPr>
        <p:txBody>
          <a:bodyPr anchor="ctr">
            <a:normAutofit/>
          </a:bodyPr>
          <a:lstStyle>
            <a:lvl1pPr marL="0" indent="0" algn="ctr">
              <a:buNone/>
              <a:defRPr sz="1800" u="none" strike="noStrike" kern="1200" cap="none" spc="200" normalizeH="0" baseline="0">
                <a:solidFill>
                  <a:schemeClr val="accent1">
                    <a:lumMod val="50000"/>
                  </a:schemeClr>
                </a:solidFill>
                <a:uFillTx/>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0"/>
            </p:custDataLst>
          </p:nvPr>
        </p:nvSpPr>
        <p:spPr/>
        <p:txBody>
          <a:bodyPr/>
          <a:lstStyle/>
          <a:p>
            <a:fld id="{874C47C6-F50E-4077-959D-5D8B09CFB3A8}"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92FB901B-D324-4130-8D45-B7940F1997A3}" type="slidenum">
              <a:rPr lang="zh-CN" altLang="en-US" smtClean="0"/>
            </a:fld>
            <a:endParaRPr lang="zh-CN" altLang="en-US"/>
          </a:p>
        </p:txBody>
      </p:sp>
      <p:cxnSp>
        <p:nvCxnSpPr>
          <p:cNvPr id="11" name="直接连接符 10"/>
          <p:cNvCxnSpPr/>
          <p:nvPr>
            <p:custDataLst>
              <p:tags r:id="rId13"/>
            </p:custDataLst>
          </p:nvPr>
        </p:nvCxnSpPr>
        <p:spPr>
          <a:xfrm>
            <a:off x="6113166" y="3933391"/>
            <a:ext cx="28788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u="none" strike="noStrike" kern="1200" cap="none" spc="0" normalizeH="0">
                <a:solidFill>
                  <a:schemeClr val="tx1"/>
                </a:solidFill>
                <a:uFillTx/>
                <a:latin typeface="微软雅黑" panose="020B0503020204020204" pitchFamily="34" charset="-122"/>
                <a:ea typeface="微软雅黑" panose="020B0503020204020204" pitchFamily="34" charset="-122"/>
              </a:defRPr>
            </a:lvl1pPr>
            <a:lvl2pPr>
              <a:defRPr sz="1600" u="none" strike="noStrike" kern="1200" cap="none" spc="0" normalizeH="0">
                <a:solidFill>
                  <a:schemeClr val="tx1"/>
                </a:solidFill>
                <a:uFillTx/>
                <a:latin typeface="微软雅黑" panose="020B0503020204020204" pitchFamily="34" charset="-122"/>
                <a:ea typeface="微软雅黑" panose="020B0503020204020204" pitchFamily="34" charset="-122"/>
              </a:defRPr>
            </a:lvl2pPr>
            <a:lvl3pPr>
              <a:defRPr sz="1600" u="none" strike="noStrike" kern="1200" cap="none" spc="0" normalizeH="0">
                <a:solidFill>
                  <a:schemeClr val="tx1"/>
                </a:solidFill>
                <a:uFillTx/>
                <a:latin typeface="微软雅黑" panose="020B0503020204020204" pitchFamily="34" charset="-122"/>
                <a:ea typeface="微软雅黑" panose="020B0503020204020204" pitchFamily="34" charset="-122"/>
              </a:defRPr>
            </a:lvl3pPr>
            <a:lvl4pPr>
              <a:defRPr sz="1600" u="none" strike="noStrike" kern="1200" cap="none" spc="0" normalizeH="0">
                <a:solidFill>
                  <a:schemeClr val="tx1"/>
                </a:solidFill>
                <a:uFillTx/>
                <a:latin typeface="微软雅黑" panose="020B0503020204020204" pitchFamily="34" charset="-122"/>
                <a:ea typeface="微软雅黑" panose="020B0503020204020204" pitchFamily="34" charset="-122"/>
              </a:defRPr>
            </a:lvl4pPr>
            <a:lvl5pPr>
              <a:defRPr sz="1600" u="none" strike="noStrike" kern="1200" cap="none" spc="0" normalizeH="0">
                <a:solidFill>
                  <a:schemeClr val="tx1"/>
                </a:solidFill>
                <a:uFillTx/>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a:srcRect l="-548"/>
          <a:stretch>
            <a:fillRect/>
          </a:stretch>
        </p:blipFill>
        <p:spPr>
          <a:xfrm>
            <a:off x="-13397" y="5246156"/>
            <a:ext cx="12205397" cy="1626917"/>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13397" y="0"/>
            <a:ext cx="12218794" cy="6873073"/>
            <a:chOff x="-13397" y="0"/>
            <a:chExt cx="12218794" cy="6873073"/>
          </a:xfrm>
        </p:grpSpPr>
        <p:pic>
          <p:nvPicPr>
            <p:cNvPr id="10" name="图片 9"/>
            <p:cNvPicPr>
              <a:picLocks noChangeAspect="1"/>
            </p:cNvPicPr>
            <p:nvPr userDrawn="1">
              <p:custDataLst>
                <p:tags r:id="rId3"/>
              </p:custDataLst>
            </p:nvPr>
          </p:nvPicPr>
          <p:blipFill rotWithShape="1">
            <a:blip r:embed="rId4"/>
            <a:srcRect l="-548"/>
            <a:stretch>
              <a:fillRect/>
            </a:stretch>
          </p:blipFill>
          <p:spPr>
            <a:xfrm>
              <a:off x="-13397" y="5246156"/>
              <a:ext cx="12205397" cy="1626917"/>
            </a:xfrm>
            <a:prstGeom prst="rect">
              <a:avLst/>
            </a:prstGeom>
          </p:spPr>
        </p:pic>
        <p:pic>
          <p:nvPicPr>
            <p:cNvPr id="11" name="图片 10"/>
            <p:cNvPicPr>
              <a:picLocks noChangeAspect="1"/>
            </p:cNvPicPr>
            <p:nvPr userDrawn="1">
              <p:custDataLst>
                <p:tags r:id="rId5"/>
              </p:custDataLst>
            </p:nvPr>
          </p:nvPicPr>
          <p:blipFill rotWithShape="1">
            <a:blip r:embed="rId4"/>
            <a:srcRect l="-548"/>
            <a:stretch>
              <a:fillRect/>
            </a:stretch>
          </p:blipFill>
          <p:spPr>
            <a:xfrm rot="10800000">
              <a:off x="0" y="0"/>
              <a:ext cx="12205397" cy="1626917"/>
            </a:xfrm>
            <a:prstGeom prst="rect">
              <a:avLst/>
            </a:prstGeom>
          </p:spPr>
        </p:pic>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accent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1pPr>
            <a:lvl2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2pPr>
            <a:lvl3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3pPr>
            <a:lvl4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4pPr>
            <a:lvl5pPr indent="0" eaLnBrk="1" fontAlgn="auto" latinLnBrk="0" hangingPunct="1">
              <a:defRPr u="none" strike="noStrike" kern="1200" cap="none" spc="0" normalizeH="0">
                <a:solidFill>
                  <a:schemeClr val="tx1"/>
                </a:solidFill>
                <a:uFillTx/>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38.xml"/><Relationship Id="rId24" Type="http://schemas.openxmlformats.org/officeDocument/2006/relationships/tags" Target="../tags/tag137.xml"/><Relationship Id="rId23" Type="http://schemas.openxmlformats.org/officeDocument/2006/relationships/tags" Target="../tags/tag136.xml"/><Relationship Id="rId22" Type="http://schemas.openxmlformats.org/officeDocument/2006/relationships/tags" Target="../tags/tag135.xml"/><Relationship Id="rId21" Type="http://schemas.openxmlformats.org/officeDocument/2006/relationships/tags" Target="../tags/tag134.xml"/><Relationship Id="rId20" Type="http://schemas.openxmlformats.org/officeDocument/2006/relationships/tags" Target="../tags/tag133.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20.xml.rels><?xml version="1.0" encoding="UTF-8" standalone="yes"?>
<Relationships xmlns="http://schemas.openxmlformats.org/package/2006/relationships"><Relationship Id="rId9" Type="http://schemas.openxmlformats.org/officeDocument/2006/relationships/image" Target="../media/image23.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0" Type="http://schemas.openxmlformats.org/officeDocument/2006/relationships/slideLayout" Target="../slideLayouts/slideLayout2.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microsoft.com/office/2007/relationships/media" Target="../media/media2.mp3"/><Relationship Id="rId1" Type="http://schemas.openxmlformats.org/officeDocument/2006/relationships/audio" Target="../media/media2.mp3"/></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ctrTitle"/>
            <p:custDataLst>
              <p:tags r:id="rId1"/>
            </p:custDataLst>
          </p:nvPr>
        </p:nvSpPr>
        <p:spPr/>
        <p:txBody>
          <a:bodyPr>
            <a:normAutofit fontScale="90000"/>
          </a:bodyPr>
          <a:p>
            <a:r>
              <a:rPr lang="zh-CN" altLang="en-US" dirty="0"/>
              <a:t>Period 4 Using Language</a:t>
            </a:r>
            <a:endParaRPr lang="zh-CN" altLang="en-US" dirty="0"/>
          </a:p>
        </p:txBody>
      </p:sp>
      <p:sp>
        <p:nvSpPr>
          <p:cNvPr id="14" name="副标题 13"/>
          <p:cNvSpPr>
            <a:spLocks noGrp="1"/>
          </p:cNvSpPr>
          <p:nvPr>
            <p:ph type="subTitle" idx="1"/>
            <p:custDataLst>
              <p:tags r:id="rId2"/>
            </p:custDataLst>
          </p:nvPr>
        </p:nvSpPr>
        <p:spPr/>
        <p:txBody>
          <a:bodyPr>
            <a:normAutofit/>
          </a:bodyPr>
          <a:p>
            <a:r>
              <a:rPr lang="zh-CN" altLang="en-US" dirty="0"/>
              <a:t>点击此处可添加副标题</a:t>
            </a:r>
            <a:endParaRPr lang="zh-CN" altLang="en-US"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gn="l">
              <a:buClrTx/>
              <a:buSzTx/>
            </a:pPr>
            <a:r>
              <a:rPr lang="zh-CN" altLang="en-US" sz="3200" b="1">
                <a:latin typeface="Times New Roman" panose="02020603050405020304" charset="0"/>
                <a:cs typeface="Times New Roman" panose="02020603050405020304" charset="0"/>
              </a:rPr>
              <a:t>注意：有时可用so或not代替上文的内容。如：</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1）Work hard. </a:t>
            </a:r>
            <a:r>
              <a:rPr lang="zh-CN" altLang="en-US" sz="3200" b="1" u="sng">
                <a:solidFill>
                  <a:srgbClr val="FF0000"/>
                </a:solidFill>
                <a:latin typeface="Times New Roman" panose="02020603050405020304" charset="0"/>
                <a:cs typeface="Times New Roman" panose="02020603050405020304" charset="0"/>
              </a:rPr>
              <a:t>If not</a:t>
            </a:r>
            <a:r>
              <a:rPr lang="zh-CN" altLang="en-US" sz="3200" b="1">
                <a:latin typeface="Times New Roman" panose="02020603050405020304" charset="0"/>
                <a:cs typeface="Times New Roman" panose="02020603050405020304" charset="0"/>
              </a:rPr>
              <a:t> (If you don</a:t>
            </a:r>
            <a:r>
              <a:rPr lang="en-US" altLang="zh-CN" sz="3200" b="1">
                <a:latin typeface="Times New Roman" panose="02020603050405020304" charset="0"/>
                <a:cs typeface="Times New Roman" panose="02020603050405020304" charset="0"/>
              </a:rPr>
              <a:t>’</a:t>
            </a:r>
            <a:r>
              <a:rPr lang="zh-CN" altLang="en-US" sz="3200" b="1">
                <a:latin typeface="Times New Roman" panose="02020603050405020304" charset="0"/>
                <a:cs typeface="Times New Roman" panose="02020603050405020304" charset="0"/>
              </a:rPr>
              <a:t>t work hard), you </a:t>
            </a:r>
            <a:r>
              <a:rPr lang="en-US" altLang="zh-CN" sz="3200" b="1">
                <a:latin typeface="Times New Roman" panose="02020603050405020304" charset="0"/>
                <a:cs typeface="Times New Roman" panose="02020603050405020304" charset="0"/>
              </a:rPr>
              <a:t>    </a:t>
            </a:r>
            <a:endParaRPr lang="en-US" altLang="zh-CN" sz="3200" b="1">
              <a:latin typeface="Times New Roman" panose="02020603050405020304" charset="0"/>
              <a:cs typeface="Times New Roman" panose="02020603050405020304" charset="0"/>
            </a:endParaRPr>
          </a:p>
          <a:p>
            <a:pPr marL="0" indent="0" algn="l">
              <a:buClrTx/>
              <a:buSzTx/>
              <a:buNone/>
            </a:pP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will fail in the exam.  </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2）—Do you think Mr. Green will give us help?       </a:t>
            </a:r>
            <a:endParaRPr lang="zh-CN" altLang="en-US" sz="3200" b="1">
              <a:latin typeface="Times New Roman" panose="02020603050405020304" charset="0"/>
              <a:cs typeface="Times New Roman" panose="02020603050405020304" charset="0"/>
            </a:endParaRPr>
          </a:p>
          <a:p>
            <a:pPr marL="0" indent="0" algn="l">
              <a:buClrTx/>
              <a:buSzTx/>
              <a:buNone/>
            </a:pP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a:t>
            </a:r>
            <a:r>
              <a:rPr lang="zh-CN" altLang="en-US" sz="3200" b="1" u="sng">
                <a:solidFill>
                  <a:srgbClr val="FF0000"/>
                </a:solidFill>
                <a:latin typeface="Times New Roman" panose="02020603050405020304" charset="0"/>
                <a:cs typeface="Times New Roman" panose="02020603050405020304" charset="0"/>
              </a:rPr>
              <a:t>I hope so</a:t>
            </a:r>
            <a:r>
              <a:rPr lang="zh-CN" altLang="en-US" sz="3200" b="1">
                <a:latin typeface="Times New Roman" panose="02020603050405020304" charset="0"/>
                <a:cs typeface="Times New Roman" panose="02020603050405020304" charset="0"/>
              </a:rPr>
              <a:t>. (I hope he will give us help.)</a:t>
            </a:r>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3040" y="238125"/>
            <a:ext cx="11735435" cy="5388610"/>
          </a:xfrm>
        </p:spPr>
        <p:txBody>
          <a:bodyPr/>
          <a:p>
            <a:r>
              <a:rPr lang="zh-CN" altLang="en-US" sz="3200" b="1">
                <a:latin typeface="Times New Roman" panose="02020603050405020304" charset="0"/>
                <a:cs typeface="Times New Roman" panose="02020603050405020304" charset="0"/>
              </a:rPr>
              <a:t>【拓展】动词不定式中为了避免重复，</a:t>
            </a:r>
            <a:r>
              <a:rPr lang="zh-CN" altLang="en-US" sz="3200" b="1">
                <a:solidFill>
                  <a:srgbClr val="FF0000"/>
                </a:solidFill>
                <a:latin typeface="Times New Roman" panose="02020603050405020304" charset="0"/>
                <a:cs typeface="Times New Roman" panose="02020603050405020304" charset="0"/>
              </a:rPr>
              <a:t>常省去前面出现的相同部分，而只保留不定式符号to；如果在省略的不定式结构中含有系动词be或助动词have/ have been时，这些词要保留</a:t>
            </a:r>
            <a:r>
              <a:rPr lang="zh-CN" altLang="en-US" sz="3200" b="1">
                <a:latin typeface="Times New Roman" panose="02020603050405020304" charset="0"/>
                <a:cs typeface="Times New Roman" panose="02020603050405020304" charset="0"/>
              </a:rPr>
              <a:t>。如：</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1）I asked my friend to have a drink, but he didn</a:t>
            </a:r>
            <a:r>
              <a:rPr lang="en-US" altLang="zh-CN" sz="3200" b="1">
                <a:latin typeface="Times New Roman" panose="02020603050405020304" charset="0"/>
                <a:cs typeface="Times New Roman" panose="02020603050405020304" charset="0"/>
              </a:rPr>
              <a:t>’</a:t>
            </a:r>
            <a:r>
              <a:rPr lang="zh-CN" altLang="en-US" sz="3200" b="1">
                <a:latin typeface="Times New Roman" panose="02020603050405020304" charset="0"/>
                <a:cs typeface="Times New Roman" panose="02020603050405020304" charset="0"/>
              </a:rPr>
              <a:t>t </a:t>
            </a:r>
            <a:r>
              <a:rPr lang="zh-CN" altLang="en-US" sz="3200" b="1" u="sng">
                <a:solidFill>
                  <a:srgbClr val="FF0000"/>
                </a:solidFill>
                <a:latin typeface="Times New Roman" panose="02020603050405020304" charset="0"/>
                <a:cs typeface="Times New Roman" panose="02020603050405020304" charset="0"/>
              </a:rPr>
              <a:t>want to </a:t>
            </a:r>
            <a:endParaRPr lang="zh-CN" altLang="en-US" sz="3200" b="1" u="sng">
              <a:solidFill>
                <a:srgbClr val="FF0000"/>
              </a:solidFill>
              <a:latin typeface="Times New Roman" panose="02020603050405020304" charset="0"/>
              <a:cs typeface="Times New Roman" panose="02020603050405020304" charset="0"/>
            </a:endParaRPr>
          </a:p>
          <a:p>
            <a:pPr marL="0" indent="0">
              <a:buNone/>
            </a:pP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(have a </a:t>
            </a: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drink). </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2）—Are you a teacher now? </a:t>
            </a:r>
            <a:endParaRPr lang="zh-CN" altLang="en-US" sz="3200" b="1">
              <a:latin typeface="Times New Roman" panose="02020603050405020304" charset="0"/>
              <a:cs typeface="Times New Roman" panose="02020603050405020304" charset="0"/>
            </a:endParaRPr>
          </a:p>
          <a:p>
            <a:pPr marL="0" indent="0">
              <a:buNone/>
            </a:pP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—No, but I used </a:t>
            </a:r>
            <a:r>
              <a:rPr lang="zh-CN" altLang="en-US" sz="3200" b="1" u="sng">
                <a:solidFill>
                  <a:srgbClr val="FF0000"/>
                </a:solidFill>
                <a:latin typeface="Times New Roman" panose="02020603050405020304" charset="0"/>
                <a:cs typeface="Times New Roman" panose="02020603050405020304" charset="0"/>
              </a:rPr>
              <a:t>to be</a:t>
            </a:r>
            <a:r>
              <a:rPr lang="zh-CN" altLang="en-US" sz="3200" b="1">
                <a:latin typeface="Times New Roman" panose="02020603050405020304" charset="0"/>
                <a:cs typeface="Times New Roman" panose="02020603050405020304" charset="0"/>
              </a:rPr>
              <a:t> (a teacher). </a:t>
            </a:r>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63292" y="100318"/>
            <a:ext cx="11865415" cy="551959"/>
          </a:xfrm>
          <a:prstGeom prst="rect">
            <a:avLst/>
          </a:prstGeom>
        </p:spPr>
        <p:txBody>
          <a:bodyPr vert="horz" lIns="68571" tIns="34285" rIns="68571" bIns="34285" rtlCol="0" anchor="ctr">
            <a:noAutofit/>
          </a:bodyPr>
          <a:lstStyle>
            <a:defPPr>
              <a:defRPr lang="zh-CN"/>
            </a:defPPr>
            <a:lvl1pPr indent="0" fontAlgn="base">
              <a:lnSpc>
                <a:spcPct val="120000"/>
              </a:lnSpc>
              <a:spcBef>
                <a:spcPct val="0"/>
              </a:spcBef>
              <a:spcAft>
                <a:spcPct val="0"/>
              </a:spcAft>
              <a:defRPr sz="3400" b="1">
                <a:solidFill>
                  <a:srgbClr val="0000FF"/>
                </a:solidFill>
                <a:latin typeface="Arial" panose="020B0604020202020204" pitchFamily="34" charset="0"/>
                <a:ea typeface="+mj-ea"/>
                <a:cs typeface="Arial" panose="020B0604020202020204" pitchFamily="34" charset="0"/>
              </a:defRPr>
            </a:lvl1pPr>
            <a:lvl2pPr fontAlgn="base">
              <a:spcBef>
                <a:spcPct val="50000"/>
              </a:spcBef>
              <a:spcAft>
                <a:spcPct val="0"/>
              </a:spcAft>
            </a:lvl2pPr>
            <a:lvl3pPr fontAlgn="base">
              <a:spcBef>
                <a:spcPct val="50000"/>
              </a:spcBef>
              <a:spcAft>
                <a:spcPct val="0"/>
              </a:spcAft>
            </a:lvl3pPr>
            <a:lvl4pPr fontAlgn="base">
              <a:spcBef>
                <a:spcPct val="50000"/>
              </a:spcBef>
              <a:spcAft>
                <a:spcPct val="0"/>
              </a:spcAft>
            </a:lvl4pPr>
            <a:lvl5pPr fontAlgn="base">
              <a:spcBef>
                <a:spcPct val="50000"/>
              </a:spcBef>
              <a:spcAft>
                <a:spcPct val="0"/>
              </a:spcAft>
            </a:lvl5pPr>
          </a:lstStyle>
          <a:p>
            <a:r>
              <a:rPr lang="en-US" altLang="zh-CN" sz="3200" dirty="0"/>
              <a:t>Activity 2 on Page 65</a:t>
            </a:r>
            <a:endParaRPr lang="en-US" altLang="zh-CN" sz="3200" dirty="0"/>
          </a:p>
        </p:txBody>
      </p:sp>
      <p:sp>
        <p:nvSpPr>
          <p:cNvPr id="3" name="文本框 2"/>
          <p:cNvSpPr txBox="1"/>
          <p:nvPr/>
        </p:nvSpPr>
        <p:spPr>
          <a:xfrm>
            <a:off x="163292" y="510054"/>
            <a:ext cx="11864569" cy="5636895"/>
          </a:xfrm>
          <a:prstGeom prst="rect">
            <a:avLst/>
          </a:prstGeom>
          <a:noFill/>
        </p:spPr>
        <p:txBody>
          <a:bodyPr wrap="square" rtlCol="0">
            <a:spAutoFit/>
          </a:bodyPr>
          <a:lstStyle/>
          <a:p>
            <a:pPr>
              <a:lnSpc>
                <a:spcPct val="150000"/>
              </a:lnSpc>
            </a:pPr>
            <a:r>
              <a:rPr lang="en-US" altLang="zh-CN" sz="2665" b="1" dirty="0">
                <a:latin typeface="Times New Roman" panose="02020603050405020304" charset="0"/>
                <a:cs typeface="Times New Roman" panose="02020603050405020304" charset="0"/>
              </a:rPr>
              <a:t>Technology isn’t the only way to forecast the weather. Nature has its </a:t>
            </a:r>
            <a:r>
              <a:rPr lang="en-US" altLang="zh-CN" sz="2665" b="1" u="sng" dirty="0">
                <a:solidFill>
                  <a:srgbClr val="FF0000"/>
                </a:solidFill>
                <a:latin typeface="Times New Roman" panose="02020603050405020304" charset="0"/>
                <a:cs typeface="Times New Roman" panose="02020603050405020304" charset="0"/>
              </a:rPr>
              <a:t>ways</a:t>
            </a:r>
            <a:r>
              <a:rPr lang="en-US" altLang="zh-CN" sz="2665" b="1" dirty="0">
                <a:solidFill>
                  <a:srgbClr val="0070C0"/>
                </a:solidFill>
                <a:latin typeface="Times New Roman" panose="02020603050405020304" charset="0"/>
                <a:cs typeface="Times New Roman" panose="02020603050405020304" charset="0"/>
              </a:rPr>
              <a:t> </a:t>
            </a:r>
            <a:r>
              <a:rPr lang="en-US" altLang="zh-CN" sz="2665" b="1" dirty="0">
                <a:latin typeface="Times New Roman" panose="02020603050405020304" charset="0"/>
                <a:cs typeface="Times New Roman" panose="02020603050405020304" charset="0"/>
              </a:rPr>
              <a:t>(____________________), too. Unusual animal behavior, for example, can indicate whether it’s cold, wet weather that’s on the way or a hot, dry </a:t>
            </a:r>
            <a:r>
              <a:rPr lang="en-US" altLang="zh-CN" sz="2665" b="1" u="sng" dirty="0">
                <a:solidFill>
                  <a:srgbClr val="FF0000"/>
                </a:solidFill>
                <a:latin typeface="Times New Roman" panose="02020603050405020304" charset="0"/>
                <a:cs typeface="Times New Roman" panose="02020603050405020304" charset="0"/>
              </a:rPr>
              <a:t>period</a:t>
            </a:r>
            <a:r>
              <a:rPr lang="en-US" altLang="zh-CN" sz="2665" b="1" dirty="0">
                <a:solidFill>
                  <a:srgbClr val="0070C0"/>
                </a:solidFill>
                <a:latin typeface="Times New Roman" panose="02020603050405020304" charset="0"/>
                <a:cs typeface="Times New Roman" panose="02020603050405020304" charset="0"/>
              </a:rPr>
              <a:t> </a:t>
            </a:r>
            <a:r>
              <a:rPr lang="en-US" altLang="zh-CN" sz="2665" b="1" dirty="0">
                <a:latin typeface="Times New Roman" panose="02020603050405020304" charset="0"/>
                <a:cs typeface="Times New Roman" panose="02020603050405020304" charset="0"/>
              </a:rPr>
              <a:t>(______________). </a:t>
            </a:r>
            <a:r>
              <a:rPr lang="en-US" altLang="zh-CN" sz="2665" b="1" dirty="0">
                <a:latin typeface="Times New Roman" panose="02020603050405020304" charset="0"/>
                <a:cs typeface="Times New Roman" panose="02020603050405020304" charset="0"/>
                <a:sym typeface="+mn-ea"/>
              </a:rPr>
              <a:t>If fish are jumping higher than usual or frogs are croaking </a:t>
            </a:r>
            <a:r>
              <a:rPr lang="en-US" altLang="zh-CN" sz="2665" b="1" u="sng" dirty="0">
                <a:solidFill>
                  <a:srgbClr val="FF0000"/>
                </a:solidFill>
                <a:latin typeface="Times New Roman" panose="02020603050405020304" charset="0"/>
                <a:cs typeface="Times New Roman" panose="02020603050405020304" charset="0"/>
                <a:sym typeface="+mn-ea"/>
              </a:rPr>
              <a:t>more loudly</a:t>
            </a:r>
            <a:r>
              <a:rPr lang="en-US" altLang="zh-CN" sz="2665" b="1" dirty="0">
                <a:solidFill>
                  <a:srgbClr val="FF0000"/>
                </a:solidFill>
                <a:latin typeface="Times New Roman" panose="02020603050405020304" charset="0"/>
                <a:cs typeface="Times New Roman" panose="02020603050405020304" charset="0"/>
                <a:sym typeface="+mn-ea"/>
              </a:rPr>
              <a:t> </a:t>
            </a:r>
            <a:r>
              <a:rPr lang="en-US" altLang="zh-CN" sz="2665" b="1" dirty="0">
                <a:latin typeface="Times New Roman" panose="02020603050405020304" charset="0"/>
                <a:cs typeface="Times New Roman" panose="02020603050405020304" charset="0"/>
                <a:sym typeface="+mn-ea"/>
              </a:rPr>
              <a:t>(_________),</a:t>
            </a:r>
            <a:r>
              <a:rPr lang="en-US" altLang="zh-CN" sz="2665" b="1" dirty="0">
                <a:solidFill>
                  <a:srgbClr val="0070C0"/>
                </a:solidFill>
                <a:latin typeface="Times New Roman" panose="02020603050405020304" charset="0"/>
                <a:cs typeface="Times New Roman" panose="02020603050405020304" charset="0"/>
                <a:sym typeface="+mn-ea"/>
              </a:rPr>
              <a:t> </a:t>
            </a:r>
            <a:r>
              <a:rPr lang="en-US" altLang="zh-CN" sz="2665" b="1" dirty="0">
                <a:latin typeface="Times New Roman" panose="02020603050405020304" charset="0"/>
                <a:cs typeface="Times New Roman" panose="02020603050405020304" charset="0"/>
                <a:sym typeface="+mn-ea"/>
              </a:rPr>
              <a:t>it may rain. And next time you look up at the sky, don’t just look for rain clouds, but also (______) </a:t>
            </a:r>
            <a:r>
              <a:rPr lang="en-US" altLang="zh-CN" sz="2665" b="1" u="sng" dirty="0">
                <a:solidFill>
                  <a:srgbClr val="FF0000"/>
                </a:solidFill>
                <a:latin typeface="Times New Roman" panose="02020603050405020304" charset="0"/>
                <a:cs typeface="Times New Roman" panose="02020603050405020304" charset="0"/>
                <a:sym typeface="+mn-ea"/>
              </a:rPr>
              <a:t>for birds</a:t>
            </a:r>
            <a:r>
              <a:rPr lang="en-US" altLang="zh-CN" sz="2665" b="1" dirty="0">
                <a:latin typeface="Times New Roman" panose="02020603050405020304" charset="0"/>
                <a:cs typeface="Times New Roman" panose="02020603050405020304" charset="0"/>
                <a:sym typeface="+mn-ea"/>
              </a:rPr>
              <a:t>. If they are flying low, grab your umbrella. It is also said that mice and snakes head for safer ground several days before an earthquake, while dogs avoiding the beach may be a sign that a tsunami is approaching. </a:t>
            </a:r>
            <a:endParaRPr lang="zh-CN" altLang="en-US" sz="2665" b="1" dirty="0">
              <a:latin typeface="Times New Roman" panose="02020603050405020304" charset="0"/>
              <a:cs typeface="Times New Roman" panose="02020603050405020304" charset="0"/>
            </a:endParaRPr>
          </a:p>
        </p:txBody>
      </p:sp>
      <p:sp>
        <p:nvSpPr>
          <p:cNvPr id="5" name="矩形 4"/>
          <p:cNvSpPr/>
          <p:nvPr/>
        </p:nvSpPr>
        <p:spPr>
          <a:xfrm>
            <a:off x="337939" y="1254404"/>
            <a:ext cx="348297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to forecast the weather</a:t>
            </a:r>
            <a:endParaRPr lang="en-US" altLang="zh-CN" sz="2665" b="1" dirty="0">
              <a:solidFill>
                <a:srgbClr val="FF0000"/>
              </a:solidFill>
              <a:latin typeface="Times New Roman" panose="02020603050405020304" charset="0"/>
              <a:cs typeface="Times New Roman" panose="02020603050405020304" charset="0"/>
            </a:endParaRPr>
          </a:p>
        </p:txBody>
      </p:sp>
      <p:sp>
        <p:nvSpPr>
          <p:cNvPr id="6" name="矩形 5"/>
          <p:cNvSpPr/>
          <p:nvPr/>
        </p:nvSpPr>
        <p:spPr>
          <a:xfrm>
            <a:off x="323785" y="2500834"/>
            <a:ext cx="1718310"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of weather</a:t>
            </a:r>
            <a:endParaRPr lang="en-US" altLang="zh-CN" sz="2665" b="1" dirty="0">
              <a:solidFill>
                <a:srgbClr val="FF0000"/>
              </a:solidFill>
              <a:latin typeface="Times New Roman" panose="02020603050405020304" charset="0"/>
              <a:cs typeface="Times New Roman" panose="02020603050405020304" charset="0"/>
            </a:endParaRPr>
          </a:p>
        </p:txBody>
      </p:sp>
      <p:sp>
        <p:nvSpPr>
          <p:cNvPr id="7" name="矩形 6"/>
          <p:cNvSpPr/>
          <p:nvPr/>
        </p:nvSpPr>
        <p:spPr>
          <a:xfrm>
            <a:off x="2115718" y="3162846"/>
            <a:ext cx="1700530"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than usual</a:t>
            </a:r>
            <a:endParaRPr lang="en-US" altLang="zh-CN" sz="2665" b="1" dirty="0">
              <a:solidFill>
                <a:srgbClr val="FF0000"/>
              </a:solidFill>
              <a:latin typeface="Times New Roman" panose="02020603050405020304" charset="0"/>
              <a:cs typeface="Times New Roman" panose="02020603050405020304" charset="0"/>
            </a:endParaRPr>
          </a:p>
        </p:txBody>
      </p:sp>
      <p:sp>
        <p:nvSpPr>
          <p:cNvPr id="8" name="矩形 7"/>
          <p:cNvSpPr/>
          <p:nvPr/>
        </p:nvSpPr>
        <p:spPr>
          <a:xfrm>
            <a:off x="6153228" y="3699231"/>
            <a:ext cx="80454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look</a:t>
            </a:r>
            <a:endParaRPr lang="en-US" altLang="zh-CN" sz="2665"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525" y="130795"/>
            <a:ext cx="11824780" cy="1939925"/>
          </a:xfrm>
          <a:prstGeom prst="rect">
            <a:avLst/>
          </a:prstGeom>
          <a:noFill/>
        </p:spPr>
        <p:txBody>
          <a:bodyPr wrap="square" rtlCol="0">
            <a:spAutoFit/>
          </a:bodyPr>
          <a:lstStyle/>
          <a:p>
            <a:pPr>
              <a:lnSpc>
                <a:spcPct val="150000"/>
              </a:lnSpc>
            </a:pPr>
            <a:r>
              <a:rPr lang="en-US" altLang="zh-CN" sz="2665" b="1" dirty="0">
                <a:latin typeface="Times New Roman" panose="02020603050405020304" charset="0"/>
                <a:cs typeface="Times New Roman" panose="02020603050405020304" charset="0"/>
              </a:rPr>
              <a:t>Of course, although these things may suggest something bad is going to happen, they won’t tell us </a:t>
            </a:r>
            <a:r>
              <a:rPr lang="en-US" altLang="zh-CN" sz="2665" b="1" u="sng" dirty="0">
                <a:solidFill>
                  <a:srgbClr val="FF0000"/>
                </a:solidFill>
                <a:latin typeface="Times New Roman" panose="02020603050405020304" charset="0"/>
                <a:cs typeface="Times New Roman" panose="02020603050405020304" charset="0"/>
              </a:rPr>
              <a:t>when</a:t>
            </a:r>
            <a:r>
              <a:rPr lang="en-US" altLang="zh-CN" sz="2665" b="1" dirty="0">
                <a:solidFill>
                  <a:srgbClr val="0070C0"/>
                </a:solidFill>
                <a:latin typeface="Times New Roman" panose="02020603050405020304" charset="0"/>
                <a:cs typeface="Times New Roman" panose="02020603050405020304" charset="0"/>
              </a:rPr>
              <a:t> </a:t>
            </a:r>
            <a:r>
              <a:rPr lang="en-US" altLang="zh-CN" sz="2665" b="1" dirty="0">
                <a:latin typeface="Times New Roman" panose="02020603050405020304" charset="0"/>
                <a:cs typeface="Times New Roman" panose="02020603050405020304" charset="0"/>
              </a:rPr>
              <a:t>(__________)and </a:t>
            </a:r>
            <a:r>
              <a:rPr lang="en-US" altLang="zh-CN" sz="2665" b="1" u="sng" dirty="0">
                <a:solidFill>
                  <a:srgbClr val="FF0000"/>
                </a:solidFill>
                <a:latin typeface="Times New Roman" panose="02020603050405020304" charset="0"/>
                <a:cs typeface="Times New Roman" panose="02020603050405020304" charset="0"/>
              </a:rPr>
              <a:t>where </a:t>
            </a:r>
            <a:r>
              <a:rPr lang="en-US" altLang="zh-CN" sz="2665" b="1" dirty="0">
                <a:latin typeface="Times New Roman" panose="02020603050405020304" charset="0"/>
                <a:cs typeface="Times New Roman" panose="02020603050405020304" charset="0"/>
              </a:rPr>
              <a:t>(____________). So, for accurate and reliable predictions, it’s best to check an official, scientific report.</a:t>
            </a:r>
            <a:endParaRPr lang="zh-CN" altLang="en-US" sz="2665" b="1" dirty="0">
              <a:latin typeface="Times New Roman" panose="02020603050405020304" charset="0"/>
              <a:cs typeface="Times New Roman" panose="02020603050405020304" charset="0"/>
            </a:endParaRPr>
          </a:p>
        </p:txBody>
      </p:sp>
      <p:sp>
        <p:nvSpPr>
          <p:cNvPr id="2" name="矩形 1"/>
          <p:cNvSpPr/>
          <p:nvPr/>
        </p:nvSpPr>
        <p:spPr>
          <a:xfrm>
            <a:off x="7362716" y="944853"/>
            <a:ext cx="162496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to happen</a:t>
            </a:r>
            <a:endParaRPr lang="en-US" altLang="zh-CN" sz="2665" b="1" dirty="0">
              <a:solidFill>
                <a:srgbClr val="FF0000"/>
              </a:solidFill>
              <a:latin typeface="Times New Roman" panose="02020603050405020304" charset="0"/>
              <a:cs typeface="Times New Roman" panose="02020603050405020304" charset="0"/>
            </a:endParaRPr>
          </a:p>
        </p:txBody>
      </p:sp>
      <p:sp>
        <p:nvSpPr>
          <p:cNvPr id="3" name="矩形 2"/>
          <p:cNvSpPr/>
          <p:nvPr/>
        </p:nvSpPr>
        <p:spPr>
          <a:xfrm>
            <a:off x="3737133" y="944879"/>
            <a:ext cx="162496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to happen</a:t>
            </a:r>
            <a:endParaRPr lang="en-US" altLang="zh-CN" sz="2665"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750" y="-502285"/>
            <a:ext cx="12376150" cy="7607935"/>
          </a:xfrm>
          <a:prstGeom prst="rect">
            <a:avLst/>
          </a:prstGeom>
        </p:spPr>
        <p:txBody>
          <a:bodyPr wrap="square">
            <a:spAutoFit/>
          </a:bodyPr>
          <a:lstStyle/>
          <a:p>
            <a:pPr>
              <a:lnSpc>
                <a:spcPct val="150000"/>
              </a:lnSpc>
            </a:pPr>
            <a:r>
              <a:rPr lang="en-US" altLang="zh-CN" sz="3200" b="1" dirty="0">
                <a:solidFill>
                  <a:srgbClr val="FF0000"/>
                </a:solidFill>
                <a:latin typeface="Times New Roman" panose="02020603050405020304" charset="0"/>
                <a:cs typeface="Times New Roman" panose="02020603050405020304" charset="0"/>
              </a:rPr>
              <a:t>Activity 3 on Page 65</a:t>
            </a:r>
            <a:endParaRPr lang="en-US" altLang="zh-CN" sz="3200" b="1" dirty="0">
              <a:solidFill>
                <a:srgbClr val="FF0000"/>
              </a:solidFill>
              <a:latin typeface="Times New Roman" panose="02020603050405020304" charset="0"/>
              <a:cs typeface="Times New Roman" panose="02020603050405020304" charset="0"/>
            </a:endParaRPr>
          </a:p>
          <a:p>
            <a:pPr>
              <a:lnSpc>
                <a:spcPct val="150000"/>
              </a:lnSpc>
            </a:pPr>
            <a:r>
              <a:rPr lang="en-US" altLang="zh-CN" sz="2665" b="1" dirty="0">
                <a:cs typeface="+mn-lt"/>
              </a:rPr>
              <a:t>        The 8.1-magnitude earthquake that hit Nepal on 25 April 2015, was one of the worst earthquakes in history. On hearing the news, China was quick to start </a:t>
            </a:r>
            <a:r>
              <a:rPr lang="en-US" altLang="zh-CN" sz="2665" b="1" dirty="0" err="1">
                <a:cs typeface="+mn-lt"/>
              </a:rPr>
              <a:t>organising</a:t>
            </a:r>
            <a:r>
              <a:rPr lang="en-US" altLang="zh-CN" sz="2665" b="1" dirty="0">
                <a:cs typeface="+mn-lt"/>
              </a:rPr>
              <a:t> emergency aid. </a:t>
            </a:r>
            <a:endParaRPr lang="en-US" altLang="zh-CN" sz="2665" b="1" dirty="0">
              <a:cs typeface="+mn-lt"/>
            </a:endParaRPr>
          </a:p>
          <a:p>
            <a:pPr>
              <a:lnSpc>
                <a:spcPct val="150000"/>
              </a:lnSpc>
            </a:pPr>
            <a:r>
              <a:rPr lang="en-US" altLang="zh-CN" sz="2665" b="1" dirty="0">
                <a:cs typeface="+mn-lt"/>
              </a:rPr>
              <a:t>        </a:t>
            </a:r>
            <a:r>
              <a:rPr lang="en-US" altLang="zh-CN" sz="2665" b="1" dirty="0">
                <a:cs typeface="+mn-lt"/>
                <a:sym typeface="+mn-ea"/>
              </a:rPr>
              <a:t>International rescue teams soon began to arrive in the country. Amongst all the international heavy rescue teams, the China International Search and Rescue Team (CISAP) was the first</a:t>
            </a:r>
            <a:r>
              <a:rPr lang="en-US" altLang="zh-CN" sz="2665" b="1" dirty="0">
                <a:solidFill>
                  <a:schemeClr val="tx1"/>
                </a:solidFill>
                <a:cs typeface="+mn-lt"/>
                <a:sym typeface="+mn-ea"/>
              </a:rPr>
              <a:t> international heavy rescue team</a:t>
            </a:r>
            <a:r>
              <a:rPr lang="en-US" altLang="zh-CN" sz="2665" b="1" dirty="0">
                <a:cs typeface="+mn-lt"/>
                <a:sym typeface="+mn-ea"/>
              </a:rPr>
              <a:t> to arrive. Consisting of 62 people, it not only included rescuers and medical staff, but also included earthquake experts. By early May, emergency Aid worth 9.7 million US dollars had been donated by China, with a further round</a:t>
            </a:r>
            <a:endParaRPr lang="en-US" altLang="zh-CN" sz="2665" b="1" dirty="0">
              <a:cs typeface="+mn-lt"/>
              <a:sym typeface="+mn-ea"/>
            </a:endParaRPr>
          </a:p>
          <a:p>
            <a:pPr>
              <a:lnSpc>
                <a:spcPct val="150000"/>
              </a:lnSpc>
            </a:pPr>
            <a:r>
              <a:rPr lang="en-US" altLang="zh-CN" sz="2665" b="1" dirty="0">
                <a:cs typeface="+mn-lt"/>
                <a:sym typeface="+mn-ea"/>
              </a:rPr>
              <a:t> </a:t>
            </a:r>
            <a:r>
              <a:rPr lang="en-US" altLang="zh-CN" sz="2665" b="1" dirty="0">
                <a:solidFill>
                  <a:schemeClr val="tx1"/>
                </a:solidFill>
                <a:cs typeface="+mn-lt"/>
                <a:sym typeface="+mn-ea"/>
              </a:rPr>
              <a:t>of emergency aid</a:t>
            </a:r>
            <a:r>
              <a:rPr lang="en-US" altLang="zh-CN" sz="2665" b="1" dirty="0">
                <a:solidFill>
                  <a:srgbClr val="FF0000"/>
                </a:solidFill>
                <a:cs typeface="+mn-lt"/>
                <a:sym typeface="+mn-ea"/>
              </a:rPr>
              <a:t> </a:t>
            </a:r>
            <a:r>
              <a:rPr lang="en-US" altLang="zh-CN" sz="2665" b="1" dirty="0">
                <a:cs typeface="+mn-lt"/>
                <a:sym typeface="+mn-ea"/>
              </a:rPr>
              <a:t>to follow.</a:t>
            </a:r>
            <a:endParaRPr lang="zh-CN" altLang="en-US" sz="2665" b="1" dirty="0">
              <a:cs typeface="+mn-lt"/>
            </a:endParaRPr>
          </a:p>
        </p:txBody>
      </p:sp>
      <p:sp>
        <p:nvSpPr>
          <p:cNvPr id="4" name="减号 3"/>
          <p:cNvSpPr/>
          <p:nvPr/>
        </p:nvSpPr>
        <p:spPr>
          <a:xfrm>
            <a:off x="3506470" y="938530"/>
            <a:ext cx="3062605" cy="702945"/>
          </a:xfrm>
          <a:prstGeom prst="mathMinus">
            <a:avLst/>
          </a:prstGeom>
          <a:solidFill>
            <a:schemeClr val="accent2"/>
          </a:solid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减号 5"/>
          <p:cNvSpPr/>
          <p:nvPr/>
        </p:nvSpPr>
        <p:spPr>
          <a:xfrm>
            <a:off x="-624840" y="3927475"/>
            <a:ext cx="7106285" cy="741680"/>
          </a:xfrm>
          <a:prstGeom prst="mathMinus">
            <a:avLst/>
          </a:prstGeom>
          <a:solidFill>
            <a:schemeClr val="accent2"/>
          </a:solid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减号 6"/>
          <p:cNvSpPr/>
          <p:nvPr/>
        </p:nvSpPr>
        <p:spPr>
          <a:xfrm>
            <a:off x="8928720" y="4523237"/>
            <a:ext cx="3255878" cy="741588"/>
          </a:xfrm>
          <a:prstGeom prst="mathMinus">
            <a:avLst/>
          </a:prstGeom>
          <a:solidFill>
            <a:schemeClr val="accent2"/>
          </a:solid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减号 1"/>
          <p:cNvSpPr/>
          <p:nvPr/>
        </p:nvSpPr>
        <p:spPr>
          <a:xfrm>
            <a:off x="-274955" y="6363970"/>
            <a:ext cx="3782060" cy="741680"/>
          </a:xfrm>
          <a:prstGeom prst="mathMinus">
            <a:avLst/>
          </a:prstGeom>
          <a:solidFill>
            <a:schemeClr val="accent2"/>
          </a:solid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bldLvl="0" animBg="1"/>
      <p:bldP spid="6" grpId="1" animBg="1"/>
      <p:bldP spid="6" grpId="2" bldLvl="0" animBg="1"/>
      <p:bldP spid="7" grpId="1" animBg="1"/>
      <p:bldP spid="7" grpId="2" bldLvl="0" animBg="1"/>
      <p:bldP spid="2" grpId="1" animBg="1"/>
      <p:bldP spid="2" grpId="2"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525" y="130795"/>
            <a:ext cx="11824780" cy="6635750"/>
          </a:xfrm>
          <a:prstGeom prst="rect">
            <a:avLst/>
          </a:prstGeom>
          <a:noFill/>
        </p:spPr>
        <p:txBody>
          <a:bodyPr wrap="square" rtlCol="0">
            <a:spAutoFit/>
          </a:bodyPr>
          <a:lstStyle/>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Exercise 2: 单句语法填空</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1）Although</a:t>
            </a:r>
            <a:r>
              <a:rPr lang="en-US" altLang="zh-CN" sz="3200" b="1" u="sng"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 (order) to stop, the driver kept on driving as fast as he could.</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2）He succeeded in solving all the problems as </a:t>
            </a:r>
            <a:r>
              <a:rPr lang="en-US" altLang="zh-CN" sz="3200" b="1" u="sng"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 (expect).</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3）The purpose of new technologies is to make life easier, not           ____________ (make) it more difficult.</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4）He had a wonderful childhood when</a:t>
            </a:r>
            <a:r>
              <a:rPr lang="en-US" altLang="zh-CN" sz="3200" b="1" u="sng"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 (travel) with his mother to all corners of the world.</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5）When </a:t>
            </a:r>
            <a:r>
              <a:rPr lang="en-US" altLang="zh-CN" sz="3200" b="1" u="sng"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(offer) an important role in a new movie, Andy got a chance to become famous.</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6）Though</a:t>
            </a:r>
            <a:r>
              <a:rPr lang="en-US" altLang="zh-CN" sz="3200" b="1" u="sng"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(tire), they went on working in order to finish the task on time.</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7）Some diseases are not all dangerous if</a:t>
            </a:r>
            <a:r>
              <a:rPr lang="en-US" altLang="zh-CN" sz="3200" b="1" u="sng"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(treat) in time.</a:t>
            </a:r>
            <a:endParaRPr lang="en-US" altLang="zh-CN" sz="3200" b="1" dirty="0">
              <a:latin typeface="Times New Roman" panose="02020603050405020304" charset="0"/>
              <a:cs typeface="Times New Roman" panose="02020603050405020304" charset="0"/>
            </a:endParaRPr>
          </a:p>
          <a:p>
            <a:pPr>
              <a:lnSpc>
                <a:spcPct val="95000"/>
              </a:lnSpc>
              <a:spcBef>
                <a:spcPts val="0"/>
              </a:spcBef>
              <a:spcAft>
                <a:spcPts val="0"/>
              </a:spcAft>
            </a:pPr>
            <a:r>
              <a:rPr lang="en-US" altLang="zh-CN" sz="3200" b="1" dirty="0">
                <a:latin typeface="Times New Roman" panose="02020603050405020304" charset="0"/>
                <a:cs typeface="Times New Roman" panose="02020603050405020304" charset="0"/>
              </a:rPr>
              <a:t>8）What I want to do is</a:t>
            </a:r>
            <a:r>
              <a:rPr lang="en-US" altLang="zh-CN" sz="3200" b="1" u="sng" dirty="0">
                <a:latin typeface="Times New Roman" panose="02020603050405020304" charset="0"/>
                <a:cs typeface="Times New Roman" panose="02020603050405020304" charset="0"/>
              </a:rPr>
              <a:t>              </a:t>
            </a:r>
            <a:r>
              <a:rPr lang="en-US" altLang="zh-CN" sz="3200" b="1" dirty="0">
                <a:latin typeface="Times New Roman" panose="02020603050405020304" charset="0"/>
                <a:cs typeface="Times New Roman" panose="02020603050405020304" charset="0"/>
              </a:rPr>
              <a:t>(have) a good rest.</a:t>
            </a:r>
            <a:endParaRPr lang="en-US" altLang="zh-CN" sz="3200" b="1" dirty="0">
              <a:latin typeface="Times New Roman" panose="02020603050405020304" charset="0"/>
              <a:cs typeface="Times New Roman" panose="02020603050405020304" charset="0"/>
            </a:endParaRPr>
          </a:p>
        </p:txBody>
      </p:sp>
      <p:sp>
        <p:nvSpPr>
          <p:cNvPr id="2" name="矩形 1"/>
          <p:cNvSpPr/>
          <p:nvPr/>
        </p:nvSpPr>
        <p:spPr>
          <a:xfrm>
            <a:off x="8484410" y="1604325"/>
            <a:ext cx="144462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expected</a:t>
            </a:r>
            <a:endParaRPr lang="en-US" altLang="zh-CN" sz="2665" b="1" dirty="0">
              <a:solidFill>
                <a:srgbClr val="FF0000"/>
              </a:solidFill>
              <a:latin typeface="Times New Roman" panose="02020603050405020304" charset="0"/>
              <a:cs typeface="Times New Roman" panose="02020603050405020304" charset="0"/>
            </a:endParaRPr>
          </a:p>
        </p:txBody>
      </p:sp>
      <p:sp>
        <p:nvSpPr>
          <p:cNvPr id="3" name="矩形 2"/>
          <p:cNvSpPr/>
          <p:nvPr/>
        </p:nvSpPr>
        <p:spPr>
          <a:xfrm>
            <a:off x="2603586" y="655355"/>
            <a:ext cx="132524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ordered</a:t>
            </a:r>
            <a:endParaRPr lang="en-US" altLang="zh-CN" sz="2665" b="1" dirty="0">
              <a:solidFill>
                <a:srgbClr val="FF0000"/>
              </a:solidFill>
              <a:latin typeface="Times New Roman" panose="02020603050405020304" charset="0"/>
              <a:cs typeface="Times New Roman" panose="02020603050405020304" charset="0"/>
            </a:endParaRPr>
          </a:p>
        </p:txBody>
      </p:sp>
      <p:sp>
        <p:nvSpPr>
          <p:cNvPr id="5" name="矩形 4"/>
          <p:cNvSpPr/>
          <p:nvPr/>
        </p:nvSpPr>
        <p:spPr>
          <a:xfrm>
            <a:off x="335403" y="2455966"/>
            <a:ext cx="1341755" cy="501650"/>
          </a:xfrm>
          <a:prstGeom prst="rect">
            <a:avLst/>
          </a:prstGeom>
        </p:spPr>
        <p:txBody>
          <a:bodyPr wrap="none">
            <a:spAutoFit/>
          </a:bodyPr>
          <a:p>
            <a:r>
              <a:rPr lang="en-US" altLang="zh-CN" sz="2665" b="1" dirty="0">
                <a:solidFill>
                  <a:srgbClr val="FF0000"/>
                </a:solidFill>
                <a:latin typeface="Times New Roman" panose="02020603050405020304" charset="0"/>
                <a:cs typeface="Times New Roman" panose="02020603050405020304" charset="0"/>
              </a:rPr>
              <a:t>to make</a:t>
            </a:r>
            <a:endParaRPr lang="en-US" altLang="zh-CN" sz="2665" b="1" dirty="0">
              <a:solidFill>
                <a:srgbClr val="FF0000"/>
              </a:solidFill>
              <a:latin typeface="Times New Roman" panose="02020603050405020304" charset="0"/>
              <a:cs typeface="Times New Roman" panose="02020603050405020304" charset="0"/>
            </a:endParaRPr>
          </a:p>
        </p:txBody>
      </p:sp>
      <p:sp>
        <p:nvSpPr>
          <p:cNvPr id="6" name="矩形 5"/>
          <p:cNvSpPr/>
          <p:nvPr/>
        </p:nvSpPr>
        <p:spPr>
          <a:xfrm>
            <a:off x="7278059" y="2987607"/>
            <a:ext cx="1802130"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travel(l)ing</a:t>
            </a:r>
            <a:endParaRPr lang="en-US" altLang="zh-CN" sz="2665" b="1" dirty="0">
              <a:solidFill>
                <a:srgbClr val="FF0000"/>
              </a:solidFill>
              <a:latin typeface="Times New Roman" panose="02020603050405020304" charset="0"/>
              <a:cs typeface="Times New Roman" panose="02020603050405020304" charset="0"/>
            </a:endParaRPr>
          </a:p>
        </p:txBody>
      </p:sp>
      <p:sp>
        <p:nvSpPr>
          <p:cNvPr id="7" name="矩形 6"/>
          <p:cNvSpPr/>
          <p:nvPr/>
        </p:nvSpPr>
        <p:spPr>
          <a:xfrm>
            <a:off x="2119110" y="3897661"/>
            <a:ext cx="121221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offered</a:t>
            </a:r>
            <a:endParaRPr lang="en-US" altLang="zh-CN" sz="2665" b="1" dirty="0">
              <a:solidFill>
                <a:srgbClr val="FF0000"/>
              </a:solidFill>
              <a:latin typeface="Times New Roman" panose="02020603050405020304" charset="0"/>
              <a:cs typeface="Times New Roman" panose="02020603050405020304" charset="0"/>
            </a:endParaRPr>
          </a:p>
        </p:txBody>
      </p:sp>
      <p:sp>
        <p:nvSpPr>
          <p:cNvPr id="8" name="矩形 7"/>
          <p:cNvSpPr/>
          <p:nvPr/>
        </p:nvSpPr>
        <p:spPr>
          <a:xfrm>
            <a:off x="2349375" y="4799250"/>
            <a:ext cx="87312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tired</a:t>
            </a:r>
            <a:endParaRPr lang="en-US" altLang="zh-CN" sz="2665" b="1" dirty="0">
              <a:solidFill>
                <a:srgbClr val="FF0000"/>
              </a:solidFill>
              <a:latin typeface="Times New Roman" panose="02020603050405020304" charset="0"/>
              <a:cs typeface="Times New Roman" panose="02020603050405020304" charset="0"/>
            </a:endParaRPr>
          </a:p>
        </p:txBody>
      </p:sp>
      <p:sp>
        <p:nvSpPr>
          <p:cNvPr id="9" name="矩形 8"/>
          <p:cNvSpPr/>
          <p:nvPr/>
        </p:nvSpPr>
        <p:spPr>
          <a:xfrm>
            <a:off x="7634462" y="5690680"/>
            <a:ext cx="1212215"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treated</a:t>
            </a:r>
            <a:endParaRPr lang="en-US" altLang="zh-CN" sz="2665" b="1" dirty="0">
              <a:solidFill>
                <a:srgbClr val="FF0000"/>
              </a:solidFill>
              <a:latin typeface="Times New Roman" panose="02020603050405020304" charset="0"/>
              <a:cs typeface="Times New Roman" panose="02020603050405020304" charset="0"/>
            </a:endParaRPr>
          </a:p>
        </p:txBody>
      </p:sp>
      <p:sp>
        <p:nvSpPr>
          <p:cNvPr id="10" name="矩形 9"/>
          <p:cNvSpPr/>
          <p:nvPr/>
        </p:nvSpPr>
        <p:spPr>
          <a:xfrm>
            <a:off x="4440383" y="6222321"/>
            <a:ext cx="861060" cy="501650"/>
          </a:xfrm>
          <a:prstGeom prst="rect">
            <a:avLst/>
          </a:prstGeom>
        </p:spPr>
        <p:txBody>
          <a:bodyPr wrap="none">
            <a:spAutoFit/>
          </a:bodyPr>
          <a:lstStyle/>
          <a:p>
            <a:r>
              <a:rPr lang="en-US" altLang="zh-CN" sz="2665" b="1" dirty="0">
                <a:solidFill>
                  <a:srgbClr val="FF0000"/>
                </a:solidFill>
                <a:latin typeface="Times New Roman" panose="02020603050405020304" charset="0"/>
                <a:cs typeface="Times New Roman" panose="02020603050405020304" charset="0"/>
              </a:rPr>
              <a:t>have</a:t>
            </a:r>
            <a:endParaRPr lang="en-US" altLang="zh-CN" sz="2665"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462" y="928679"/>
            <a:ext cx="12069437" cy="621377"/>
          </a:xfrm>
          <a:prstGeom prst="rect">
            <a:avLst/>
          </a:prstGeom>
        </p:spPr>
        <p:txBody>
          <a:bodyPr vert="horz" lIns="68582" tIns="34290" rIns="68582" bIns="34290" rtlCol="0" anchor="ctr">
            <a:noAutofit/>
          </a:bodyPr>
          <a:lstStyle>
            <a:defPPr>
              <a:defRPr lang="zh-CN"/>
            </a:defPPr>
            <a:lvl1pPr indent="0" fontAlgn="base">
              <a:lnSpc>
                <a:spcPct val="120000"/>
              </a:lnSpc>
              <a:spcBef>
                <a:spcPct val="0"/>
              </a:spcBef>
              <a:spcAft>
                <a:spcPct val="0"/>
              </a:spcAft>
              <a:defRPr sz="3400" b="1">
                <a:solidFill>
                  <a:srgbClr val="0000FF"/>
                </a:solidFill>
                <a:latin typeface="Arial" panose="020B0604020202020204" pitchFamily="34" charset="0"/>
                <a:ea typeface="+mj-ea"/>
                <a:cs typeface="Arial" panose="020B0604020202020204" pitchFamily="34" charset="0"/>
              </a:defRPr>
            </a:lvl1pPr>
            <a:lvl2pPr fontAlgn="base">
              <a:spcBef>
                <a:spcPct val="50000"/>
              </a:spcBef>
              <a:spcAft>
                <a:spcPct val="0"/>
              </a:spcAft>
            </a:lvl2pPr>
            <a:lvl3pPr fontAlgn="base">
              <a:spcBef>
                <a:spcPct val="50000"/>
              </a:spcBef>
              <a:spcAft>
                <a:spcPct val="0"/>
              </a:spcAft>
            </a:lvl3pPr>
            <a:lvl4pPr fontAlgn="base">
              <a:spcBef>
                <a:spcPct val="50000"/>
              </a:spcBef>
              <a:spcAft>
                <a:spcPct val="0"/>
              </a:spcAft>
            </a:lvl4pPr>
            <a:lvl5pPr fontAlgn="base">
              <a:spcBef>
                <a:spcPct val="50000"/>
              </a:spcBef>
              <a:spcAft>
                <a:spcPct val="0"/>
              </a:spcAft>
            </a:lvl5pPr>
          </a:lstStyle>
          <a:p>
            <a:r>
              <a:rPr lang="en-US" altLang="zh-CN" sz="3200" dirty="0"/>
              <a:t>Activity 5: Complete the reports with the words in Activity 4.</a:t>
            </a:r>
            <a:endParaRPr lang="en-US" altLang="zh-CN" sz="3200" dirty="0"/>
          </a:p>
        </p:txBody>
      </p:sp>
      <p:sp>
        <p:nvSpPr>
          <p:cNvPr id="2" name="矩形 1"/>
          <p:cNvSpPr/>
          <p:nvPr/>
        </p:nvSpPr>
        <p:spPr>
          <a:xfrm>
            <a:off x="2766677" y="191834"/>
            <a:ext cx="6722110" cy="706755"/>
          </a:xfrm>
          <a:prstGeom prst="rect">
            <a:avLst/>
          </a:prstGeom>
          <a:noFill/>
        </p:spPr>
        <p:txBody>
          <a:bodyPr wrap="none" lIns="91443" tIns="45721" rIns="91443" bIns="45721">
            <a:spAutoFit/>
          </a:bodyPr>
          <a:lstStyle/>
          <a:p>
            <a:pPr algn="ctr"/>
            <a:r>
              <a:rPr lang="en-US" altLang="zh-CN" sz="4000" b="1" cap="none" spc="0" dirty="0"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t>Types of natural disasters  </a:t>
            </a:r>
            <a:endParaRPr lang="zh-CN" altLang="en-US" sz="4000" b="1" cap="none" spc="0" dirty="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pic>
        <p:nvPicPr>
          <p:cNvPr id="3" name="图片 2"/>
          <p:cNvPicPr/>
          <p:nvPr/>
        </p:nvPicPr>
        <p:blipFill>
          <a:blip r:embed="rId1">
            <a:extLst>
              <a:ext uri="{28A0092B-C50C-407E-A947-70E740481C1C}">
                <a14:useLocalDpi xmlns:a14="http://schemas.microsoft.com/office/drawing/2010/main" val="0"/>
              </a:ext>
            </a:extLst>
          </a:blip>
          <a:stretch>
            <a:fillRect/>
          </a:stretch>
        </p:blipFill>
        <p:spPr>
          <a:xfrm>
            <a:off x="35560" y="1550035"/>
            <a:ext cx="2594610" cy="1891030"/>
          </a:xfrm>
          <a:prstGeom prst="rect">
            <a:avLst/>
          </a:prstGeom>
        </p:spPr>
      </p:pic>
      <p:sp>
        <p:nvSpPr>
          <p:cNvPr id="5" name="文本框 4"/>
          <p:cNvSpPr txBox="1"/>
          <p:nvPr/>
        </p:nvSpPr>
        <p:spPr>
          <a:xfrm>
            <a:off x="2747645" y="1550035"/>
            <a:ext cx="9444990" cy="2192655"/>
          </a:xfrm>
          <a:prstGeom prst="rect">
            <a:avLst/>
          </a:prstGeom>
          <a:solidFill>
            <a:srgbClr val="FFFF00"/>
          </a:solidFill>
        </p:spPr>
        <p:txBody>
          <a:bodyPr vert="horz" lIns="68582" tIns="34290" rIns="68582" bIns="34290" rtlCol="0" anchor="ctr">
            <a:noAutofit/>
          </a:bodyPr>
          <a:lstStyle>
            <a:defPPr>
              <a:defRPr lang="zh-CN"/>
            </a:defPPr>
            <a:lvl1pPr>
              <a:lnSpc>
                <a:spcPct val="120000"/>
              </a:lnSpc>
              <a:spcBef>
                <a:spcPct val="0"/>
              </a:spcBef>
              <a:defRPr sz="3400" b="1">
                <a:latin typeface="Times New Roman" panose="02020603050405020304" charset="0"/>
                <a:cs typeface="Times New Roman" panose="02020603050405020304" charset="0"/>
              </a:defRPr>
            </a:lvl1pPr>
          </a:lstStyle>
          <a:p>
            <a:r>
              <a:rPr lang="en-US" altLang="zh-CN" sz="3200" dirty="0"/>
              <a:t>In 1881, an __________ struck the small Vietnamese city of Haiphong, bringing terrible strong winds. When it hit the coast, huge tidal waves caused sever flood, costing the lives of up to 300,000 citizens.</a:t>
            </a:r>
            <a:endParaRPr lang="en-US" altLang="zh-CN" sz="3200" dirty="0"/>
          </a:p>
        </p:txBody>
      </p:sp>
      <p:sp>
        <p:nvSpPr>
          <p:cNvPr id="6" name="文本框 5"/>
          <p:cNvSpPr txBox="1"/>
          <p:nvPr/>
        </p:nvSpPr>
        <p:spPr>
          <a:xfrm>
            <a:off x="5143178" y="1551813"/>
            <a:ext cx="1605915" cy="583565"/>
          </a:xfrm>
          <a:prstGeom prst="rect">
            <a:avLst/>
          </a:prstGeom>
          <a:noFill/>
        </p:spPr>
        <p:txBody>
          <a:bodyPr wrap="none" rtlCol="0">
            <a:spAutoFit/>
          </a:bodyPr>
          <a:p>
            <a:r>
              <a:rPr lang="en-US" altLang="zh-CN" sz="3200" b="1" dirty="0">
                <a:solidFill>
                  <a:srgbClr val="FF0000"/>
                </a:solidFill>
                <a:latin typeface="Times New Roman" panose="02020603050405020304" charset="0"/>
                <a:cs typeface="Times New Roman" panose="02020603050405020304" charset="0"/>
              </a:rPr>
              <a:t>typhoon</a:t>
            </a:r>
            <a:endParaRPr lang="en-US" altLang="zh-CN" sz="3200" b="1" dirty="0">
              <a:solidFill>
                <a:srgbClr val="FF0000"/>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0" y="4156710"/>
            <a:ext cx="3043555" cy="1936750"/>
          </a:xfrm>
          <a:prstGeom prst="rect">
            <a:avLst/>
          </a:prstGeom>
        </p:spPr>
      </p:pic>
      <p:sp>
        <p:nvSpPr>
          <p:cNvPr id="8" name="文本框 7"/>
          <p:cNvSpPr txBox="1"/>
          <p:nvPr/>
        </p:nvSpPr>
        <p:spPr>
          <a:xfrm>
            <a:off x="2766695" y="3848735"/>
            <a:ext cx="9270365" cy="2791460"/>
          </a:xfrm>
          <a:prstGeom prst="rect">
            <a:avLst/>
          </a:prstGeom>
          <a:solidFill>
            <a:srgbClr val="FFFF00"/>
          </a:solidFill>
        </p:spPr>
        <p:txBody>
          <a:bodyPr vert="horz" lIns="68582" tIns="34290" rIns="68582" bIns="34290" rtlCol="0" anchor="ctr">
            <a:noAutofit/>
          </a:bodyPr>
          <a:lstStyle>
            <a:defPPr>
              <a:defRPr lang="zh-CN"/>
            </a:defPPr>
            <a:lvl1pPr>
              <a:lnSpc>
                <a:spcPct val="120000"/>
              </a:lnSpc>
              <a:spcBef>
                <a:spcPct val="0"/>
              </a:spcBef>
              <a:defRPr sz="3400" b="1">
                <a:latin typeface="Times New Roman" panose="02020603050405020304" charset="0"/>
                <a:cs typeface="Times New Roman" panose="02020603050405020304" charset="0"/>
              </a:defRPr>
            </a:lvl1pPr>
          </a:lstStyle>
          <a:p>
            <a:r>
              <a:rPr lang="en-US" altLang="zh-CN" sz="3200" dirty="0">
                <a:sym typeface="+mn-ea"/>
              </a:rPr>
              <a:t>In August 1949, the </a:t>
            </a:r>
            <a:r>
              <a:rPr lang="en-US" altLang="zh-CN" sz="3200" dirty="0" err="1">
                <a:sym typeface="+mn-ea"/>
              </a:rPr>
              <a:t>Landes</a:t>
            </a:r>
            <a:r>
              <a:rPr lang="en-US" altLang="zh-CN" sz="3200" dirty="0">
                <a:sym typeface="+mn-ea"/>
              </a:rPr>
              <a:t> region of South-west France faced a major ________ that lasted almost a week. Some 500 </a:t>
            </a:r>
            <a:r>
              <a:rPr lang="en-US" altLang="zh-CN" sz="3200" dirty="0" smtClean="0">
                <a:sym typeface="+mn-ea"/>
              </a:rPr>
              <a:t>km  </a:t>
            </a:r>
            <a:r>
              <a:rPr lang="en-US" altLang="zh-CN" sz="3200" dirty="0">
                <a:sym typeface="+mn-ea"/>
              </a:rPr>
              <a:t>of forested land was burnt and 82 people killed. Even today, it is considered one of Europe’s most deadly forest fires.</a:t>
            </a:r>
            <a:endParaRPr lang="en-US" altLang="zh-CN" sz="3200" dirty="0"/>
          </a:p>
        </p:txBody>
      </p:sp>
      <p:sp>
        <p:nvSpPr>
          <p:cNvPr id="9" name="文本框 8"/>
          <p:cNvSpPr txBox="1"/>
          <p:nvPr/>
        </p:nvSpPr>
        <p:spPr>
          <a:xfrm>
            <a:off x="6847075" y="4394409"/>
            <a:ext cx="1529715" cy="583565"/>
          </a:xfrm>
          <a:prstGeom prst="rect">
            <a:avLst/>
          </a:prstGeom>
          <a:noFill/>
        </p:spPr>
        <p:txBody>
          <a:bodyPr wrap="none" rtlCol="0">
            <a:spAutoFit/>
          </a:bodyPr>
          <a:p>
            <a:r>
              <a:rPr lang="en-US" altLang="zh-CN" sz="3200" b="1" dirty="0">
                <a:solidFill>
                  <a:srgbClr val="FF0000"/>
                </a:solidFill>
                <a:latin typeface="Times New Roman" panose="02020603050405020304" charset="0"/>
                <a:cs typeface="Times New Roman" panose="02020603050405020304" charset="0"/>
              </a:rPr>
              <a:t>wildfire</a:t>
            </a:r>
            <a:endParaRPr lang="en-US" altLang="zh-CN" sz="32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77795" y="0"/>
            <a:ext cx="9426575" cy="3654425"/>
          </a:xfrm>
          <a:prstGeom prst="rect">
            <a:avLst/>
          </a:prstGeom>
          <a:solidFill>
            <a:srgbClr val="FFFF00"/>
          </a:solidFill>
        </p:spPr>
        <p:txBody>
          <a:bodyPr vert="horz" lIns="68582" tIns="34290" rIns="68582" bIns="34290" rtlCol="0" anchor="ctr">
            <a:noAutofit/>
          </a:bodyPr>
          <a:lstStyle>
            <a:defPPr>
              <a:defRPr lang="zh-CN"/>
            </a:defPPr>
            <a:lvl1pPr>
              <a:lnSpc>
                <a:spcPct val="120000"/>
              </a:lnSpc>
              <a:spcBef>
                <a:spcPct val="0"/>
              </a:spcBef>
              <a:defRPr sz="3400" b="1">
                <a:latin typeface="Times New Roman" panose="02020603050405020304" charset="0"/>
                <a:cs typeface="Times New Roman" panose="02020603050405020304" charset="0"/>
              </a:defRPr>
            </a:lvl1pPr>
          </a:lstStyle>
          <a:p>
            <a:r>
              <a:rPr lang="en-US" altLang="zh-CN" sz="3200" dirty="0" smtClean="0">
                <a:sym typeface="+mn-ea"/>
              </a:rPr>
              <a:t>  The </a:t>
            </a:r>
            <a:r>
              <a:rPr lang="en-US" altLang="zh-CN" sz="3200" dirty="0">
                <a:sym typeface="+mn-ea"/>
              </a:rPr>
              <a:t>winter of 1950 to 1951 came to be known as the Winter of Terror when over 600 __________________ struck towns and villages in the mountains of the Swiss-Austrian Alps. Caused by exceptionally heavy snowfall within a short period of time, they destroyed buildings and </a:t>
            </a:r>
            <a:r>
              <a:rPr lang="en-US" altLang="zh-CN" sz="3200" dirty="0" smtClean="0">
                <a:sym typeface="+mn-ea"/>
              </a:rPr>
              <a:t>forests, </a:t>
            </a:r>
            <a:r>
              <a:rPr lang="en-US" altLang="zh-CN" sz="3200" dirty="0">
                <a:sym typeface="+mn-ea"/>
              </a:rPr>
              <a:t>and claimed over 256 lives.</a:t>
            </a:r>
            <a:endParaRPr lang="en-US" altLang="zh-CN" sz="3200" dirty="0"/>
          </a:p>
        </p:txBody>
      </p:sp>
      <p:sp>
        <p:nvSpPr>
          <p:cNvPr id="6" name="文本框 5"/>
          <p:cNvSpPr txBox="1"/>
          <p:nvPr/>
        </p:nvSpPr>
        <p:spPr>
          <a:xfrm>
            <a:off x="8234957" y="656194"/>
            <a:ext cx="3869690" cy="583565"/>
          </a:xfrm>
          <a:prstGeom prst="rect">
            <a:avLst/>
          </a:prstGeom>
          <a:noFill/>
        </p:spPr>
        <p:txBody>
          <a:bodyPr wrap="none" rtlCol="0">
            <a:spAutoFit/>
          </a:bodyPr>
          <a:p>
            <a:pPr algn="l"/>
            <a:r>
              <a:rPr lang="en-US" altLang="zh-CN" sz="3200" b="1" dirty="0">
                <a:solidFill>
                  <a:srgbClr val="FF0000"/>
                </a:solidFill>
                <a:latin typeface="Times New Roman" panose="02020603050405020304" charset="0"/>
                <a:cs typeface="Times New Roman" panose="02020603050405020304" charset="0"/>
              </a:rPr>
              <a:t>avalanche /ˈævəlɑːnʃ/</a:t>
            </a:r>
            <a:endParaRPr lang="en-US" altLang="zh-CN" sz="3200" b="1" dirty="0">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2619375" y="3852545"/>
            <a:ext cx="9428480" cy="2934335"/>
          </a:xfrm>
          <a:prstGeom prst="rect">
            <a:avLst/>
          </a:prstGeom>
          <a:solidFill>
            <a:srgbClr val="FFFF00"/>
          </a:solidFill>
        </p:spPr>
        <p:txBody>
          <a:bodyPr vert="horz" lIns="68582" tIns="34290" rIns="68582" bIns="34290" rtlCol="0" anchor="ctr">
            <a:noAutofit/>
          </a:bodyPr>
          <a:lstStyle>
            <a:defPPr>
              <a:defRPr lang="zh-CN"/>
            </a:defPPr>
            <a:lvl1pPr>
              <a:lnSpc>
                <a:spcPct val="120000"/>
              </a:lnSpc>
              <a:spcBef>
                <a:spcPct val="0"/>
              </a:spcBef>
              <a:defRPr sz="3400" b="1">
                <a:latin typeface="Times New Roman" panose="02020603050405020304" charset="0"/>
                <a:cs typeface="Times New Roman" panose="02020603050405020304" charset="0"/>
              </a:defRPr>
            </a:lvl1pPr>
          </a:lstStyle>
          <a:p>
            <a:r>
              <a:rPr lang="en-US" altLang="zh-CN" sz="3200" dirty="0">
                <a:sym typeface="+mn-ea"/>
              </a:rPr>
              <a:t>In 1960, Chile suffered the strongest ____________ to be recorded in the 20th century. The shock is generally agreed to have had a magnitude of 9.5. </a:t>
            </a:r>
            <a:r>
              <a:rPr lang="en-US" altLang="zh-CN" sz="3200" dirty="0" smtClean="0">
                <a:sym typeface="+mn-ea"/>
              </a:rPr>
              <a:t>It caused a(n) _______ </a:t>
            </a:r>
            <a:r>
              <a:rPr lang="en-US" altLang="zh-CN" sz="3200" dirty="0">
                <a:sym typeface="+mn-ea"/>
              </a:rPr>
              <a:t>with waves of up to 25 </a:t>
            </a:r>
            <a:r>
              <a:rPr lang="en-US" altLang="zh-CN" sz="3200" dirty="0" err="1">
                <a:sym typeface="+mn-ea"/>
              </a:rPr>
              <a:t>metres</a:t>
            </a:r>
            <a:r>
              <a:rPr lang="en-US" altLang="zh-CN" sz="3200" dirty="0">
                <a:sym typeface="+mn-ea"/>
              </a:rPr>
              <a:t> affecting places as far away as Hawaii and Japan.</a:t>
            </a:r>
            <a:endParaRPr lang="en-US" altLang="zh-CN" sz="3200" dirty="0"/>
          </a:p>
        </p:txBody>
      </p:sp>
      <p:sp>
        <p:nvSpPr>
          <p:cNvPr id="9" name="文本框 8"/>
          <p:cNvSpPr txBox="1"/>
          <p:nvPr/>
        </p:nvSpPr>
        <p:spPr>
          <a:xfrm>
            <a:off x="9403401" y="3838737"/>
            <a:ext cx="2169795" cy="583565"/>
          </a:xfrm>
          <a:prstGeom prst="rect">
            <a:avLst/>
          </a:prstGeom>
          <a:noFill/>
        </p:spPr>
        <p:txBody>
          <a:bodyPr wrap="none" rtlCol="0">
            <a:spAutoFit/>
          </a:bodyPr>
          <a:p>
            <a:r>
              <a:rPr lang="en-US" altLang="zh-CN" sz="3200" b="1" dirty="0">
                <a:solidFill>
                  <a:srgbClr val="FF0000"/>
                </a:solidFill>
                <a:latin typeface="Times New Roman" panose="02020603050405020304" charset="0"/>
                <a:cs typeface="Times New Roman" panose="02020603050405020304" charset="0"/>
              </a:rPr>
              <a:t>earthquake</a:t>
            </a:r>
            <a:endParaRPr lang="en-US" altLang="zh-CN" sz="3200" b="1" dirty="0">
              <a:solidFill>
                <a:srgbClr val="FF0000"/>
              </a:solidFill>
              <a:latin typeface="Times New Roman" panose="02020603050405020304" charset="0"/>
              <a:cs typeface="Times New Roman" panose="02020603050405020304" charset="0"/>
            </a:endParaRPr>
          </a:p>
        </p:txBody>
      </p:sp>
      <p:pic>
        <p:nvPicPr>
          <p:cNvPr id="46" name="图片 45"/>
          <p:cNvPicPr/>
          <p:nvPr/>
        </p:nvPicPr>
        <p:blipFill>
          <a:blip r:embed="rId1">
            <a:extLst>
              <a:ext uri="{28A0092B-C50C-407E-A947-70E740481C1C}">
                <a14:useLocalDpi xmlns:a14="http://schemas.microsoft.com/office/drawing/2010/main" val="0"/>
              </a:ext>
            </a:extLst>
          </a:blip>
          <a:stretch>
            <a:fillRect/>
          </a:stretch>
        </p:blipFill>
        <p:spPr>
          <a:xfrm>
            <a:off x="-151644" y="202975"/>
            <a:ext cx="2771644" cy="1784553"/>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 y="2587625"/>
            <a:ext cx="2685415" cy="1682750"/>
          </a:xfrm>
          <a:prstGeom prst="rect">
            <a:avLst/>
          </a:prstGeom>
        </p:spPr>
      </p:pic>
      <p:pic>
        <p:nvPicPr>
          <p:cNvPr id="44" name="图片 43"/>
          <p:cNvPicPr/>
          <p:nvPr/>
        </p:nvPicPr>
        <p:blipFill>
          <a:blip r:embed="rId3" cstate="print">
            <a:extLst>
              <a:ext uri="{28A0092B-C50C-407E-A947-70E740481C1C}">
                <a14:useLocalDpi xmlns:a14="http://schemas.microsoft.com/office/drawing/2010/main" val="0"/>
              </a:ext>
            </a:extLst>
          </a:blip>
          <a:stretch>
            <a:fillRect/>
          </a:stretch>
        </p:blipFill>
        <p:spPr>
          <a:xfrm>
            <a:off x="-24765" y="4648200"/>
            <a:ext cx="2644775" cy="1567180"/>
          </a:xfrm>
          <a:prstGeom prst="rect">
            <a:avLst/>
          </a:prstGeom>
        </p:spPr>
      </p:pic>
      <p:sp>
        <p:nvSpPr>
          <p:cNvPr id="11" name="文本框 10"/>
          <p:cNvSpPr txBox="1"/>
          <p:nvPr/>
        </p:nvSpPr>
        <p:spPr>
          <a:xfrm>
            <a:off x="4917218" y="5632711"/>
            <a:ext cx="1583055" cy="583565"/>
          </a:xfrm>
          <a:prstGeom prst="rect">
            <a:avLst/>
          </a:prstGeom>
          <a:noFill/>
        </p:spPr>
        <p:txBody>
          <a:bodyPr wrap="none" rtlCol="0">
            <a:spAutoFit/>
          </a:bodyPr>
          <a:p>
            <a:r>
              <a:rPr lang="en-US" altLang="zh-CN" sz="3200" b="1" dirty="0">
                <a:solidFill>
                  <a:srgbClr val="FF0000"/>
                </a:solidFill>
                <a:latin typeface="Times New Roman" panose="02020603050405020304" charset="0"/>
                <a:cs typeface="Times New Roman" panose="02020603050405020304" charset="0"/>
              </a:rPr>
              <a:t>tsunami</a:t>
            </a:r>
            <a:endParaRPr lang="en-US" altLang="zh-CN" sz="32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90190" y="106045"/>
            <a:ext cx="9286240" cy="2729865"/>
          </a:xfrm>
          <a:prstGeom prst="rect">
            <a:avLst/>
          </a:prstGeom>
          <a:solidFill>
            <a:srgbClr val="FFFF00"/>
          </a:solidFill>
        </p:spPr>
        <p:txBody>
          <a:bodyPr vert="horz" lIns="68582" tIns="34290" rIns="68582" bIns="34290" rtlCol="0" anchor="ctr">
            <a:noAutofit/>
          </a:bodyPr>
          <a:lstStyle>
            <a:defPPr>
              <a:defRPr lang="zh-CN"/>
            </a:defPPr>
            <a:lvl1pPr>
              <a:lnSpc>
                <a:spcPct val="120000"/>
              </a:lnSpc>
              <a:spcBef>
                <a:spcPct val="0"/>
              </a:spcBef>
              <a:defRPr sz="3400" b="1">
                <a:latin typeface="Times New Roman" panose="02020603050405020304" charset="0"/>
                <a:cs typeface="Times New Roman" panose="02020603050405020304" charset="0"/>
              </a:defRPr>
            </a:lvl1pPr>
          </a:lstStyle>
          <a:p>
            <a:r>
              <a:rPr lang="en-US" altLang="zh-CN" sz="3200" dirty="0" smtClean="0">
                <a:sym typeface="+mn-ea"/>
              </a:rPr>
              <a:t>A(n) </a:t>
            </a:r>
            <a:r>
              <a:rPr lang="en-US" altLang="zh-CN" sz="3200" dirty="0">
                <a:sym typeface="+mn-ea"/>
              </a:rPr>
              <a:t>________________ hit Iran in February 1972, causing a week of extremely low temperatures. Winter storms brought as much as 7.9 </a:t>
            </a:r>
            <a:r>
              <a:rPr lang="en-US" altLang="zh-CN" sz="3200" dirty="0" err="1">
                <a:sym typeface="+mn-ea"/>
              </a:rPr>
              <a:t>metres</a:t>
            </a:r>
            <a:r>
              <a:rPr lang="en-US" altLang="zh-CN" sz="3200" dirty="0">
                <a:sym typeface="+mn-ea"/>
              </a:rPr>
              <a:t> of snow in the south of the country, resulting in the deaths of about 4,000 people.</a:t>
            </a:r>
            <a:endParaRPr lang="en-US" altLang="zh-CN" sz="3200" dirty="0"/>
          </a:p>
        </p:txBody>
      </p:sp>
      <p:sp>
        <p:nvSpPr>
          <p:cNvPr id="6" name="文本框 5"/>
          <p:cNvSpPr txBox="1"/>
          <p:nvPr/>
        </p:nvSpPr>
        <p:spPr>
          <a:xfrm>
            <a:off x="3731263" y="106308"/>
            <a:ext cx="3314065" cy="583565"/>
          </a:xfrm>
          <a:prstGeom prst="rect">
            <a:avLst/>
          </a:prstGeom>
          <a:noFill/>
        </p:spPr>
        <p:txBody>
          <a:bodyPr wrap="none" rtlCol="0">
            <a:spAutoFit/>
          </a:bodyPr>
          <a:p>
            <a:pPr algn="l"/>
            <a:r>
              <a:rPr lang="en-US" altLang="zh-CN" sz="3200" b="1" dirty="0">
                <a:solidFill>
                  <a:srgbClr val="FF0000"/>
                </a:solidFill>
                <a:latin typeface="Times New Roman" panose="02020603050405020304" charset="0"/>
                <a:cs typeface="Times New Roman" panose="02020603050405020304" charset="0"/>
              </a:rPr>
              <a:t>blizzard   /ˈblɪzəd/</a:t>
            </a:r>
            <a:endParaRPr lang="en-US" altLang="zh-CN" sz="3200" b="1" dirty="0">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2891155" y="2896235"/>
            <a:ext cx="8990965" cy="3006725"/>
          </a:xfrm>
          <a:prstGeom prst="rect">
            <a:avLst/>
          </a:prstGeom>
          <a:solidFill>
            <a:srgbClr val="FFFF00"/>
          </a:solidFill>
        </p:spPr>
        <p:txBody>
          <a:bodyPr vert="horz" lIns="68582" tIns="34290" rIns="68582" bIns="34290" rtlCol="0" anchor="ctr">
            <a:noAutofit/>
          </a:bodyPr>
          <a:lstStyle>
            <a:defPPr>
              <a:defRPr lang="zh-CN"/>
            </a:defPPr>
            <a:lvl1pPr>
              <a:lnSpc>
                <a:spcPct val="120000"/>
              </a:lnSpc>
              <a:spcBef>
                <a:spcPct val="0"/>
              </a:spcBef>
              <a:defRPr sz="3400" b="1">
                <a:latin typeface="Times New Roman" panose="02020603050405020304" charset="0"/>
                <a:cs typeface="Times New Roman" panose="02020603050405020304" charset="0"/>
              </a:defRPr>
            </a:lvl1pPr>
          </a:lstStyle>
          <a:p>
            <a:r>
              <a:rPr lang="en-US" altLang="zh-CN" sz="3200" dirty="0" smtClean="0">
                <a:sym typeface="+mn-ea"/>
              </a:rPr>
              <a:t>In </a:t>
            </a:r>
            <a:r>
              <a:rPr lang="en-US" altLang="zh-CN" sz="3200" dirty="0">
                <a:sym typeface="+mn-ea"/>
              </a:rPr>
              <a:t>July 2011, </a:t>
            </a:r>
            <a:r>
              <a:rPr lang="en-US" altLang="zh-CN" sz="3200" dirty="0" smtClean="0">
                <a:sym typeface="+mn-ea"/>
              </a:rPr>
              <a:t>a(n) </a:t>
            </a:r>
            <a:r>
              <a:rPr lang="en-US" altLang="zh-CN" sz="3200" dirty="0">
                <a:sym typeface="+mn-ea"/>
              </a:rPr>
              <a:t>__________ struck East Africa. It was said to be the worst in 60 years, and not a single drop of rain fell for almost a whole year. It led to a sever food crisis and threatened the livelihoods of more than 9.5 million people.</a:t>
            </a:r>
            <a:endParaRPr lang="en-US" altLang="zh-CN" sz="3200" dirty="0"/>
          </a:p>
        </p:txBody>
      </p:sp>
      <p:sp>
        <p:nvSpPr>
          <p:cNvPr id="9" name="文本框 8"/>
          <p:cNvSpPr txBox="1"/>
          <p:nvPr/>
        </p:nvSpPr>
        <p:spPr>
          <a:xfrm>
            <a:off x="6216412" y="2896393"/>
            <a:ext cx="1575435" cy="583565"/>
          </a:xfrm>
          <a:prstGeom prst="rect">
            <a:avLst/>
          </a:prstGeom>
          <a:noFill/>
        </p:spPr>
        <p:txBody>
          <a:bodyPr wrap="none" rtlCol="0">
            <a:spAutoFit/>
          </a:bodyPr>
          <a:p>
            <a:r>
              <a:rPr lang="en-US" altLang="zh-CN" sz="3200" b="1" dirty="0">
                <a:solidFill>
                  <a:srgbClr val="FF0000"/>
                </a:solidFill>
                <a:latin typeface="Times New Roman" panose="02020603050405020304" charset="0"/>
                <a:cs typeface="Times New Roman" panose="02020603050405020304" charset="0"/>
              </a:rPr>
              <a:t>drought</a:t>
            </a:r>
            <a:endParaRPr lang="en-US" altLang="zh-CN" sz="3200" b="1" dirty="0">
              <a:solidFill>
                <a:srgbClr val="FF0000"/>
              </a:solidFill>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24644" y="105820"/>
            <a:ext cx="2714925" cy="1902225"/>
          </a:xfrm>
          <a:prstGeom prst="rect">
            <a:avLst/>
          </a:prstGeom>
        </p:spPr>
      </p:pic>
      <p:pic>
        <p:nvPicPr>
          <p:cNvPr id="40" name="图片 39"/>
          <p:cNvPicPr/>
          <p:nvPr/>
        </p:nvPicPr>
        <p:blipFill>
          <a:blip r:embed="rId2">
            <a:extLst>
              <a:ext uri="{28A0092B-C50C-407E-A947-70E740481C1C}">
                <a14:useLocalDpi xmlns:a14="http://schemas.microsoft.com/office/drawing/2010/main" val="0"/>
              </a:ext>
            </a:extLst>
          </a:blip>
          <a:stretch>
            <a:fillRect/>
          </a:stretch>
        </p:blipFill>
        <p:spPr>
          <a:xfrm>
            <a:off x="-24644" y="2835137"/>
            <a:ext cx="2814819" cy="1671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1872" t="1042" r="2129" b="3071"/>
          <a:stretch>
            <a:fillRect/>
          </a:stretch>
        </p:blipFill>
        <p:spPr>
          <a:xfrm>
            <a:off x="3177990" y="725048"/>
            <a:ext cx="6844554" cy="5971588"/>
          </a:xfrm>
          <a:prstGeom prst="rect">
            <a:avLst/>
          </a:prstGeom>
        </p:spPr>
      </p:pic>
      <p:pic>
        <p:nvPicPr>
          <p:cNvPr id="3" name="图片 2"/>
          <p:cNvPicPr>
            <a:picLocks noChangeAspect="1"/>
          </p:cNvPicPr>
          <p:nvPr/>
        </p:nvPicPr>
        <p:blipFill>
          <a:blip r:embed="rId2"/>
          <a:stretch>
            <a:fillRect/>
          </a:stretch>
        </p:blipFill>
        <p:spPr>
          <a:xfrm>
            <a:off x="-15332" y="198096"/>
            <a:ext cx="4754293" cy="6002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8755" y="134620"/>
            <a:ext cx="11992610" cy="5388610"/>
          </a:xfrm>
        </p:spPr>
        <p:txBody>
          <a:bodyPr/>
          <a:p>
            <a:r>
              <a:rPr lang="zh-CN" altLang="en-US" sz="3200" b="1">
                <a:latin typeface="Times New Roman" panose="02020603050405020304" charset="0"/>
                <a:cs typeface="Times New Roman" panose="02020603050405020304" charset="0"/>
              </a:rPr>
              <a:t>Step 1: 透析单元语法</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省略(Ellipsis): 英语中有时为了避免重复，使语言简练紧凑，在不影响句子结构和意义的前提下，往往省去一个或多个句子成分或词语，这种语法现象称为省略。</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Eg:</a:t>
            </a: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1）It</a:t>
            </a:r>
            <a:r>
              <a:rPr lang="en-US" altLang="zh-CN" sz="3200" b="1">
                <a:latin typeface="Times New Roman" panose="02020603050405020304" charset="0"/>
                <a:cs typeface="Times New Roman" panose="02020603050405020304" charset="0"/>
              </a:rPr>
              <a:t>’</a:t>
            </a:r>
            <a:r>
              <a:rPr lang="zh-CN" altLang="en-US" sz="3200" b="1">
                <a:latin typeface="Times New Roman" panose="02020603050405020304" charset="0"/>
                <a:cs typeface="Times New Roman" panose="02020603050405020304" charset="0"/>
              </a:rPr>
              <a:t>s typical that my journey is on one of the oldest lines, </a:t>
            </a:r>
            <a:r>
              <a:rPr lang="en-US" altLang="zh-CN" sz="3200" b="1">
                <a:latin typeface="Times New Roman" panose="02020603050405020304" charset="0"/>
                <a:cs typeface="Times New Roman" panose="02020603050405020304" charset="0"/>
              </a:rPr>
              <a:t>  </a:t>
            </a:r>
            <a:endParaRPr lang="en-US" altLang="zh-CN" sz="3200" b="1">
              <a:latin typeface="Times New Roman" panose="02020603050405020304" charset="0"/>
              <a:cs typeface="Times New Roman" panose="02020603050405020304" charset="0"/>
            </a:endParaRPr>
          </a:p>
          <a:p>
            <a:pPr marL="0" indent="0">
              <a:buNone/>
            </a:pP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as well as one of</a:t>
            </a:r>
            <a:r>
              <a:rPr lang="zh-CN" altLang="en-US" sz="3200" b="1" u="sng">
                <a:latin typeface="Times New Roman" panose="02020603050405020304" charset="0"/>
                <a:cs typeface="Times New Roman" panose="02020603050405020304" charset="0"/>
              </a:rPr>
              <a:t> </a:t>
            </a:r>
            <a:r>
              <a:rPr lang="zh-CN" altLang="en-US" sz="3200" b="1" u="sng">
                <a:solidFill>
                  <a:srgbClr val="FF0000"/>
                </a:solidFill>
                <a:latin typeface="Times New Roman" panose="02020603050405020304" charset="0"/>
                <a:cs typeface="Times New Roman" panose="02020603050405020304" charset="0"/>
              </a:rPr>
              <a:t>the deepest (lines)</a:t>
            </a:r>
            <a:r>
              <a:rPr lang="zh-CN" altLang="en-US" sz="3200" b="1">
                <a:latin typeface="Times New Roman" panose="02020603050405020304" charset="0"/>
                <a:cs typeface="Times New Roman" panose="02020603050405020304" charset="0"/>
              </a:rPr>
              <a:t>.</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2）My office is only on the third floor of the building, so</a:t>
            </a:r>
            <a:r>
              <a:rPr lang="zh-CN" altLang="en-US" sz="3200" b="1">
                <a:solidFill>
                  <a:srgbClr val="FF0000"/>
                </a:solidFill>
                <a:latin typeface="Times New Roman" panose="02020603050405020304" charset="0"/>
                <a:cs typeface="Times New Roman" panose="02020603050405020304" charset="0"/>
              </a:rPr>
              <a:t> (it is) </a:t>
            </a:r>
            <a:r>
              <a:rPr lang="en-US" altLang="zh-CN" sz="3200" b="1">
                <a:solidFill>
                  <a:srgbClr val="FF0000"/>
                </a:solidFill>
                <a:latin typeface="Times New Roman" panose="02020603050405020304" charset="0"/>
                <a:cs typeface="Times New Roman" panose="02020603050405020304" charset="0"/>
              </a:rPr>
              <a:t>    </a:t>
            </a:r>
            <a:endParaRPr lang="en-US" altLang="zh-CN" sz="3200" b="1">
              <a:solidFill>
                <a:srgbClr val="FF0000"/>
              </a:solidFill>
              <a:latin typeface="Times New Roman" panose="02020603050405020304" charset="0"/>
              <a:cs typeface="Times New Roman" panose="02020603050405020304" charset="0"/>
            </a:endParaRPr>
          </a:p>
          <a:p>
            <a:pPr marL="0" indent="0">
              <a:buNone/>
            </a:pPr>
            <a:r>
              <a:rPr lang="en-US" altLang="zh-CN" sz="3200" b="1">
                <a:solidFill>
                  <a:srgbClr val="FF0000"/>
                </a:solidFill>
                <a:latin typeface="Times New Roman" panose="02020603050405020304" charset="0"/>
                <a:cs typeface="Times New Roman" panose="02020603050405020304" charset="0"/>
              </a:rPr>
              <a:t>       </a:t>
            </a:r>
            <a:r>
              <a:rPr lang="zh-CN" altLang="en-US" sz="3200" b="1">
                <a:solidFill>
                  <a:srgbClr val="FF0000"/>
                </a:solidFill>
                <a:latin typeface="Times New Roman" panose="02020603050405020304" charset="0"/>
                <a:cs typeface="Times New Roman" panose="02020603050405020304" charset="0"/>
              </a:rPr>
              <a:t>quite low.</a:t>
            </a:r>
            <a:endParaRPr lang="zh-CN" altLang="en-US" sz="3200" b="1">
              <a:solidFill>
                <a:srgbClr val="FF0000"/>
              </a:solidFill>
              <a:latin typeface="Times New Roman" panose="02020603050405020304" charset="0"/>
              <a:cs typeface="Times New Roman" panose="02020603050405020304" charset="0"/>
            </a:endParaRPr>
          </a:p>
          <a:p>
            <a:endParaRPr lang="zh-CN" altLang="en-US" sz="3200" b="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t="4378"/>
          <a:stretch>
            <a:fillRect/>
          </a:stretch>
        </p:blipFill>
        <p:spPr>
          <a:xfrm>
            <a:off x="1269749" y="1337568"/>
            <a:ext cx="9196205" cy="3968683"/>
          </a:xfrm>
          <a:prstGeom prst="rect">
            <a:avLst/>
          </a:prstGeom>
        </p:spPr>
      </p:pic>
      <p:sp>
        <p:nvSpPr>
          <p:cNvPr id="4" name="文本框 3"/>
          <p:cNvSpPr txBox="1"/>
          <p:nvPr/>
        </p:nvSpPr>
        <p:spPr>
          <a:xfrm>
            <a:off x="23610" y="0"/>
            <a:ext cx="12143934" cy="1371431"/>
          </a:xfrm>
          <a:prstGeom prst="rect">
            <a:avLst/>
          </a:prstGeom>
        </p:spPr>
        <p:txBody>
          <a:bodyPr vert="horz" lIns="91439" tIns="45719" rIns="91439" bIns="45719" rtlCol="0" anchor="ctr">
            <a:noAutofit/>
          </a:bodyPr>
          <a:lstStyle/>
          <a:p>
            <a:pPr>
              <a:spcBef>
                <a:spcPct val="0"/>
              </a:spcBef>
              <a:spcAft>
                <a:spcPts val="600"/>
              </a:spcAft>
            </a:pPr>
            <a:r>
              <a:rPr lang="en-US" altLang="zh-CN" sz="3200" b="1" dirty="0">
                <a:solidFill>
                  <a:srgbClr val="0000FF"/>
                </a:solidFill>
                <a:latin typeface="Franklin Gothic Medium" panose="020B0603020102020204" charset="0"/>
                <a:cs typeface="Franklin Gothic Medium" panose="020B0603020102020204" charset="0"/>
              </a:rPr>
              <a:t>Listen to the weather forecast and match the weather symbols to the locations on the map.</a:t>
            </a:r>
            <a:endParaRPr lang="en-US" altLang="zh-CN" sz="3200" b="1" dirty="0">
              <a:solidFill>
                <a:srgbClr val="0000FF"/>
              </a:solidFill>
              <a:latin typeface="Franklin Gothic Medium" panose="020B0603020102020204" charset="0"/>
              <a:cs typeface="Franklin Gothic Medium" panose="020B0603020102020204" charset="0"/>
            </a:endParaRPr>
          </a:p>
        </p:txBody>
      </p:sp>
      <p:pic>
        <p:nvPicPr>
          <p:cNvPr id="7" name="图片 6" descr="图片包含 游戏机, 电脑, 桌子, 键盘&#10;&#10;描述已自动生成"/>
          <p:cNvPicPr/>
          <p:nvPr/>
        </p:nvPicPr>
        <p:blipFill>
          <a:blip r:embed="rId2">
            <a:extLst>
              <a:ext uri="{28A0092B-C50C-407E-A947-70E740481C1C}">
                <a14:useLocalDpi xmlns:a14="http://schemas.microsoft.com/office/drawing/2010/main" val="0"/>
              </a:ext>
            </a:extLst>
          </a:blip>
          <a:stretch>
            <a:fillRect/>
          </a:stretch>
        </p:blipFill>
        <p:spPr>
          <a:xfrm>
            <a:off x="2573039" y="5656560"/>
            <a:ext cx="1425667" cy="768444"/>
          </a:xfrm>
          <a:prstGeom prst="rect">
            <a:avLst/>
          </a:prstGeom>
        </p:spPr>
      </p:pic>
      <p:pic>
        <p:nvPicPr>
          <p:cNvPr id="10" name="图片 9" descr="图片包含 游戏机, 伞, 房间, 床&#10;&#10;描述已自动生成"/>
          <p:cNvPicPr/>
          <p:nvPr/>
        </p:nvPicPr>
        <p:blipFill>
          <a:blip r:embed="rId3" cstate="print">
            <a:extLst>
              <a:ext uri="{28A0092B-C50C-407E-A947-70E740481C1C}">
                <a14:useLocalDpi xmlns:a14="http://schemas.microsoft.com/office/drawing/2010/main" val="0"/>
              </a:ext>
            </a:extLst>
          </a:blip>
          <a:stretch>
            <a:fillRect/>
          </a:stretch>
        </p:blipFill>
        <p:spPr>
          <a:xfrm>
            <a:off x="4232489" y="5659612"/>
            <a:ext cx="1425667" cy="768444"/>
          </a:xfrm>
          <a:prstGeom prst="rect">
            <a:avLst/>
          </a:prstGeom>
        </p:spPr>
      </p:pic>
      <p:pic>
        <p:nvPicPr>
          <p:cNvPr id="12" name="图片 11" descr="图片包含 游戏机, 蛋糕, 桌子, 房间&#10;&#10;描述已自动生成"/>
          <p:cNvPicPr/>
          <p:nvPr/>
        </p:nvPicPr>
        <p:blipFill>
          <a:blip r:embed="rId4" cstate="print">
            <a:extLst>
              <a:ext uri="{28A0092B-C50C-407E-A947-70E740481C1C}">
                <a14:useLocalDpi xmlns:a14="http://schemas.microsoft.com/office/drawing/2010/main" val="0"/>
              </a:ext>
            </a:extLst>
          </a:blip>
          <a:stretch>
            <a:fillRect/>
          </a:stretch>
        </p:blipFill>
        <p:spPr>
          <a:xfrm>
            <a:off x="5810734" y="5680755"/>
            <a:ext cx="1425667" cy="768444"/>
          </a:xfrm>
          <a:prstGeom prst="rect">
            <a:avLst/>
          </a:prstGeom>
        </p:spPr>
      </p:pic>
      <p:pic>
        <p:nvPicPr>
          <p:cNvPr id="14" name="图片 13"/>
          <p:cNvPicPr/>
          <p:nvPr/>
        </p:nvPicPr>
        <p:blipFill>
          <a:blip r:embed="rId5" cstate="print">
            <a:extLst>
              <a:ext uri="{28A0092B-C50C-407E-A947-70E740481C1C}">
                <a14:useLocalDpi xmlns:a14="http://schemas.microsoft.com/office/drawing/2010/main" val="0"/>
              </a:ext>
            </a:extLst>
          </a:blip>
          <a:srcRect/>
          <a:stretch>
            <a:fillRect/>
          </a:stretch>
        </p:blipFill>
        <p:spPr>
          <a:xfrm>
            <a:off x="8967224" y="5680755"/>
            <a:ext cx="1425667" cy="768444"/>
          </a:xfrm>
          <a:prstGeom prst="rect">
            <a:avLst/>
          </a:prstGeom>
        </p:spPr>
      </p:pic>
      <p:pic>
        <p:nvPicPr>
          <p:cNvPr id="16" name="图片 15" descr="图片包含 室内, 蛋糕, 桌子, 电脑&#10;&#10;描述已自动生成"/>
          <p:cNvPicPr/>
          <p:nvPr/>
        </p:nvPicPr>
        <p:blipFill>
          <a:blip r:embed="rId6" cstate="print">
            <a:extLst>
              <a:ext uri="{28A0092B-C50C-407E-A947-70E740481C1C}">
                <a14:useLocalDpi xmlns:a14="http://schemas.microsoft.com/office/drawing/2010/main" val="0"/>
              </a:ext>
            </a:extLst>
          </a:blip>
          <a:stretch>
            <a:fillRect/>
          </a:stretch>
        </p:blipFill>
        <p:spPr>
          <a:xfrm>
            <a:off x="7388979" y="5659591"/>
            <a:ext cx="1425667" cy="768444"/>
          </a:xfrm>
          <a:prstGeom prst="rect">
            <a:avLst/>
          </a:prstGeom>
        </p:spPr>
      </p:pic>
      <p:pic>
        <p:nvPicPr>
          <p:cNvPr id="6" name="Listening 7">
            <a:hlinkClick r:id="" action="ppaction://media"/>
          </p:cNvPr>
          <p:cNvPicPr/>
          <p:nvPr>
            <a:audioFile r:link="rId7"/>
            <p:extLst>
              <p:ext uri="{DAA4B4D4-6D71-4841-9C94-3DE7FCFB9230}">
                <p14:media xmlns:p14="http://schemas.microsoft.com/office/powerpoint/2010/main" r:embed="rId8"/>
              </p:ext>
            </p:extLst>
          </p:nvPr>
        </p:nvPicPr>
        <p:blipFill>
          <a:blip r:embed="rId9"/>
          <a:stretch>
            <a:fillRect/>
          </a:stretch>
        </p:blipFill>
        <p:spPr>
          <a:xfrm>
            <a:off x="11162674" y="5831967"/>
            <a:ext cx="825398" cy="8253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611 -0.067646 L -0.281042 -0.425380 " pathEditMode="relative" ptsTypes="">
                                      <p:cBhvr>
                                        <p:cTn id="6" dur="20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9514 -0.057894 L -0.542222 -0.311320 " pathEditMode="relative" ptsTypes="">
                                      <p:cBhvr>
                                        <p:cTn id="10" dur="2000" fill="hold"/>
                                        <p:tgtEl>
                                          <p:spTgt spid="1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5208 -0.039995 L -0.274375 -0.160227 " pathEditMode="relative" rAng="0" ptsTypes="">
                                      <p:cBhvr>
                                        <p:cTn id="14" dur="2000" fill="hold"/>
                                        <p:tgtEl>
                                          <p:spTgt spid="12"/>
                                        </p:tgtEl>
                                        <p:attrNameLst>
                                          <p:attrName>ppt_x</p:attrName>
                                          <p:attrName>ppt_y</p:attrName>
                                        </p:attrNameLst>
                                      </p:cBhvr>
                                      <p:rCtr x="-119" y="-6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000 0.000000 L -0.095694 -0.192445 " pathEditMode="relative" ptsTypes="">
                                      <p:cBhvr>
                                        <p:cTn id="18" dur="2000" fill="hold"/>
                                        <p:tgtEl>
                                          <p:spTgt spid="1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28333 -0.065671 L 0.472361 -0.510060 " pathEditMode="relative" ptsTypes="">
                                      <p:cBhvr>
                                        <p:cTn id="2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Next">
                      <p:tgtEl>
                        <p:sldTgt/>
                      </p:tgtEl>
                    </p:cond>
                    <p:cond evt="onPrev">
                      <p:tgtEl>
                        <p:sldTgt/>
                      </p:tgtEl>
                    </p:cond>
                    <p:cond evt="onStopAudio">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332" y="21164"/>
            <a:ext cx="7728266" cy="601906"/>
          </a:xfrm>
          <a:prstGeom prst="rect">
            <a:avLst/>
          </a:prstGeom>
        </p:spPr>
        <p:txBody>
          <a:bodyPr vert="horz" lIns="91439" tIns="45719" rIns="91439" bIns="45719" rtlCol="0" anchor="ctr">
            <a:noAutofit/>
          </a:bodyPr>
          <a:lstStyle>
            <a:defPPr>
              <a:defRPr lang="zh-CN"/>
            </a:defPPr>
            <a:lvl1pPr>
              <a:spcBef>
                <a:spcPct val="0"/>
              </a:spcBef>
              <a:spcAft>
                <a:spcPts val="600"/>
              </a:spcAft>
              <a:defRPr sz="3200" b="1">
                <a:solidFill>
                  <a:srgbClr val="0000FF"/>
                </a:solidFill>
                <a:latin typeface="Arial" panose="020B0604020202020204" pitchFamily="34" charset="0"/>
                <a:ea typeface="+mj-ea"/>
                <a:cs typeface="Arial" panose="020B0604020202020204" pitchFamily="34" charset="0"/>
              </a:defRPr>
            </a:lvl1pPr>
          </a:lstStyle>
          <a:p>
            <a:r>
              <a:rPr lang="en-US" altLang="zh-CN" dirty="0">
                <a:latin typeface="Franklin Gothic Medium" panose="020B0603020102020204" charset="0"/>
                <a:cs typeface="Franklin Gothic Medium" panose="020B0603020102020204" charset="0"/>
              </a:rPr>
              <a:t>Listen again and complete the form.</a:t>
            </a:r>
            <a:endParaRPr lang="en-US" altLang="zh-CN" dirty="0">
              <a:latin typeface="Franklin Gothic Medium" panose="020B0603020102020204" charset="0"/>
              <a:cs typeface="Franklin Gothic Medium" panose="020B0603020102020204" charset="0"/>
            </a:endParaRPr>
          </a:p>
        </p:txBody>
      </p:sp>
      <p:sp>
        <p:nvSpPr>
          <p:cNvPr id="3" name="文本框 2"/>
          <p:cNvSpPr txBox="1"/>
          <p:nvPr/>
        </p:nvSpPr>
        <p:spPr>
          <a:xfrm>
            <a:off x="440726" y="745384"/>
            <a:ext cx="2720564" cy="717932"/>
          </a:xfrm>
          <a:prstGeom prst="roundRect">
            <a:avLst>
              <a:gd name="adj" fmla="val 16667"/>
            </a:avLst>
          </a:prstGeom>
          <a:solidFill>
            <a:schemeClr val="accent3">
              <a:lumMod val="20000"/>
              <a:lumOff val="80000"/>
            </a:schemeClr>
          </a:solidFill>
          <a:ln>
            <a:solidFill>
              <a:schemeClr val="accent2"/>
            </a:solidFill>
          </a:ln>
        </p:spPr>
        <p:txBody>
          <a:bodyPr wrap="square" rtlCol="0">
            <a:spAutoFit/>
          </a:bodyPr>
          <a:lstStyle/>
          <a:p>
            <a:r>
              <a:rPr lang="en-US" altLang="zh-CN" sz="3600" b="1" dirty="0">
                <a:ln>
                  <a:solidFill>
                    <a:srgbClr val="ED7D31"/>
                  </a:solidFill>
                </a:ln>
                <a:solidFill>
                  <a:srgbClr val="ED7D31"/>
                </a:solidFill>
                <a:latin typeface="Arial" panose="020B0604020202020204" pitchFamily="34" charset="0"/>
                <a:cs typeface="Arial" panose="020B0604020202020204" pitchFamily="34" charset="0"/>
              </a:rPr>
              <a:t>Anchorage</a:t>
            </a:r>
            <a:endParaRPr lang="zh-CN" altLang="en-US" sz="3600" b="1" dirty="0">
              <a:ln>
                <a:solidFill>
                  <a:srgbClr val="ED7D31"/>
                </a:solidFill>
              </a:ln>
              <a:solidFill>
                <a:srgbClr val="ED7D31"/>
              </a:solidFill>
              <a:latin typeface="Arial" panose="020B0604020202020204" pitchFamily="34" charset="0"/>
              <a:cs typeface="Arial" panose="020B0604020202020204" pitchFamily="34" charset="0"/>
            </a:endParaRPr>
          </a:p>
        </p:txBody>
      </p:sp>
      <p:sp>
        <p:nvSpPr>
          <p:cNvPr id="66" name="文本框 65"/>
          <p:cNvSpPr txBox="1"/>
          <p:nvPr/>
        </p:nvSpPr>
        <p:spPr>
          <a:xfrm>
            <a:off x="440965" y="1544129"/>
            <a:ext cx="11609753" cy="1137285"/>
          </a:xfrm>
          <a:prstGeom prst="rect">
            <a:avLst/>
          </a:prstGeom>
          <a:noFill/>
        </p:spPr>
        <p:txBody>
          <a:bodyPr wrap="square" rtlCol="0">
            <a:spAutoFit/>
          </a:bodyPr>
          <a:lstStyle/>
          <a:p>
            <a:pPr marL="571500" indent="-571500">
              <a:buFont typeface="Arial" panose="020B0604020202020204" pitchFamily="34" charset="0"/>
              <a:buChar char="•"/>
            </a:pPr>
            <a:r>
              <a:rPr lang="en-US" altLang="zh-CN" sz="3400" b="1" dirty="0">
                <a:solidFill>
                  <a:prstClr val="black"/>
                </a:solidFill>
                <a:latin typeface="Times New Roman" panose="02020603050405020304" charset="0"/>
                <a:cs typeface="Times New Roman" panose="02020603050405020304" charset="0"/>
              </a:rPr>
              <a:t>You will need </a:t>
            </a:r>
            <a:r>
              <a:rPr lang="en-US" altLang="zh-CN" sz="3400" b="1" dirty="0" smtClean="0">
                <a:solidFill>
                  <a:prstClr val="black"/>
                </a:solidFill>
                <a:latin typeface="Times New Roman" panose="02020603050405020304" charset="0"/>
                <a:cs typeface="Times New Roman" panose="02020603050405020304" charset="0"/>
              </a:rPr>
              <a:t>_________________.</a:t>
            </a:r>
            <a:endParaRPr lang="en-US" altLang="zh-CN" sz="3400" b="1" dirty="0">
              <a:solidFill>
                <a:prstClr val="black"/>
              </a:solidFill>
              <a:latin typeface="Times New Roman" panose="02020603050405020304" charset="0"/>
              <a:cs typeface="Times New Roman" panose="02020603050405020304" charset="0"/>
            </a:endParaRPr>
          </a:p>
          <a:p>
            <a:pPr marL="571500" indent="-571500">
              <a:buFont typeface="Arial" panose="020B0604020202020204" pitchFamily="34" charset="0"/>
              <a:buChar char="•"/>
            </a:pPr>
            <a:r>
              <a:rPr lang="en-US" altLang="zh-CN" sz="3400" b="1" dirty="0">
                <a:solidFill>
                  <a:prstClr val="black"/>
                </a:solidFill>
                <a:latin typeface="Times New Roman" panose="02020603050405020304" charset="0"/>
                <a:cs typeface="Times New Roman" panose="02020603050405020304" charset="0"/>
              </a:rPr>
              <a:t>Temperatures will stay around ______</a:t>
            </a:r>
            <a:r>
              <a:rPr lang="zh-CN" altLang="en-US" sz="3400" b="1" dirty="0">
                <a:solidFill>
                  <a:prstClr val="black"/>
                </a:solidFill>
                <a:latin typeface="Times New Roman" panose="02020603050405020304" charset="0"/>
                <a:cs typeface="Times New Roman" panose="02020603050405020304" charset="0"/>
              </a:rPr>
              <a:t>℃</a:t>
            </a:r>
            <a:r>
              <a:rPr lang="en-US" altLang="zh-CN" sz="3400" b="1" dirty="0">
                <a:solidFill>
                  <a:prstClr val="black"/>
                </a:solidFill>
                <a:latin typeface="Times New Roman" panose="02020603050405020304" charset="0"/>
                <a:cs typeface="Times New Roman" panose="02020603050405020304" charset="0"/>
              </a:rPr>
              <a:t>.</a:t>
            </a:r>
            <a:endParaRPr lang="zh-CN" altLang="en-US" sz="3400" b="1" dirty="0">
              <a:solidFill>
                <a:prstClr val="black"/>
              </a:solidFill>
              <a:latin typeface="Times New Roman" panose="02020603050405020304" charset="0"/>
              <a:cs typeface="Times New Roman" panose="02020603050405020304" charset="0"/>
            </a:endParaRPr>
          </a:p>
        </p:txBody>
      </p:sp>
      <p:sp>
        <p:nvSpPr>
          <p:cNvPr id="5" name="文本框 4"/>
          <p:cNvSpPr txBox="1"/>
          <p:nvPr/>
        </p:nvSpPr>
        <p:spPr>
          <a:xfrm>
            <a:off x="3936939" y="1544537"/>
            <a:ext cx="4074442" cy="58356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rPr>
              <a:t>warm clothes </a:t>
            </a:r>
            <a:endParaRPr lang="zh-CN" altLang="en-US" sz="3200" b="1" dirty="0">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7112942" y="2097852"/>
            <a:ext cx="972323" cy="58356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rPr>
              <a:t>-15</a:t>
            </a:r>
            <a:endParaRPr lang="zh-CN" altLang="en-US" sz="3200" b="1" dirty="0">
              <a:solidFill>
                <a:srgbClr val="FF0000"/>
              </a:solidFill>
              <a:latin typeface="Times New Roman" panose="02020603050405020304" charset="0"/>
              <a:cs typeface="Times New Roman" panose="02020603050405020304" charset="0"/>
            </a:endParaRPr>
          </a:p>
        </p:txBody>
      </p:sp>
      <p:pic>
        <p:nvPicPr>
          <p:cNvPr id="7" name="Listening 8">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349765" y="6030062"/>
            <a:ext cx="825398" cy="825398"/>
          </a:xfrm>
          <a:prstGeom prst="rect">
            <a:avLst/>
          </a:prstGeom>
        </p:spPr>
      </p:pic>
      <p:sp>
        <p:nvSpPr>
          <p:cNvPr id="9" name="文本框 8"/>
          <p:cNvSpPr txBox="1"/>
          <p:nvPr/>
        </p:nvSpPr>
        <p:spPr>
          <a:xfrm>
            <a:off x="326391" y="2711844"/>
            <a:ext cx="2948864" cy="718442"/>
          </a:xfrm>
          <a:prstGeom prst="roundRect">
            <a:avLst>
              <a:gd name="adj" fmla="val 16667"/>
            </a:avLst>
          </a:prstGeom>
          <a:solidFill>
            <a:schemeClr val="accent3">
              <a:lumMod val="20000"/>
              <a:lumOff val="80000"/>
            </a:schemeClr>
          </a:solidFill>
          <a:ln>
            <a:solidFill>
              <a:schemeClr val="accent2"/>
            </a:solidFill>
          </a:ln>
        </p:spPr>
        <p:txBody>
          <a:bodyPr wrap="square" rtlCol="0">
            <a:spAutoFit/>
          </a:bodyPr>
          <a:lstStyle>
            <a:defPPr>
              <a:defRPr lang="zh-CN"/>
            </a:defPPr>
            <a:lvl1pPr>
              <a:defRPr sz="3600" b="1">
                <a:ln>
                  <a:solidFill>
                    <a:schemeClr val="accent2"/>
                  </a:solidFill>
                </a:ln>
                <a:solidFill>
                  <a:schemeClr val="accent2"/>
                </a:solidFill>
                <a:latin typeface="Arial" panose="020B0604020202020204" pitchFamily="34" charset="0"/>
                <a:cs typeface="Arial" panose="020B0604020202020204" pitchFamily="34" charset="0"/>
              </a:defRPr>
            </a:lvl1pPr>
          </a:lstStyle>
          <a:p>
            <a:r>
              <a:rPr lang="en-US" altLang="zh-CN" dirty="0">
                <a:ln>
                  <a:solidFill>
                    <a:srgbClr val="ED7D31"/>
                  </a:solidFill>
                </a:ln>
                <a:solidFill>
                  <a:srgbClr val="ED7D31"/>
                </a:solidFill>
              </a:rPr>
              <a:t>Phoenix</a:t>
            </a:r>
            <a:endParaRPr lang="en-US" altLang="zh-CN" dirty="0">
              <a:ln>
                <a:solidFill>
                  <a:srgbClr val="ED7D31"/>
                </a:solidFill>
              </a:ln>
              <a:solidFill>
                <a:srgbClr val="ED7D31"/>
              </a:solidFill>
            </a:endParaRPr>
          </a:p>
        </p:txBody>
      </p:sp>
      <p:sp>
        <p:nvSpPr>
          <p:cNvPr id="10" name="文本框 9"/>
          <p:cNvSpPr txBox="1"/>
          <p:nvPr/>
        </p:nvSpPr>
        <p:spPr>
          <a:xfrm>
            <a:off x="326679" y="3603815"/>
            <a:ext cx="11724039" cy="2061210"/>
          </a:xfrm>
          <a:prstGeom prst="rect">
            <a:avLst/>
          </a:prstGeom>
          <a:noFill/>
        </p:spPr>
        <p:txBody>
          <a:bodyPr wrap="square" rtlCol="0">
            <a:spAutoFit/>
          </a:bodyPr>
          <a:lstStyle>
            <a:defPPr>
              <a:defRPr lang="zh-CN"/>
            </a:defPPr>
            <a:lvl1pPr marL="571500" indent="-571500">
              <a:buFont typeface="Arial" panose="020B0604020202020204" pitchFamily="34" charset="0"/>
              <a:buChar char="•"/>
              <a:defRPr sz="3400" b="1">
                <a:latin typeface="Times New Roman" panose="02020603050405020304" charset="0"/>
                <a:cs typeface="Times New Roman" panose="02020603050405020304" charset="0"/>
              </a:defRPr>
            </a:lvl1pPr>
          </a:lstStyle>
          <a:p>
            <a:pPr marL="363855" indent="-363855"/>
            <a:r>
              <a:rPr lang="en-US" altLang="zh-CN" sz="3200" dirty="0">
                <a:solidFill>
                  <a:prstClr val="black"/>
                </a:solidFill>
              </a:rPr>
              <a:t>Temperatures are really high and it’s probably hot enough to </a:t>
            </a:r>
            <a:r>
              <a:rPr lang="en-US" altLang="zh-CN" sz="3200" dirty="0" smtClean="0">
                <a:solidFill>
                  <a:prstClr val="black"/>
                </a:solidFill>
              </a:rPr>
              <a:t>__________________________.</a:t>
            </a:r>
            <a:endParaRPr lang="en-US" altLang="zh-CN" sz="3200" dirty="0">
              <a:solidFill>
                <a:prstClr val="black"/>
              </a:solidFill>
            </a:endParaRPr>
          </a:p>
          <a:p>
            <a:pPr marL="363855" indent="-363855"/>
            <a:r>
              <a:rPr lang="en-US" altLang="zh-CN" sz="3200" dirty="0">
                <a:solidFill>
                  <a:prstClr val="black"/>
                </a:solidFill>
              </a:rPr>
              <a:t>Be sure to </a:t>
            </a:r>
            <a:r>
              <a:rPr lang="en-US" altLang="zh-CN" sz="3200" dirty="0" smtClean="0">
                <a:solidFill>
                  <a:prstClr val="black"/>
                </a:solidFill>
              </a:rPr>
              <a:t>__________________ </a:t>
            </a:r>
            <a:r>
              <a:rPr lang="en-US" altLang="zh-CN" sz="3200" dirty="0">
                <a:solidFill>
                  <a:prstClr val="black"/>
                </a:solidFill>
              </a:rPr>
              <a:t>if you or others have symptoms of heatstroke.</a:t>
            </a:r>
            <a:endParaRPr lang="en-US" altLang="zh-CN" sz="3200" dirty="0">
              <a:solidFill>
                <a:prstClr val="black"/>
              </a:solidFill>
            </a:endParaRPr>
          </a:p>
        </p:txBody>
      </p:sp>
      <p:sp>
        <p:nvSpPr>
          <p:cNvPr id="11" name="文本框 10"/>
          <p:cNvSpPr txBox="1"/>
          <p:nvPr/>
        </p:nvSpPr>
        <p:spPr>
          <a:xfrm>
            <a:off x="903688" y="4096270"/>
            <a:ext cx="5072499" cy="583565"/>
          </a:xfrm>
          <a:prstGeom prst="rect">
            <a:avLst/>
          </a:prstGeom>
          <a:noFill/>
        </p:spPr>
        <p:txBody>
          <a:bodyPr wrap="square" rtlCol="0">
            <a:spAutoFit/>
          </a:bodyPr>
          <a:p>
            <a:r>
              <a:rPr lang="en-US" altLang="zh-CN" sz="3200" b="1" dirty="0" smtClean="0">
                <a:solidFill>
                  <a:srgbClr val="FF0000"/>
                </a:solidFill>
                <a:latin typeface="Times New Roman" panose="02020603050405020304" charset="0"/>
                <a:cs typeface="Times New Roman" panose="02020603050405020304" charset="0"/>
              </a:rPr>
              <a:t>fry meat on the road</a:t>
            </a:r>
            <a:endParaRPr lang="en-US" altLang="zh-CN" sz="3200" b="1" dirty="0" smtClean="0">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2722651" y="4588244"/>
            <a:ext cx="5484375" cy="583565"/>
          </a:xfrm>
          <a:prstGeom prst="rect">
            <a:avLst/>
          </a:prstGeom>
          <a:noFill/>
        </p:spPr>
        <p:txBody>
          <a:bodyPr wrap="square" rtlCol="0">
            <a:spAutoFit/>
          </a:bodyPr>
          <a:p>
            <a:r>
              <a:rPr lang="en-US" altLang="zh-CN" sz="3200" b="1" dirty="0" smtClean="0">
                <a:solidFill>
                  <a:srgbClr val="FF0000"/>
                </a:solidFill>
                <a:latin typeface="Times New Roman" panose="02020603050405020304" charset="0"/>
                <a:cs typeface="Times New Roman" panose="02020603050405020304" charset="0"/>
              </a:rPr>
              <a:t>get medical attention</a:t>
            </a:r>
            <a:endParaRPr lang="en-US" altLang="zh-CN" sz="3200" b="1" dirty="0" smtClean="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77815"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Next">
                      <p:tgtEl>
                        <p:sldTgt/>
                      </p:tgtEl>
                    </p:cond>
                    <p:cond evt="onPrev">
                      <p:tgtEl>
                        <p:sldTgt/>
                      </p:tgtEl>
                    </p:cond>
                    <p:cond evt="onStopAudio">
                      <p:tgtEl>
                        <p:sldTgt/>
                      </p:tgtEl>
                    </p:cond>
                  </p:endCondLst>
                </p:cTn>
                <p:tgtEl>
                  <p:spTgt spid="7"/>
                </p:tgtEl>
              </p:cMediaNode>
            </p:audio>
          </p:childTnLst>
        </p:cTn>
      </p:par>
    </p:tnLst>
    <p:bldLst>
      <p:bldP spid="5" grpId="0"/>
      <p:bldP spid="8"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51152" y="110526"/>
            <a:ext cx="2238645" cy="717932"/>
          </a:xfrm>
          <a:prstGeom prst="roundRect">
            <a:avLst>
              <a:gd name="adj" fmla="val 16667"/>
            </a:avLst>
          </a:prstGeom>
          <a:solidFill>
            <a:schemeClr val="accent3">
              <a:lumMod val="20000"/>
              <a:lumOff val="80000"/>
            </a:schemeClr>
          </a:solidFill>
          <a:ln>
            <a:solidFill>
              <a:schemeClr val="accent2"/>
            </a:solidFill>
          </a:ln>
        </p:spPr>
        <p:txBody>
          <a:bodyPr wrap="square" rtlCol="0">
            <a:spAutoFit/>
          </a:bodyPr>
          <a:lstStyle>
            <a:defPPr>
              <a:defRPr lang="zh-CN"/>
            </a:defPPr>
            <a:lvl1pPr>
              <a:defRPr sz="3600" b="1">
                <a:ln>
                  <a:solidFill>
                    <a:schemeClr val="accent2"/>
                  </a:solidFill>
                </a:ln>
                <a:solidFill>
                  <a:schemeClr val="accent2"/>
                </a:solidFill>
                <a:latin typeface="Arial" panose="020B0604020202020204" pitchFamily="34" charset="0"/>
                <a:cs typeface="Arial" panose="020B0604020202020204" pitchFamily="34" charset="0"/>
              </a:defRPr>
            </a:lvl1pPr>
          </a:lstStyle>
          <a:p>
            <a:r>
              <a:rPr lang="en-US" altLang="zh-CN" dirty="0">
                <a:ln>
                  <a:solidFill>
                    <a:srgbClr val="ED7D31"/>
                  </a:solidFill>
                </a:ln>
                <a:solidFill>
                  <a:srgbClr val="ED7D31"/>
                </a:solidFill>
              </a:rPr>
              <a:t>Houston</a:t>
            </a:r>
            <a:endParaRPr lang="en-US" altLang="zh-CN" dirty="0">
              <a:ln>
                <a:solidFill>
                  <a:srgbClr val="ED7D31"/>
                </a:solidFill>
              </a:ln>
              <a:solidFill>
                <a:srgbClr val="ED7D31"/>
              </a:solidFill>
            </a:endParaRPr>
          </a:p>
        </p:txBody>
      </p:sp>
      <p:sp>
        <p:nvSpPr>
          <p:cNvPr id="9" name="文本框 8"/>
          <p:cNvSpPr txBox="1"/>
          <p:nvPr/>
        </p:nvSpPr>
        <p:spPr>
          <a:xfrm>
            <a:off x="313980" y="855874"/>
            <a:ext cx="11796844" cy="1568450"/>
          </a:xfrm>
          <a:prstGeom prst="rect">
            <a:avLst/>
          </a:prstGeom>
          <a:noFill/>
        </p:spPr>
        <p:txBody>
          <a:bodyPr wrap="square" rtlCol="0">
            <a:spAutoFit/>
          </a:bodyPr>
          <a:lstStyle>
            <a:defPPr>
              <a:defRPr lang="zh-CN"/>
            </a:defPPr>
            <a:lvl1pPr marL="363855" indent="-363855">
              <a:buFont typeface="Arial" panose="020B0604020202020204" pitchFamily="34" charset="0"/>
              <a:buChar char="•"/>
              <a:defRPr sz="3400" b="1">
                <a:latin typeface="Times New Roman" panose="02020603050405020304" charset="0"/>
                <a:cs typeface="Times New Roman" panose="02020603050405020304" charset="0"/>
              </a:defRPr>
            </a:lvl1pPr>
          </a:lstStyle>
          <a:p>
            <a:r>
              <a:rPr lang="en-US" altLang="zh-CN" sz="3200" dirty="0">
                <a:solidFill>
                  <a:prstClr val="black"/>
                </a:solidFill>
              </a:rPr>
              <a:t>It’s </a:t>
            </a:r>
            <a:r>
              <a:rPr lang="en-US" altLang="zh-CN" sz="3200" dirty="0" smtClean="0">
                <a:solidFill>
                  <a:prstClr val="black"/>
                </a:solidFill>
              </a:rPr>
              <a:t>___________ </a:t>
            </a:r>
            <a:r>
              <a:rPr lang="en-US" altLang="zh-CN" sz="3200" dirty="0">
                <a:solidFill>
                  <a:prstClr val="black"/>
                </a:solidFill>
              </a:rPr>
              <a:t>season and there will be a big one across the Atlantic.</a:t>
            </a:r>
            <a:endParaRPr lang="en-US" altLang="zh-CN" sz="3200" dirty="0">
              <a:solidFill>
                <a:prstClr val="black"/>
              </a:solidFill>
            </a:endParaRPr>
          </a:p>
          <a:p>
            <a:r>
              <a:rPr lang="en-US" altLang="zh-CN" sz="3200" dirty="0">
                <a:solidFill>
                  <a:prstClr val="black"/>
                </a:solidFill>
              </a:rPr>
              <a:t>Stay </a:t>
            </a:r>
            <a:r>
              <a:rPr lang="en-US" altLang="zh-CN" sz="3200" dirty="0" smtClean="0">
                <a:solidFill>
                  <a:prstClr val="black"/>
                </a:solidFill>
              </a:rPr>
              <a:t>___________ </a:t>
            </a:r>
            <a:r>
              <a:rPr lang="en-US" altLang="zh-CN" sz="3200" dirty="0">
                <a:solidFill>
                  <a:prstClr val="black"/>
                </a:solidFill>
              </a:rPr>
              <a:t>and listen out for the latest forecasts.</a:t>
            </a:r>
            <a:endParaRPr lang="en-US" altLang="zh-CN" sz="3200" dirty="0">
              <a:solidFill>
                <a:prstClr val="black"/>
              </a:solidFill>
            </a:endParaRPr>
          </a:p>
        </p:txBody>
      </p:sp>
      <p:sp>
        <p:nvSpPr>
          <p:cNvPr id="5" name="文本框 4"/>
          <p:cNvSpPr txBox="1"/>
          <p:nvPr/>
        </p:nvSpPr>
        <p:spPr>
          <a:xfrm>
            <a:off x="1571125" y="929525"/>
            <a:ext cx="2338205" cy="58356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rPr>
              <a:t>hurricane</a:t>
            </a:r>
            <a:endParaRPr lang="zh-CN" altLang="en-US" sz="3200" b="1" dirty="0">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1753625" y="1840327"/>
            <a:ext cx="2709803" cy="58356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rPr>
              <a:t>safe indoors</a:t>
            </a:r>
            <a:endParaRPr lang="zh-CN" altLang="en-US" sz="3200" b="1" dirty="0">
              <a:solidFill>
                <a:srgbClr val="FF0000"/>
              </a:solidFill>
              <a:latin typeface="Times New Roman" panose="02020603050405020304" charset="0"/>
              <a:cs typeface="Times New Roman" panose="02020603050405020304" charset="0"/>
            </a:endParaRPr>
          </a:p>
        </p:txBody>
      </p:sp>
      <p:sp>
        <p:nvSpPr>
          <p:cNvPr id="4" name="文本框 3"/>
          <p:cNvSpPr txBox="1"/>
          <p:nvPr/>
        </p:nvSpPr>
        <p:spPr>
          <a:xfrm>
            <a:off x="313745" y="2537737"/>
            <a:ext cx="5170639" cy="718442"/>
          </a:xfrm>
          <a:prstGeom prst="roundRect">
            <a:avLst>
              <a:gd name="adj" fmla="val 16667"/>
            </a:avLst>
          </a:prstGeom>
          <a:solidFill>
            <a:schemeClr val="accent3">
              <a:lumMod val="20000"/>
              <a:lumOff val="80000"/>
            </a:schemeClr>
          </a:solidFill>
          <a:ln>
            <a:solidFill>
              <a:schemeClr val="accent2"/>
            </a:solidFill>
          </a:ln>
        </p:spPr>
        <p:txBody>
          <a:bodyPr wrap="square" rtlCol="0">
            <a:spAutoFit/>
          </a:bodyPr>
          <a:lstStyle>
            <a:defPPr>
              <a:defRPr lang="zh-CN"/>
            </a:defPPr>
            <a:lvl1pPr>
              <a:defRPr sz="3600" b="1">
                <a:ln>
                  <a:solidFill>
                    <a:schemeClr val="accent2"/>
                  </a:solidFill>
                </a:ln>
                <a:solidFill>
                  <a:schemeClr val="accent2"/>
                </a:solidFill>
                <a:latin typeface="Arial" panose="020B0604020202020204" pitchFamily="34" charset="0"/>
                <a:cs typeface="Arial" panose="020B0604020202020204" pitchFamily="34" charset="0"/>
              </a:defRPr>
            </a:lvl1pPr>
          </a:lstStyle>
          <a:p>
            <a:r>
              <a:rPr lang="en-US" altLang="zh-CN" dirty="0">
                <a:ln>
                  <a:solidFill>
                    <a:srgbClr val="ED7D31"/>
                  </a:solidFill>
                </a:ln>
                <a:solidFill>
                  <a:srgbClr val="ED7D31"/>
                </a:solidFill>
              </a:rPr>
              <a:t>Washington, DC</a:t>
            </a:r>
            <a:endParaRPr lang="en-US" altLang="zh-CN" dirty="0">
              <a:ln>
                <a:solidFill>
                  <a:srgbClr val="ED7D31"/>
                </a:solidFill>
              </a:ln>
              <a:solidFill>
                <a:srgbClr val="ED7D31"/>
              </a:solidFill>
            </a:endParaRPr>
          </a:p>
        </p:txBody>
      </p:sp>
      <p:sp>
        <p:nvSpPr>
          <p:cNvPr id="2" name="文本框 1"/>
          <p:cNvSpPr txBox="1"/>
          <p:nvPr/>
        </p:nvSpPr>
        <p:spPr>
          <a:xfrm>
            <a:off x="313980" y="3569106"/>
            <a:ext cx="11795997" cy="1076325"/>
          </a:xfrm>
          <a:prstGeom prst="rect">
            <a:avLst/>
          </a:prstGeom>
          <a:noFill/>
        </p:spPr>
        <p:txBody>
          <a:bodyPr wrap="square" rtlCol="0">
            <a:spAutoFit/>
          </a:bodyPr>
          <a:lstStyle>
            <a:defPPr>
              <a:defRPr lang="zh-CN"/>
            </a:defPPr>
            <a:lvl1pPr marL="363855" indent="-363855">
              <a:buFont typeface="Arial" panose="020B0604020202020204" pitchFamily="34" charset="0"/>
              <a:buChar char="•"/>
              <a:defRPr sz="3400" b="1">
                <a:latin typeface="Times New Roman" panose="02020603050405020304" charset="0"/>
                <a:cs typeface="Times New Roman" panose="02020603050405020304" charset="0"/>
              </a:defRPr>
            </a:lvl1pPr>
          </a:lstStyle>
          <a:p>
            <a:r>
              <a:rPr lang="en-US" altLang="zh-CN" sz="3200" dirty="0">
                <a:solidFill>
                  <a:prstClr val="black"/>
                </a:solidFill>
              </a:rPr>
              <a:t>Temperatures are going to stay around </a:t>
            </a:r>
            <a:r>
              <a:rPr lang="en-US" altLang="zh-CN" sz="3200" dirty="0" smtClean="0">
                <a:solidFill>
                  <a:prstClr val="black"/>
                </a:solidFill>
              </a:rPr>
              <a:t>_______</a:t>
            </a:r>
            <a:r>
              <a:rPr lang="zh-CN" altLang="en-US" sz="3200" dirty="0" smtClean="0">
                <a:solidFill>
                  <a:prstClr val="black"/>
                </a:solidFill>
              </a:rPr>
              <a:t>℃</a:t>
            </a:r>
            <a:r>
              <a:rPr lang="en-US" altLang="zh-CN" sz="3200" dirty="0" smtClean="0">
                <a:solidFill>
                  <a:prstClr val="black"/>
                </a:solidFill>
              </a:rPr>
              <a:t>.</a:t>
            </a:r>
            <a:endParaRPr lang="en-US" altLang="zh-CN" sz="3200" dirty="0">
              <a:solidFill>
                <a:prstClr val="black"/>
              </a:solidFill>
            </a:endParaRPr>
          </a:p>
          <a:p>
            <a:r>
              <a:rPr lang="en-US" altLang="zh-CN" sz="3200" dirty="0">
                <a:solidFill>
                  <a:prstClr val="black"/>
                </a:solidFill>
              </a:rPr>
              <a:t>Don’t drive </a:t>
            </a:r>
            <a:r>
              <a:rPr lang="en-US" altLang="zh-CN" sz="3200" dirty="0" smtClean="0">
                <a:solidFill>
                  <a:prstClr val="black"/>
                </a:solidFill>
              </a:rPr>
              <a:t>______________________!</a:t>
            </a:r>
            <a:endParaRPr lang="en-US" altLang="zh-CN" sz="3200" dirty="0">
              <a:solidFill>
                <a:prstClr val="black"/>
              </a:solidFill>
            </a:endParaRPr>
          </a:p>
        </p:txBody>
      </p:sp>
      <p:sp>
        <p:nvSpPr>
          <p:cNvPr id="7" name="文本框 6"/>
          <p:cNvSpPr txBox="1"/>
          <p:nvPr/>
        </p:nvSpPr>
        <p:spPr>
          <a:xfrm>
            <a:off x="7839918" y="3569106"/>
            <a:ext cx="915134" cy="583565"/>
          </a:xfrm>
          <a:prstGeom prst="rect">
            <a:avLst/>
          </a:prstGeom>
          <a:noFill/>
        </p:spPr>
        <p:txBody>
          <a:bodyPr wrap="square" rtlCol="0">
            <a:spAutoFit/>
          </a:bodyPr>
          <a:p>
            <a:r>
              <a:rPr lang="en-US" altLang="zh-CN" sz="3200" b="1" dirty="0" smtClean="0">
                <a:solidFill>
                  <a:srgbClr val="FF0000"/>
                </a:solidFill>
                <a:latin typeface="Times New Roman" panose="02020603050405020304" charset="0"/>
                <a:cs typeface="Times New Roman" panose="02020603050405020304" charset="0"/>
              </a:rPr>
              <a:t>13</a:t>
            </a:r>
            <a:endParaRPr lang="en-US" altLang="zh-CN" sz="3200" b="1" dirty="0" smtClean="0">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3112715" y="4061805"/>
            <a:ext cx="3851858" cy="583565"/>
          </a:xfrm>
          <a:prstGeom prst="rect">
            <a:avLst/>
          </a:prstGeom>
          <a:noFill/>
        </p:spPr>
        <p:txBody>
          <a:bodyPr wrap="square" rtlCol="0">
            <a:spAutoFit/>
          </a:bodyPr>
          <a:p>
            <a:r>
              <a:rPr lang="en-US" altLang="zh-CN" sz="3200" b="1" dirty="0" smtClean="0">
                <a:solidFill>
                  <a:srgbClr val="FF0000"/>
                </a:solidFill>
                <a:latin typeface="Times New Roman" panose="02020603050405020304" charset="0"/>
                <a:cs typeface="Times New Roman" panose="02020603050405020304" charset="0"/>
              </a:rPr>
              <a:t>through floodwaters</a:t>
            </a:r>
            <a:endParaRPr lang="en-US" altLang="zh-CN" sz="3200" b="1" dirty="0" smtClean="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9057" y="198926"/>
            <a:ext cx="3651467" cy="717932"/>
          </a:xfrm>
          <a:prstGeom prst="roundRect">
            <a:avLst>
              <a:gd name="adj" fmla="val 16667"/>
            </a:avLst>
          </a:prstGeom>
          <a:solidFill>
            <a:schemeClr val="accent3">
              <a:lumMod val="20000"/>
              <a:lumOff val="80000"/>
            </a:schemeClr>
          </a:solidFill>
          <a:ln>
            <a:solidFill>
              <a:schemeClr val="accent2"/>
            </a:solidFill>
          </a:ln>
        </p:spPr>
        <p:txBody>
          <a:bodyPr wrap="square" rtlCol="0">
            <a:spAutoFit/>
          </a:bodyPr>
          <a:lstStyle>
            <a:defPPr>
              <a:defRPr lang="zh-CN"/>
            </a:defPPr>
            <a:lvl1pPr>
              <a:defRPr sz="3600" b="1">
                <a:ln>
                  <a:solidFill>
                    <a:schemeClr val="accent2"/>
                  </a:solidFill>
                </a:ln>
                <a:solidFill>
                  <a:schemeClr val="accent2"/>
                </a:solidFill>
                <a:latin typeface="Arial" panose="020B0604020202020204" pitchFamily="34" charset="0"/>
                <a:cs typeface="Arial" panose="020B0604020202020204" pitchFamily="34" charset="0"/>
              </a:defRPr>
            </a:lvl1pPr>
          </a:lstStyle>
          <a:p>
            <a:r>
              <a:rPr lang="en-US" altLang="zh-CN" dirty="0">
                <a:ln>
                  <a:solidFill>
                    <a:srgbClr val="ED7D31"/>
                  </a:solidFill>
                </a:ln>
                <a:solidFill>
                  <a:srgbClr val="ED7D31"/>
                </a:solidFill>
              </a:rPr>
              <a:t>San Francisco</a:t>
            </a:r>
            <a:endParaRPr lang="en-US" altLang="zh-CN" dirty="0">
              <a:ln>
                <a:solidFill>
                  <a:srgbClr val="ED7D31"/>
                </a:solidFill>
              </a:ln>
              <a:solidFill>
                <a:srgbClr val="ED7D31"/>
              </a:solidFill>
            </a:endParaRPr>
          </a:p>
        </p:txBody>
      </p:sp>
      <p:sp>
        <p:nvSpPr>
          <p:cNvPr id="5" name="文本框 4"/>
          <p:cNvSpPr txBox="1"/>
          <p:nvPr/>
        </p:nvSpPr>
        <p:spPr>
          <a:xfrm>
            <a:off x="403716" y="1186880"/>
            <a:ext cx="11605521" cy="1660525"/>
          </a:xfrm>
          <a:prstGeom prst="rect">
            <a:avLst/>
          </a:prstGeom>
          <a:noFill/>
        </p:spPr>
        <p:txBody>
          <a:bodyPr wrap="square" rtlCol="0">
            <a:spAutoFit/>
          </a:bodyPr>
          <a:lstStyle>
            <a:defPPr>
              <a:defRPr lang="zh-CN"/>
            </a:defPPr>
            <a:lvl1pPr marL="363855" indent="-363855">
              <a:buFont typeface="Arial" panose="020B0604020202020204" pitchFamily="34" charset="0"/>
              <a:buChar char="•"/>
              <a:defRPr sz="3400" b="1">
                <a:latin typeface="Times New Roman" panose="02020603050405020304" charset="0"/>
                <a:cs typeface="Times New Roman" panose="02020603050405020304" charset="0"/>
              </a:defRPr>
            </a:lvl1pPr>
          </a:lstStyle>
          <a:p>
            <a:r>
              <a:rPr lang="en-US" altLang="zh-CN" dirty="0">
                <a:solidFill>
                  <a:prstClr val="black"/>
                </a:solidFill>
              </a:rPr>
              <a:t>Temperatures are going to be around </a:t>
            </a:r>
            <a:r>
              <a:rPr lang="en-US" altLang="zh-CN" dirty="0" smtClean="0">
                <a:solidFill>
                  <a:prstClr val="black"/>
                </a:solidFill>
              </a:rPr>
              <a:t>______</a:t>
            </a:r>
            <a:r>
              <a:rPr lang="zh-CN" altLang="en-US" dirty="0" smtClean="0">
                <a:solidFill>
                  <a:prstClr val="black"/>
                </a:solidFill>
              </a:rPr>
              <a:t>℃</a:t>
            </a:r>
            <a:r>
              <a:rPr lang="en-US" altLang="zh-CN" dirty="0" smtClean="0">
                <a:solidFill>
                  <a:prstClr val="black"/>
                </a:solidFill>
              </a:rPr>
              <a:t>.</a:t>
            </a:r>
            <a:endParaRPr lang="en-US" altLang="zh-CN" dirty="0">
              <a:solidFill>
                <a:prstClr val="black"/>
              </a:solidFill>
            </a:endParaRPr>
          </a:p>
          <a:p>
            <a:r>
              <a:rPr lang="en-US" altLang="zh-CN" dirty="0">
                <a:solidFill>
                  <a:prstClr val="black"/>
                </a:solidFill>
              </a:rPr>
              <a:t>People are suffering from </a:t>
            </a:r>
            <a:r>
              <a:rPr lang="en-US" altLang="zh-CN" dirty="0" smtClean="0">
                <a:solidFill>
                  <a:prstClr val="black"/>
                </a:solidFill>
              </a:rPr>
              <a:t>__________ </a:t>
            </a:r>
            <a:r>
              <a:rPr lang="en-US" altLang="zh-CN" dirty="0">
                <a:solidFill>
                  <a:prstClr val="black"/>
                </a:solidFill>
              </a:rPr>
              <a:t>which are causing damage and loss.</a:t>
            </a:r>
            <a:endParaRPr lang="en-US" altLang="zh-CN" dirty="0">
              <a:solidFill>
                <a:prstClr val="black"/>
              </a:solidFill>
            </a:endParaRPr>
          </a:p>
        </p:txBody>
      </p:sp>
      <p:sp>
        <p:nvSpPr>
          <p:cNvPr id="6" name="文本框 5"/>
          <p:cNvSpPr txBox="1"/>
          <p:nvPr/>
        </p:nvSpPr>
        <p:spPr>
          <a:xfrm>
            <a:off x="8019661" y="1268114"/>
            <a:ext cx="1123051" cy="58356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rPr>
              <a:t>25</a:t>
            </a:r>
            <a:endParaRPr lang="zh-CN" altLang="en-US" sz="3200" b="1" dirty="0">
              <a:solidFill>
                <a:srgbClr val="FF0000"/>
              </a:solidFill>
              <a:latin typeface="Times New Roman" panose="02020603050405020304" charset="0"/>
              <a:cs typeface="Times New Roman" panose="02020603050405020304" charset="0"/>
            </a:endParaRPr>
          </a:p>
        </p:txBody>
      </p:sp>
      <p:sp>
        <p:nvSpPr>
          <p:cNvPr id="3" name="矩形 2"/>
          <p:cNvSpPr/>
          <p:nvPr/>
        </p:nvSpPr>
        <p:spPr>
          <a:xfrm>
            <a:off x="5869937" y="1724928"/>
            <a:ext cx="2076209" cy="58356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charset="0"/>
                <a:cs typeface="Times New Roman" panose="02020603050405020304" charset="0"/>
              </a:rPr>
              <a:t>wildfires</a:t>
            </a:r>
            <a:endParaRPr lang="zh-CN" altLang="en-US" sz="32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85" y="-641350"/>
            <a:ext cx="12155170" cy="7497445"/>
          </a:xfrm>
        </p:spPr>
        <p:txBody>
          <a:bodyPr/>
          <a:p>
            <a:r>
              <a:rPr lang="zh-CN" altLang="en-US" sz="2800" b="1">
                <a:latin typeface="Times New Roman" panose="02020603050405020304" charset="0"/>
                <a:cs typeface="Times New Roman" panose="02020603050405020304" charset="0"/>
              </a:rPr>
              <a:t>听力文本：</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Good morning USA, and welcome to today</a:t>
            </a:r>
            <a:r>
              <a:rPr lang="en-US" altLang="zh-CN" sz="2800" b="1">
                <a:latin typeface="Times New Roman" panose="02020603050405020304" charset="0"/>
                <a:cs typeface="Times New Roman" panose="02020603050405020304" charset="0"/>
              </a:rPr>
              <a:t>'</a:t>
            </a:r>
            <a:r>
              <a:rPr lang="zh-CN" altLang="en-US" sz="2800" b="1">
                <a:latin typeface="Times New Roman" panose="02020603050405020304" charset="0"/>
                <a:cs typeface="Times New Roman" panose="02020603050405020304" charset="0"/>
              </a:rPr>
              <a:t>s weather report for Monday April 3. As we all know, this year, 2080 has so far had a lot of extreme weather. Get ready for a lot more! First let</a:t>
            </a:r>
            <a:r>
              <a:rPr lang="en-US" altLang="zh-CN" sz="2800" b="1">
                <a:latin typeface="Times New Roman" panose="02020603050405020304" charset="0"/>
                <a:cs typeface="Times New Roman" panose="02020603050405020304" charset="0"/>
              </a:rPr>
              <a:t>'</a:t>
            </a:r>
            <a:r>
              <a:rPr lang="zh-CN" altLang="en-US" sz="2800" b="1">
                <a:latin typeface="Times New Roman" panose="02020603050405020304" charset="0"/>
                <a:cs typeface="Times New Roman" panose="02020603050405020304" charset="0"/>
              </a:rPr>
              <a:t>s look at Anchorage, where there is some unusually cold weather for this time of year. Be sure to wear warm clothes- you</a:t>
            </a:r>
            <a:r>
              <a:rPr lang="en-US" altLang="zh-CN" sz="2800" b="1">
                <a:latin typeface="Times New Roman" panose="02020603050405020304" charset="0"/>
                <a:cs typeface="Times New Roman" panose="02020603050405020304" charset="0"/>
              </a:rPr>
              <a:t>'</a:t>
            </a:r>
            <a:r>
              <a:rPr lang="zh-CN" altLang="en-US" sz="2800" b="1">
                <a:latin typeface="Times New Roman" panose="02020603050405020304" charset="0"/>
                <a:cs typeface="Times New Roman" panose="02020603050405020304" charset="0"/>
              </a:rPr>
              <a:t>re going to need them if you do have to go outside! We’re going to see some heavy snow over the next week, with temperature staying around- 15 degrees.</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In contrast to Anchorage, residents of Phoenix are going to experience another kind of extreme weather. They are about to be hit by temperature of up to ... wow, 52 degrees! That</a:t>
            </a:r>
            <a:r>
              <a:rPr lang="en-US" altLang="zh-CN" sz="2800" b="1">
                <a:latin typeface="Times New Roman" panose="02020603050405020304" charset="0"/>
                <a:cs typeface="Times New Roman" panose="02020603050405020304" charset="0"/>
              </a:rPr>
              <a:t>'</a:t>
            </a:r>
            <a:r>
              <a:rPr lang="zh-CN" altLang="en-US" sz="2800" b="1">
                <a:latin typeface="Times New Roman" panose="02020603050405020304" charset="0"/>
                <a:cs typeface="Times New Roman" panose="02020603050405020304" charset="0"/>
              </a:rPr>
              <a:t>s probably not enough to fry meat on the road! Seriously, though, drink lots of water and try to stay cool. Be sure to get medical attention if you or others have symptoms of heat stroke.</a:t>
            </a:r>
            <a:endParaRPr lang="zh-CN" altLang="en-US" sz="2800" b="1">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1285" y="190500"/>
            <a:ext cx="12316460" cy="6150610"/>
          </a:xfrm>
        </p:spPr>
        <p:txBody>
          <a:bodyPr/>
          <a:p>
            <a:r>
              <a:rPr lang="zh-CN" altLang="en-US" sz="2800" b="1">
                <a:latin typeface="Times New Roman" panose="02020603050405020304" charset="0"/>
                <a:cs typeface="Times New Roman" panose="02020603050405020304" charset="0"/>
              </a:rPr>
              <a:t>In Houston, temperatures will stay around 30 degrees. We all know that this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time of year is hurricane season near the Gulf of Mexico, and there is a big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one coming our way across the Atlantic. Be sure to stay safe indoors and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liste</a:t>
            </a:r>
            <a:r>
              <a:rPr lang="en-US" altLang="zh-CN" sz="2800" b="1">
                <a:latin typeface="Times New Roman" panose="02020603050405020304" charset="0"/>
                <a:cs typeface="Times New Roman" panose="02020603050405020304" charset="0"/>
              </a:rPr>
              <a:t>n</a:t>
            </a:r>
            <a:r>
              <a:rPr lang="zh-CN" altLang="en-US" sz="2800" b="1">
                <a:latin typeface="Times New Roman" panose="02020603050405020304" charset="0"/>
                <a:cs typeface="Times New Roman" panose="02020603050405020304" charset="0"/>
              </a:rPr>
              <a:t> out for the latest forecasts.Temperatures are going to stay around 13</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 degrees in Washington, DC. But there is yet more rain expected. That's 14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days of rain in a row for the city. Some advice for everyone there - do not try to drive through floodwaters! And if you must drive in the rain,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drive slowly and steadily.</a:t>
            </a:r>
            <a:endParaRPr lang="zh-CN" altLang="en-US" sz="2800" b="1">
              <a:latin typeface="Times New Roman" panose="02020603050405020304" charset="0"/>
              <a:cs typeface="Times New Roman" panose="02020603050405020304" charset="0"/>
            </a:endParaRPr>
          </a:p>
          <a:p>
            <a:endParaRPr lang="zh-CN" altLang="en-US" sz="2800" b="1">
              <a:latin typeface="Times New Roman" panose="02020603050405020304" charset="0"/>
              <a:cs typeface="Times New Roman" panose="02020603050405020304" charset="0"/>
            </a:endParaRPr>
          </a:p>
          <a:p>
            <a:endParaRPr lang="zh-CN" altLang="en-US" sz="2800" b="1">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2875" y="146685"/>
            <a:ext cx="11863070" cy="6194425"/>
          </a:xfrm>
        </p:spPr>
        <p:txBody>
          <a:bodyPr/>
          <a:p>
            <a:r>
              <a:rPr sz="2800" b="1">
                <a:latin typeface="Times New Roman" panose="02020603050405020304" charset="0"/>
                <a:cs typeface="Times New Roman" panose="02020603050405020304" charset="0"/>
                <a:sym typeface="+mn-ea"/>
              </a:rPr>
              <a:t>In San Francisco, temperatures will be moderate around 25 degrees. </a:t>
            </a:r>
            <a:endParaRPr sz="2800" b="1">
              <a:latin typeface="Times New Roman" panose="02020603050405020304" charset="0"/>
              <a:cs typeface="Times New Roman" panose="02020603050405020304" charset="0"/>
              <a:sym typeface="+mn-ea"/>
            </a:endParaRPr>
          </a:p>
          <a:p>
            <a:r>
              <a:rPr sz="2800" b="1">
                <a:latin typeface="Times New Roman" panose="02020603050405020304" charset="0"/>
                <a:cs typeface="Times New Roman" panose="02020603050405020304" charset="0"/>
                <a:sym typeface="+mn-ea"/>
              </a:rPr>
              <a:t>However, this is combined with the dry California climate and a strong </a:t>
            </a:r>
            <a:endParaRPr sz="2800" b="1">
              <a:latin typeface="Times New Roman" panose="02020603050405020304" charset="0"/>
              <a:cs typeface="Times New Roman" panose="02020603050405020304" charset="0"/>
              <a:sym typeface="+mn-ea"/>
            </a:endParaRPr>
          </a:p>
          <a:p>
            <a:r>
              <a:rPr sz="2800" b="1">
                <a:latin typeface="Times New Roman" panose="02020603050405020304" charset="0"/>
                <a:cs typeface="Times New Roman" panose="02020603050405020304" charset="0"/>
                <a:sym typeface="+mn-ea"/>
              </a:rPr>
              <a:t>wind force of 8. This is not good news at all for the firefighters trying to </a:t>
            </a:r>
            <a:endParaRPr sz="2800" b="1">
              <a:latin typeface="Times New Roman" panose="02020603050405020304" charset="0"/>
              <a:cs typeface="Times New Roman" panose="02020603050405020304" charset="0"/>
              <a:sym typeface="+mn-ea"/>
            </a:endParaRPr>
          </a:p>
          <a:p>
            <a:r>
              <a:rPr sz="2800" b="1">
                <a:latin typeface="Times New Roman" panose="02020603050405020304" charset="0"/>
                <a:cs typeface="Times New Roman" panose="02020603050405020304" charset="0"/>
                <a:sym typeface="+mn-ea"/>
              </a:rPr>
              <a:t>control the wildfires outside the city. We are all thinking about people </a:t>
            </a:r>
            <a:endParaRPr sz="2800" b="1">
              <a:latin typeface="Times New Roman" panose="02020603050405020304" charset="0"/>
              <a:cs typeface="Times New Roman" panose="02020603050405020304" charset="0"/>
              <a:sym typeface="+mn-ea"/>
            </a:endParaRPr>
          </a:p>
          <a:p>
            <a:r>
              <a:rPr sz="2800" b="1">
                <a:latin typeface="Times New Roman" panose="02020603050405020304" charset="0"/>
                <a:cs typeface="Times New Roman" panose="02020603050405020304" charset="0"/>
                <a:sym typeface="+mn-ea"/>
              </a:rPr>
              <a:t>there who have lost their homes and belongings. If you want to help, please listen for details about how to make a donation after this report.</a:t>
            </a:r>
            <a:endParaRPr lang="zh-CN" altLang="en-US" sz="2800" b="1">
              <a:latin typeface="Times New Roman" panose="02020603050405020304" charset="0"/>
              <a:cs typeface="Times New Roman" panose="02020603050405020304" charset="0"/>
            </a:endParaRPr>
          </a:p>
          <a:p>
            <a:endParaRPr lang="zh-CN" alt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3980" y="-159403"/>
            <a:ext cx="11964463" cy="4523105"/>
          </a:xfrm>
          <a:prstGeom prst="rect">
            <a:avLst/>
          </a:prstGeom>
          <a:noFill/>
          <a:ln w="9525">
            <a:noFill/>
          </a:ln>
        </p:spPr>
        <p:txBody>
          <a:bodyPr wrap="square">
            <a:spAutoFit/>
          </a:bodyPr>
          <a:p>
            <a:pPr indent="0">
              <a:lnSpc>
                <a:spcPct val="150000"/>
              </a:lnSpc>
            </a:pPr>
            <a:r>
              <a:rPr lang="en-US" sz="3200" b="1">
                <a:solidFill>
                  <a:srgbClr val="FF0000"/>
                </a:solidFill>
                <a:latin typeface="Times New Roman" panose="02020603050405020304" charset="0"/>
                <a:ea typeface="宋体" panose="02010600030101010101" pitchFamily="2" charset="-122"/>
              </a:rPr>
              <a:t>Step 4: Important phrases in using language</a:t>
            </a:r>
            <a:r>
              <a:rPr lang="en-US" sz="3200" b="0">
                <a:latin typeface="Times New Roman" panose="02020603050405020304" charset="0"/>
                <a:ea typeface="宋体" panose="02010600030101010101" pitchFamily="2" charset="-122"/>
              </a:rPr>
              <a:t>1. </a:t>
            </a:r>
            <a:r>
              <a:rPr lang="zh-CN" sz="3200" b="0">
                <a:latin typeface="Times New Roman" panose="02020603050405020304" charset="0"/>
                <a:ea typeface="宋体" panose="02010600030101010101" pitchFamily="2" charset="-122"/>
              </a:rPr>
              <a:t>夺取</a:t>
            </a:r>
            <a:r>
              <a:rPr lang="en-US" sz="3200" b="0">
                <a:latin typeface="Times New Roman" panose="02020603050405020304" charset="0"/>
                <a:ea typeface="宋体" panose="02010600030101010101" pitchFamily="2" charset="-122"/>
                <a:cs typeface="Times New Roman" panose="02020603050405020304" charset="0"/>
              </a:rPr>
              <a:t>256</a:t>
            </a:r>
            <a:r>
              <a:rPr lang="zh-CN" sz="3200" b="0">
                <a:latin typeface="Times New Roman" panose="02020603050405020304" charset="0"/>
                <a:ea typeface="宋体" panose="02010600030101010101" pitchFamily="2" charset="-122"/>
              </a:rPr>
              <a:t>人多的生命 </a:t>
            </a:r>
            <a:r>
              <a:rPr lang="en-US" sz="3200" b="0">
                <a:latin typeface="Times New Roman" panose="02020603050405020304" charset="0"/>
                <a:ea typeface="宋体" panose="02010600030101010101" pitchFamily="2" charset="-122"/>
              </a:rPr>
              <a:t>(P66)  </a:t>
            </a:r>
            <a:r>
              <a:rPr lang="en-US" sz="3200" b="0" u="sng">
                <a:latin typeface="Times New Roman" panose="02020603050405020304" charset="0"/>
                <a:ea typeface="宋体" panose="02010600030101010101" pitchFamily="2" charset="-122"/>
                <a:cs typeface="Times New Roman" panose="02020603050405020304" charset="0"/>
              </a:rPr>
              <a:t>    </a:t>
            </a:r>
            <a:endParaRPr lang="en-US" sz="3200" b="0" u="sng">
              <a:latin typeface="Times New Roman" panose="02020603050405020304" charset="0"/>
              <a:ea typeface="宋体" panose="02010600030101010101" pitchFamily="2" charset="-122"/>
              <a:cs typeface="Times New Roman" panose="02020603050405020304" charset="0"/>
            </a:endParaRPr>
          </a:p>
          <a:p>
            <a:pPr indent="0">
              <a:lnSpc>
                <a:spcPct val="150000"/>
              </a:lnSpc>
            </a:pPr>
            <a:r>
              <a:rPr lang="en-US" sz="3200" b="0" u="sng">
                <a:latin typeface="Times New Roman" panose="02020603050405020304" charset="0"/>
                <a:ea typeface="宋体" panose="02010600030101010101" pitchFamily="2" charset="-122"/>
                <a:cs typeface="Times New Roman" panose="02020603050405020304" charset="0"/>
              </a:rPr>
              <a:t>                                </a:t>
            </a:r>
            <a:r>
              <a:rPr lang="en-US" sz="3200" b="0">
                <a:latin typeface="Times New Roman" panose="02020603050405020304" charset="0"/>
                <a:ea typeface="宋体" panose="02010600030101010101" pitchFamily="2" charset="-122"/>
              </a:rPr>
              <a:t>2. </a:t>
            </a:r>
            <a:r>
              <a:rPr lang="zh-CN" sz="3200" b="0">
                <a:latin typeface="Times New Roman" panose="02020603050405020304" charset="0"/>
                <a:ea typeface="宋体" panose="02010600030101010101" pitchFamily="2" charset="-122"/>
              </a:rPr>
              <a:t>导致大约</a:t>
            </a:r>
            <a:r>
              <a:rPr lang="en-US" sz="3200" b="0">
                <a:latin typeface="Times New Roman" panose="02020603050405020304" charset="0"/>
                <a:ea typeface="宋体" panose="02010600030101010101" pitchFamily="2" charset="-122"/>
                <a:cs typeface="Times New Roman" panose="02020603050405020304" charset="0"/>
              </a:rPr>
              <a:t>4000</a:t>
            </a:r>
            <a:r>
              <a:rPr lang="zh-CN" sz="3200" b="0">
                <a:latin typeface="Times New Roman" panose="02020603050405020304" charset="0"/>
                <a:ea typeface="宋体" panose="02010600030101010101" pitchFamily="2" charset="-122"/>
              </a:rPr>
              <a:t>人的死亡 </a:t>
            </a:r>
            <a:r>
              <a:rPr lang="en-US" sz="3200" b="0">
                <a:latin typeface="Times New Roman" panose="02020603050405020304" charset="0"/>
                <a:ea typeface="宋体" panose="02010600030101010101" pitchFamily="2" charset="-122"/>
              </a:rPr>
              <a:t>(P66)  </a:t>
            </a:r>
            <a:r>
              <a:rPr lang="en-US" sz="3200" b="0" u="sng">
                <a:latin typeface="Times New Roman" panose="02020603050405020304" charset="0"/>
                <a:ea typeface="宋体" panose="02010600030101010101" pitchFamily="2" charset="-122"/>
                <a:cs typeface="Times New Roman" panose="02020603050405020304" charset="0"/>
              </a:rPr>
              <a:t> </a:t>
            </a:r>
            <a:endParaRPr lang="en-US" sz="3200" b="0" u="sng">
              <a:latin typeface="Times New Roman" panose="02020603050405020304" charset="0"/>
              <a:ea typeface="宋体" panose="02010600030101010101" pitchFamily="2" charset="-122"/>
              <a:cs typeface="Times New Roman" panose="02020603050405020304" charset="0"/>
            </a:endParaRPr>
          </a:p>
          <a:p>
            <a:pPr indent="0">
              <a:lnSpc>
                <a:spcPct val="150000"/>
              </a:lnSpc>
            </a:pPr>
            <a:r>
              <a:rPr lang="en-US" sz="3200" b="0" u="sng">
                <a:latin typeface="Times New Roman" panose="02020603050405020304" charset="0"/>
                <a:ea typeface="宋体" panose="02010600030101010101" pitchFamily="2" charset="-122"/>
                <a:cs typeface="Times New Roman" panose="02020603050405020304" charset="0"/>
              </a:rPr>
              <a:t>                                   </a:t>
            </a:r>
            <a:r>
              <a:rPr lang="en-US" sz="3200" b="0">
                <a:latin typeface="Times New Roman" panose="02020603050405020304" charset="0"/>
                <a:ea typeface="宋体" panose="02010600030101010101" pitchFamily="2" charset="-122"/>
              </a:rPr>
              <a:t>3. </a:t>
            </a:r>
            <a:r>
              <a:rPr lang="zh-CN" sz="3200" b="0">
                <a:latin typeface="Times New Roman" panose="02020603050405020304" charset="0"/>
                <a:ea typeface="宋体" panose="02010600030101010101" pitchFamily="2" charset="-122"/>
              </a:rPr>
              <a:t>留心听最新的预报</a:t>
            </a:r>
            <a:r>
              <a:rPr lang="en-US" sz="3200" b="0">
                <a:latin typeface="Times New Roman" panose="02020603050405020304" charset="0"/>
                <a:ea typeface="宋体" panose="02010600030101010101" pitchFamily="2" charset="-122"/>
                <a:cs typeface="Times New Roman" panose="02020603050405020304" charset="0"/>
              </a:rPr>
              <a:t> (P67) </a:t>
            </a:r>
            <a:r>
              <a:rPr lang="en-US" sz="3200" b="0" u="sng">
                <a:latin typeface="Times New Roman" panose="02020603050405020304" charset="0"/>
                <a:ea typeface="宋体" panose="02010600030101010101" pitchFamily="2" charset="-122"/>
                <a:cs typeface="Times New Roman" panose="02020603050405020304" charset="0"/>
              </a:rPr>
              <a:t>                                    </a:t>
            </a:r>
            <a:endParaRPr lang="zh-CN" altLang="en-US" sz="3200"/>
          </a:p>
        </p:txBody>
      </p:sp>
      <p:sp>
        <p:nvSpPr>
          <p:cNvPr id="4" name="文本框 3"/>
          <p:cNvSpPr txBox="1"/>
          <p:nvPr/>
        </p:nvSpPr>
        <p:spPr>
          <a:xfrm>
            <a:off x="281305" y="1357630"/>
            <a:ext cx="11629390" cy="5262245"/>
          </a:xfrm>
          <a:prstGeom prst="rect">
            <a:avLst/>
          </a:prstGeom>
          <a:noFill/>
          <a:ln w="9525">
            <a:noFill/>
          </a:ln>
        </p:spPr>
        <p:txBody>
          <a:bodyPr wrap="square">
            <a:spAutoFit/>
          </a:bodyPr>
          <a:p>
            <a:pPr indent="0">
              <a:lnSpc>
                <a:spcPct val="150000"/>
              </a:lnSpc>
            </a:pPr>
            <a:r>
              <a:rPr lang="en-US" sz="3200" b="1">
                <a:solidFill>
                  <a:srgbClr val="FF0000"/>
                </a:solidFill>
                <a:latin typeface="Times New Roman" panose="02020603050405020304" charset="0"/>
                <a:ea typeface="宋体" panose="02010600030101010101" pitchFamily="2" charset="-122"/>
              </a:rPr>
              <a:t> </a:t>
            </a:r>
            <a:r>
              <a:rPr lang="en-US" sz="3200" b="1">
                <a:solidFill>
                  <a:srgbClr val="FF0000"/>
                </a:solidFill>
                <a:latin typeface="Times New Roman" panose="02020603050405020304" charset="0"/>
                <a:ea typeface="宋体" panose="02010600030101010101" pitchFamily="2" charset="-122"/>
                <a:cs typeface="Times New Roman" panose="02020603050405020304" charset="0"/>
              </a:rPr>
              <a:t>claim over 256 lives</a:t>
            </a:r>
            <a:r>
              <a:rPr lang="en-US" sz="3200" b="1">
                <a:solidFill>
                  <a:srgbClr val="FF0000"/>
                </a:solidFill>
                <a:latin typeface="Times New Roman" panose="02020603050405020304" charset="0"/>
                <a:ea typeface="宋体" panose="02010600030101010101" pitchFamily="2" charset="-122"/>
              </a:rPr>
              <a:t> </a:t>
            </a:r>
            <a:endParaRPr lang="en-US" sz="3200" b="1">
              <a:solidFill>
                <a:srgbClr val="FF0000"/>
              </a:solidFill>
              <a:latin typeface="Times New Roman" panose="02020603050405020304" charset="0"/>
              <a:ea typeface="宋体" panose="02010600030101010101" pitchFamily="2" charset="-122"/>
            </a:endParaRPr>
          </a:p>
          <a:p>
            <a:pPr indent="0">
              <a:lnSpc>
                <a:spcPct val="150000"/>
              </a:lnSpc>
            </a:pPr>
            <a:r>
              <a:rPr lang="en-US" sz="3200" b="1">
                <a:solidFill>
                  <a:srgbClr val="FF0000"/>
                </a:solidFill>
                <a:latin typeface="Times New Roman" panose="02020603050405020304" charset="0"/>
                <a:ea typeface="宋体" panose="02010600030101010101" pitchFamily="2" charset="-122"/>
                <a:cs typeface="Times New Roman" panose="02020603050405020304" charset="0"/>
              </a:rPr>
              <a:t>result in the death of about 4,000 people</a:t>
            </a:r>
            <a:endParaRPr lang="en-US" sz="3200" b="1">
              <a:solidFill>
                <a:srgbClr val="FF0000"/>
              </a:solidFill>
              <a:latin typeface="Times New Roman" panose="02020603050405020304" charset="0"/>
              <a:ea typeface="宋体" panose="02010600030101010101" pitchFamily="2" charset="-122"/>
            </a:endParaRPr>
          </a:p>
          <a:p>
            <a:pPr indent="0">
              <a:lnSpc>
                <a:spcPct val="150000"/>
              </a:lnSpc>
            </a:pPr>
            <a:endParaRPr lang="en-US" sz="3200" b="1">
              <a:solidFill>
                <a:srgbClr val="FF0000"/>
              </a:solidFill>
              <a:latin typeface="Times New Roman" panose="02020603050405020304" charset="0"/>
              <a:ea typeface="宋体" panose="02010600030101010101" pitchFamily="2" charset="-122"/>
              <a:cs typeface="Times New Roman" panose="02020603050405020304" charset="0"/>
            </a:endParaRPr>
          </a:p>
          <a:p>
            <a:pPr indent="0">
              <a:lnSpc>
                <a:spcPct val="150000"/>
              </a:lnSpc>
            </a:pPr>
            <a:endParaRPr lang="en-US" sz="3200" b="1">
              <a:solidFill>
                <a:srgbClr val="FF0000"/>
              </a:solidFill>
              <a:latin typeface="Times New Roman" panose="02020603050405020304" charset="0"/>
              <a:ea typeface="宋体" panose="02010600030101010101" pitchFamily="2" charset="-122"/>
              <a:cs typeface="Times New Roman" panose="02020603050405020304" charset="0"/>
            </a:endParaRPr>
          </a:p>
          <a:p>
            <a:pPr indent="0">
              <a:lnSpc>
                <a:spcPct val="150000"/>
              </a:lnSpc>
            </a:pPr>
            <a:r>
              <a:rPr lang="zh-CN" sz="3200">
                <a:latin typeface="Times New Roman" panose="02020603050405020304" charset="0"/>
                <a:ea typeface="宋体" panose="02010600030101010101" pitchFamily="2" charset="-122"/>
              </a:rPr>
              <a:t>4.导致严重的食物危机（P66）</a:t>
            </a:r>
            <a:endParaRPr lang="en-US" altLang="en-US" sz="3200" b="1">
              <a:solidFill>
                <a:srgbClr val="FF0000"/>
              </a:solidFill>
              <a:latin typeface="Times New Roman" panose="02020603050405020304" charset="0"/>
              <a:ea typeface="宋体" panose="02010600030101010101" pitchFamily="2" charset="-122"/>
              <a:cs typeface="Times New Roman" panose="02020603050405020304" charset="0"/>
            </a:endParaRPr>
          </a:p>
          <a:p>
            <a:pPr indent="0">
              <a:lnSpc>
                <a:spcPct val="150000"/>
              </a:lnSpc>
            </a:pPr>
            <a:r>
              <a:rPr lang="zh-CN" sz="3200">
                <a:latin typeface="Times New Roman" panose="02020603050405020304" charset="0"/>
                <a:ea typeface="宋体" panose="02010600030101010101" pitchFamily="2" charset="-122"/>
              </a:rPr>
              <a:t>5.威胁......的生活 （66）</a:t>
            </a:r>
            <a:r>
              <a:rPr lang="en-US" altLang="en-US" sz="3200" b="1">
                <a:solidFill>
                  <a:srgbClr val="FF0000"/>
                </a:solidFill>
                <a:latin typeface="Times New Roman" panose="02020603050405020304" charset="0"/>
                <a:ea typeface="宋体" panose="02010600030101010101" pitchFamily="2" charset="-122"/>
                <a:cs typeface="Times New Roman" panose="02020603050405020304" charset="0"/>
              </a:rPr>
              <a:t>        </a:t>
            </a:r>
            <a:endParaRPr lang="en-US" altLang="en-US" sz="3200" b="1">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798185" y="5332095"/>
            <a:ext cx="4700905" cy="583565"/>
          </a:xfrm>
          <a:prstGeom prst="rect">
            <a:avLst/>
          </a:prstGeom>
          <a:noFill/>
        </p:spPr>
        <p:txBody>
          <a:bodyPr wrap="none" rtlCol="0" anchor="t">
            <a:spAutoFit/>
          </a:bodyPr>
          <a:p>
            <a:r>
              <a:rPr lang="en-US"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lead to a severe food crisis</a:t>
            </a:r>
            <a:endParaRPr lang="en-US"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5798185" y="5789930"/>
            <a:ext cx="4622800" cy="829945"/>
          </a:xfrm>
          <a:prstGeom prst="rect">
            <a:avLst/>
          </a:prstGeom>
          <a:noFill/>
        </p:spPr>
        <p:txBody>
          <a:bodyPr wrap="none" rtlCol="0" anchor="t">
            <a:spAutoFit/>
          </a:bodyPr>
          <a:p>
            <a:pPr indent="0">
              <a:lnSpc>
                <a:spcPct val="150000"/>
              </a:lnSpc>
            </a:pPr>
            <a:r>
              <a:rPr lang="en-US"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 threaten the livelihood of</a:t>
            </a:r>
            <a:endParaRPr lang="en-US" alt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22580" y="4636135"/>
            <a:ext cx="5685790" cy="583565"/>
          </a:xfrm>
          <a:prstGeom prst="rect">
            <a:avLst/>
          </a:prstGeom>
          <a:noFill/>
        </p:spPr>
        <p:txBody>
          <a:bodyPr wrap="none" rtlCol="0" anchor="t">
            <a:spAutoFit/>
          </a:bodyPr>
          <a:p>
            <a:r>
              <a:rPr lang="en-US" sz="3200" b="1">
                <a:solidFill>
                  <a:srgbClr val="FF0000"/>
                </a:solidFill>
                <a:latin typeface="Times New Roman" panose="02020603050405020304" charset="0"/>
                <a:ea typeface="宋体" panose="02010600030101010101" pitchFamily="2" charset="-122"/>
                <a:cs typeface="Times New Roman" panose="02020603050405020304" charset="0"/>
                <a:sym typeface="+mn-ea"/>
              </a:rPr>
              <a:t>listen out for the latest forecasts</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5910" y="107315"/>
            <a:ext cx="11896725" cy="5388610"/>
          </a:xfrm>
        </p:spPr>
        <p:txBody>
          <a:bodyPr/>
          <a:p>
            <a:r>
              <a:rPr sz="3200" b="1">
                <a:latin typeface="Times New Roman" panose="02020603050405020304" charset="0"/>
                <a:cs typeface="Times New Roman" panose="02020603050405020304" charset="0"/>
                <a:sym typeface="+mn-ea"/>
              </a:rPr>
              <a:t>一、简单句中的省略</a:t>
            </a:r>
            <a:endParaRPr lang="zh-CN" altLang="en-US" sz="3200" b="1">
              <a:latin typeface="Times New Roman" panose="02020603050405020304" charset="0"/>
              <a:cs typeface="Times New Roman" panose="02020603050405020304" charset="0"/>
            </a:endParaRPr>
          </a:p>
          <a:p>
            <a:r>
              <a:rPr sz="3200" b="1">
                <a:latin typeface="Times New Roman" panose="02020603050405020304" charset="0"/>
                <a:cs typeface="Times New Roman" panose="02020603050405020304" charset="0"/>
                <a:sym typeface="+mn-ea"/>
              </a:rPr>
              <a:t>在简单句中，可省略主语、谓语或谓语的一部分、宾语等，有时甚至同时省略若干成分。如：</a:t>
            </a:r>
            <a:endParaRPr lang="zh-CN" altLang="en-US" sz="3200" b="1">
              <a:latin typeface="Times New Roman" panose="02020603050405020304" charset="0"/>
              <a:cs typeface="Times New Roman" panose="02020603050405020304" charset="0"/>
            </a:endParaRPr>
          </a:p>
          <a:p>
            <a:r>
              <a:rPr sz="3200" b="1">
                <a:latin typeface="Times New Roman" panose="02020603050405020304" charset="0"/>
                <a:cs typeface="Times New Roman" panose="02020603050405020304" charset="0"/>
                <a:sym typeface="+mn-ea"/>
              </a:rPr>
              <a:t>1）</a:t>
            </a:r>
            <a:r>
              <a:rPr sz="3200" b="1" u="sng">
                <a:solidFill>
                  <a:srgbClr val="FF0000"/>
                </a:solidFill>
                <a:latin typeface="Times New Roman" panose="02020603050405020304" charset="0"/>
                <a:cs typeface="Times New Roman" panose="02020603050405020304" charset="0"/>
                <a:sym typeface="+mn-ea"/>
              </a:rPr>
              <a:t>(You)</a:t>
            </a:r>
            <a:r>
              <a:rPr sz="3200" b="1">
                <a:latin typeface="Times New Roman" panose="02020603050405020304" charset="0"/>
                <a:cs typeface="Times New Roman" panose="02020603050405020304" charset="0"/>
                <a:sym typeface="+mn-ea"/>
              </a:rPr>
              <a:t> Hand me the book over there. </a:t>
            </a:r>
            <a:endParaRPr lang="zh-CN" altLang="en-US" sz="3200" b="1">
              <a:latin typeface="Times New Roman" panose="02020603050405020304" charset="0"/>
              <a:cs typeface="Times New Roman" panose="02020603050405020304" charset="0"/>
            </a:endParaRPr>
          </a:p>
          <a:p>
            <a:r>
              <a:rPr sz="3200" b="1">
                <a:latin typeface="Times New Roman" panose="02020603050405020304" charset="0"/>
                <a:cs typeface="Times New Roman" panose="02020603050405020304" charset="0"/>
                <a:sym typeface="+mn-ea"/>
              </a:rPr>
              <a:t>2）</a:t>
            </a:r>
            <a:r>
              <a:rPr sz="3200" b="1" u="sng">
                <a:solidFill>
                  <a:srgbClr val="FF0000"/>
                </a:solidFill>
                <a:latin typeface="Times New Roman" panose="02020603050405020304" charset="0"/>
                <a:cs typeface="Times New Roman" panose="02020603050405020304" charset="0"/>
                <a:sym typeface="+mn-ea"/>
              </a:rPr>
              <a:t>(Is) </a:t>
            </a:r>
            <a:r>
              <a:rPr sz="3200" b="1">
                <a:latin typeface="Times New Roman" panose="02020603050405020304" charset="0"/>
                <a:cs typeface="Times New Roman" panose="02020603050405020304" charset="0"/>
                <a:sym typeface="+mn-ea"/>
              </a:rPr>
              <a:t>Anybody against the suggestion?</a:t>
            </a:r>
            <a:endParaRPr lang="zh-CN" altLang="en-US" sz="3200" b="1">
              <a:latin typeface="Times New Roman" panose="02020603050405020304" charset="0"/>
              <a:cs typeface="Times New Roman" panose="02020603050405020304" charset="0"/>
            </a:endParaRPr>
          </a:p>
          <a:p>
            <a:r>
              <a:rPr sz="3200" b="1">
                <a:latin typeface="Times New Roman" panose="02020603050405020304" charset="0"/>
                <a:cs typeface="Times New Roman" panose="02020603050405020304" charset="0"/>
                <a:sym typeface="+mn-ea"/>
              </a:rPr>
              <a:t>3）—What do you think made David so happy?  </a:t>
            </a:r>
            <a:endParaRPr lang="zh-CN" altLang="en-US" sz="3200" b="1">
              <a:latin typeface="Times New Roman" panose="02020603050405020304" charset="0"/>
              <a:cs typeface="Times New Roman" panose="02020603050405020304" charset="0"/>
            </a:endParaRPr>
          </a:p>
          <a:p>
            <a:r>
              <a:rPr lang="en-US" altLang="zh-CN" sz="3200" b="1">
                <a:latin typeface="Times New Roman" panose="02020603050405020304" charset="0"/>
                <a:cs typeface="Times New Roman" panose="02020603050405020304" charset="0"/>
                <a:sym typeface="+mn-ea"/>
              </a:rPr>
              <a:t>    </a:t>
            </a:r>
            <a:r>
              <a:rPr sz="3200" b="1">
                <a:latin typeface="Times New Roman" panose="02020603050405020304" charset="0"/>
                <a:cs typeface="Times New Roman" panose="02020603050405020304" charset="0"/>
                <a:sym typeface="+mn-ea"/>
              </a:rPr>
              <a:t>—Passing his driving test </a:t>
            </a:r>
            <a:r>
              <a:rPr sz="3200" b="1" u="sng">
                <a:solidFill>
                  <a:srgbClr val="FF0000"/>
                </a:solidFill>
                <a:latin typeface="Times New Roman" panose="02020603050405020304" charset="0"/>
                <a:cs typeface="Times New Roman" panose="02020603050405020304" charset="0"/>
                <a:sym typeface="+mn-ea"/>
              </a:rPr>
              <a:t>(made him happy).</a:t>
            </a:r>
            <a:endParaRPr lang="zh-CN" altLang="en-US" sz="3200" b="1">
              <a:latin typeface="Times New Roman" panose="02020603050405020304" charset="0"/>
              <a:cs typeface="Times New Roman" panose="02020603050405020304" charset="0"/>
            </a:endParaRPr>
          </a:p>
          <a:p>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218440"/>
            <a:ext cx="12191365" cy="5388610"/>
          </a:xfrm>
        </p:spPr>
        <p:txBody>
          <a:bodyPr/>
          <a:p>
            <a:r>
              <a:rPr lang="zh-CN" altLang="en-US" sz="3200" b="1">
                <a:latin typeface="Times New Roman" panose="02020603050405020304" charset="0"/>
                <a:cs typeface="Times New Roman" panose="02020603050405020304" charset="0"/>
              </a:rPr>
              <a:t>二、并列句中的省略</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在并列句中，如果后面的分句与前面的分句中有相同的成分，常被省略，以避免重复。如：</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1）I arrived here today, and </a:t>
            </a:r>
            <a:r>
              <a:rPr lang="zh-CN" altLang="en-US" sz="3200" b="1" u="sng">
                <a:solidFill>
                  <a:srgbClr val="FF0000"/>
                </a:solidFill>
                <a:latin typeface="Times New Roman" panose="02020603050405020304" charset="0"/>
                <a:cs typeface="Times New Roman" panose="02020603050405020304" charset="0"/>
              </a:rPr>
              <a:t>(I)</a:t>
            </a:r>
            <a:r>
              <a:rPr lang="zh-CN" altLang="en-US" sz="3200" b="1">
                <a:latin typeface="Times New Roman" panose="02020603050405020304" charset="0"/>
                <a:cs typeface="Times New Roman" panose="02020603050405020304" charset="0"/>
              </a:rPr>
              <a:t> must stay here one or two weeks.</a:t>
            </a:r>
            <a:endParaRPr lang="zh-CN" altLang="en-US" sz="3200" b="1">
              <a:latin typeface="Times New Roman" panose="02020603050405020304" charset="0"/>
              <a:cs typeface="Times New Roman" panose="02020603050405020304" charset="0"/>
            </a:endParaRPr>
          </a:p>
          <a:p>
            <a:pPr marL="0" indent="0">
              <a:buNone/>
            </a:pP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（省略主语）</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2）I asked John to go, but she </a:t>
            </a:r>
            <a:r>
              <a:rPr lang="zh-CN" altLang="en-US" sz="3200" b="1" u="sng">
                <a:solidFill>
                  <a:srgbClr val="FF0000"/>
                </a:solidFill>
                <a:latin typeface="Times New Roman" panose="02020603050405020304" charset="0"/>
                <a:cs typeface="Times New Roman" panose="02020603050405020304" charset="0"/>
              </a:rPr>
              <a:t>(asked John)</a:t>
            </a:r>
            <a:r>
              <a:rPr lang="zh-CN" altLang="en-US" sz="3200" b="1">
                <a:latin typeface="Times New Roman" panose="02020603050405020304" charset="0"/>
                <a:cs typeface="Times New Roman" panose="02020603050405020304" charset="0"/>
              </a:rPr>
              <a:t> to stay.　</a:t>
            </a:r>
            <a:endParaRPr lang="zh-CN" altLang="en-US" sz="3200" b="1">
              <a:latin typeface="Times New Roman" panose="02020603050405020304" charset="0"/>
              <a:cs typeface="Times New Roman" panose="02020603050405020304" charset="0"/>
            </a:endParaRPr>
          </a:p>
          <a:p>
            <a:pPr marL="0" indent="0">
              <a:buNone/>
            </a:pP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（省略谓语和宾语）</a:t>
            </a:r>
            <a:endParaRPr lang="zh-CN" altLang="en-US" sz="3200" b="1">
              <a:latin typeface="Times New Roman" panose="02020603050405020304" charset="0"/>
              <a:cs typeface="Times New Roman" panose="02020603050405020304" charset="0"/>
            </a:endParaRPr>
          </a:p>
          <a:p>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5" y="952500"/>
            <a:ext cx="12192635" cy="5388610"/>
          </a:xfrm>
        </p:spPr>
        <p:txBody>
          <a:bodyPr/>
          <a:p>
            <a:r>
              <a:rPr sz="3200" b="1">
                <a:latin typeface="Times New Roman" panose="02020603050405020304" charset="0"/>
                <a:cs typeface="Times New Roman" panose="02020603050405020304" charset="0"/>
                <a:sym typeface="+mn-ea"/>
              </a:rPr>
              <a:t>3）Knowing is one thing, and believing </a:t>
            </a:r>
            <a:r>
              <a:rPr sz="3200" b="1" u="sng">
                <a:solidFill>
                  <a:srgbClr val="FF0000"/>
                </a:solidFill>
                <a:latin typeface="Times New Roman" panose="02020603050405020304" charset="0"/>
                <a:cs typeface="Times New Roman" panose="02020603050405020304" charset="0"/>
                <a:sym typeface="+mn-ea"/>
              </a:rPr>
              <a:t>(is)</a:t>
            </a:r>
            <a:r>
              <a:rPr sz="3200" b="1">
                <a:latin typeface="Times New Roman" panose="02020603050405020304" charset="0"/>
                <a:cs typeface="Times New Roman" panose="02020603050405020304" charset="0"/>
                <a:sym typeface="+mn-ea"/>
              </a:rPr>
              <a:t> another thing. </a:t>
            </a:r>
            <a:endParaRPr sz="3200" b="1">
              <a:latin typeface="Times New Roman" panose="02020603050405020304" charset="0"/>
              <a:cs typeface="Times New Roman" panose="02020603050405020304" charset="0"/>
              <a:sym typeface="+mn-ea"/>
            </a:endParaRPr>
          </a:p>
          <a:p>
            <a:pPr marL="0" indent="0">
              <a:buNone/>
            </a:pPr>
            <a:r>
              <a:rPr lang="en-US" altLang="zh-CN" sz="3200" b="1">
                <a:latin typeface="Times New Roman" panose="02020603050405020304" charset="0"/>
                <a:cs typeface="Times New Roman" panose="02020603050405020304" charset="0"/>
                <a:sym typeface="+mn-ea"/>
              </a:rPr>
              <a:t>   </a:t>
            </a:r>
            <a:r>
              <a:rPr sz="3200" b="1">
                <a:latin typeface="Times New Roman" panose="02020603050405020304" charset="0"/>
                <a:cs typeface="Times New Roman" panose="02020603050405020304" charset="0"/>
                <a:sym typeface="+mn-ea"/>
              </a:rPr>
              <a:t>（省略系动词）</a:t>
            </a:r>
            <a:endParaRPr lang="zh-CN" altLang="en-US" sz="3200" b="1">
              <a:latin typeface="Times New Roman" panose="02020603050405020304" charset="0"/>
              <a:cs typeface="Times New Roman" panose="02020603050405020304" charset="0"/>
            </a:endParaRPr>
          </a:p>
          <a:p>
            <a:r>
              <a:rPr sz="3200" b="1">
                <a:latin typeface="Times New Roman" panose="02020603050405020304" charset="0"/>
                <a:cs typeface="Times New Roman" panose="02020603050405020304" charset="0"/>
                <a:sym typeface="+mn-ea"/>
              </a:rPr>
              <a:t>4）In my class, boys like sports while girls do not </a:t>
            </a:r>
            <a:r>
              <a:rPr sz="3200" b="1" u="sng">
                <a:solidFill>
                  <a:srgbClr val="FF0000"/>
                </a:solidFill>
                <a:latin typeface="Times New Roman" panose="02020603050405020304" charset="0"/>
                <a:cs typeface="Times New Roman" panose="02020603050405020304" charset="0"/>
                <a:sym typeface="+mn-ea"/>
              </a:rPr>
              <a:t>(like sports)</a:t>
            </a:r>
            <a:r>
              <a:rPr sz="3200" b="1">
                <a:latin typeface="Times New Roman" panose="02020603050405020304" charset="0"/>
                <a:cs typeface="Times New Roman" panose="02020603050405020304" charset="0"/>
                <a:sym typeface="+mn-ea"/>
              </a:rPr>
              <a:t>. </a:t>
            </a:r>
            <a:r>
              <a:rPr lang="en-US" altLang="zh-CN" sz="3200" b="1">
                <a:latin typeface="Times New Roman" panose="02020603050405020304" charset="0"/>
                <a:cs typeface="Times New Roman" panose="02020603050405020304" charset="0"/>
                <a:sym typeface="+mn-ea"/>
              </a:rPr>
              <a:t>  </a:t>
            </a:r>
            <a:endParaRPr lang="en-US" altLang="zh-CN" sz="3200" b="1">
              <a:latin typeface="Times New Roman" panose="02020603050405020304" charset="0"/>
              <a:cs typeface="Times New Roman" panose="02020603050405020304" charset="0"/>
              <a:sym typeface="+mn-ea"/>
            </a:endParaRPr>
          </a:p>
          <a:p>
            <a:pPr marL="0" indent="0">
              <a:buNone/>
            </a:pPr>
            <a:r>
              <a:rPr lang="en-US" altLang="zh-CN" sz="3200" b="1">
                <a:latin typeface="Times New Roman" panose="02020603050405020304" charset="0"/>
                <a:cs typeface="Times New Roman" panose="02020603050405020304" charset="0"/>
                <a:sym typeface="+mn-ea"/>
              </a:rPr>
              <a:t>  </a:t>
            </a:r>
            <a:r>
              <a:rPr sz="3200" b="1">
                <a:latin typeface="Times New Roman" panose="02020603050405020304" charset="0"/>
                <a:cs typeface="Times New Roman" panose="02020603050405020304" charset="0"/>
                <a:sym typeface="+mn-ea"/>
              </a:rPr>
              <a:t>（省略谓语和宾语）</a:t>
            </a:r>
            <a:endParaRPr lang="zh-CN" altLang="en-US" sz="3200" b="1">
              <a:latin typeface="Times New Roman" panose="02020603050405020304" charset="0"/>
              <a:cs typeface="Times New Roman" panose="02020603050405020304" charset="0"/>
            </a:endParaRPr>
          </a:p>
          <a:p>
            <a:r>
              <a:rPr sz="3200" b="1">
                <a:latin typeface="Times New Roman" panose="02020603050405020304" charset="0"/>
                <a:cs typeface="Times New Roman" panose="02020603050405020304" charset="0"/>
                <a:sym typeface="+mn-ea"/>
              </a:rPr>
              <a:t>5）My father looked angry, and I certainly was </a:t>
            </a:r>
            <a:r>
              <a:rPr sz="3200" b="1" u="sng">
                <a:solidFill>
                  <a:srgbClr val="FF0000"/>
                </a:solidFill>
                <a:latin typeface="Times New Roman" panose="02020603050405020304" charset="0"/>
                <a:cs typeface="Times New Roman" panose="02020603050405020304" charset="0"/>
                <a:sym typeface="+mn-ea"/>
              </a:rPr>
              <a:t>(angry)</a:t>
            </a:r>
            <a:r>
              <a:rPr sz="3200" b="1">
                <a:latin typeface="Times New Roman" panose="02020603050405020304" charset="0"/>
                <a:cs typeface="Times New Roman" panose="02020603050405020304" charset="0"/>
                <a:sym typeface="+mn-ea"/>
              </a:rPr>
              <a:t>. 　</a:t>
            </a:r>
            <a:endParaRPr sz="3200" b="1">
              <a:latin typeface="Times New Roman" panose="02020603050405020304" charset="0"/>
              <a:cs typeface="Times New Roman" panose="02020603050405020304" charset="0"/>
              <a:sym typeface="+mn-ea"/>
            </a:endParaRPr>
          </a:p>
          <a:p>
            <a:pPr marL="0" indent="0">
              <a:buNone/>
            </a:pPr>
            <a:r>
              <a:rPr lang="en-US" altLang="zh-CN" sz="3200" b="1">
                <a:latin typeface="Times New Roman" panose="02020603050405020304" charset="0"/>
                <a:cs typeface="Times New Roman" panose="02020603050405020304" charset="0"/>
                <a:sym typeface="+mn-ea"/>
              </a:rPr>
              <a:t>     </a:t>
            </a:r>
            <a:r>
              <a:rPr sz="3200" b="1">
                <a:latin typeface="Times New Roman" panose="02020603050405020304" charset="0"/>
                <a:cs typeface="Times New Roman" panose="02020603050405020304" charset="0"/>
                <a:sym typeface="+mn-ea"/>
              </a:rPr>
              <a:t>(省略表语)</a:t>
            </a:r>
            <a:endParaRPr lang="zh-CN" altLang="en-US" sz="3200" b="1">
              <a:latin typeface="Times New Roman" panose="02020603050405020304" charset="0"/>
              <a:cs typeface="Times New Roman" panose="02020603050405020304" charset="0"/>
            </a:endParaRPr>
          </a:p>
          <a:p>
            <a:endParaRPr lang="zh-CN" altLang="en-US" sz="3200" b="1"/>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0"/>
            <a:ext cx="11958320" cy="5388610"/>
          </a:xfrm>
        </p:spPr>
        <p:txBody>
          <a:bodyPr/>
          <a:p>
            <a:r>
              <a:rPr lang="zh-CN" altLang="en-US" sz="3200" b="1">
                <a:latin typeface="Times New Roman" panose="02020603050405020304" charset="0"/>
                <a:cs typeface="Times New Roman" panose="02020603050405020304" charset="0"/>
              </a:rPr>
              <a:t>三、复合句中的省略</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1、定语从句中的省略</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在限制性定语从句中，可省略在从句中作宾语的关系代词that, which, whom, who；但如果关系代词作介词的宾语,且介词置于关系代词之前时，则不可省略关系代词。如：</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1）That is the film</a:t>
            </a:r>
            <a:r>
              <a:rPr lang="zh-CN" altLang="en-US" sz="3200" b="1" u="sng">
                <a:solidFill>
                  <a:srgbClr val="FF0000"/>
                </a:solidFill>
                <a:latin typeface="Times New Roman" panose="02020603050405020304" charset="0"/>
                <a:cs typeface="Times New Roman" panose="02020603050405020304" charset="0"/>
              </a:rPr>
              <a:t> (which / that) </a:t>
            </a:r>
            <a:r>
              <a:rPr lang="zh-CN" altLang="en-US" sz="3200" b="1">
                <a:latin typeface="Times New Roman" panose="02020603050405020304" charset="0"/>
                <a:cs typeface="Times New Roman" panose="02020603050405020304" charset="0"/>
              </a:rPr>
              <a:t>we watched last week.</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2）Tom isn</a:t>
            </a:r>
            <a:r>
              <a:rPr lang="en-US" altLang="zh-CN" sz="3200" b="1">
                <a:latin typeface="Times New Roman" panose="02020603050405020304" charset="0"/>
                <a:cs typeface="Times New Roman" panose="02020603050405020304" charset="0"/>
              </a:rPr>
              <a:t>’</a:t>
            </a:r>
            <a:r>
              <a:rPr lang="zh-CN" altLang="en-US" sz="3200" b="1">
                <a:latin typeface="Times New Roman" panose="02020603050405020304" charset="0"/>
                <a:cs typeface="Times New Roman" panose="02020603050405020304" charset="0"/>
              </a:rPr>
              <a:t>t a man </a:t>
            </a:r>
            <a:r>
              <a:rPr lang="zh-CN" altLang="en-US" sz="3200" b="1" u="sng">
                <a:solidFill>
                  <a:srgbClr val="FF0000"/>
                </a:solidFill>
                <a:latin typeface="Times New Roman" panose="02020603050405020304" charset="0"/>
                <a:cs typeface="Times New Roman" panose="02020603050405020304" charset="0"/>
              </a:rPr>
              <a:t>(whom / that / who) </a:t>
            </a:r>
            <a:r>
              <a:rPr lang="zh-CN" altLang="en-US" sz="3200" b="1">
                <a:latin typeface="Times New Roman" panose="02020603050405020304" charset="0"/>
                <a:cs typeface="Times New Roman" panose="02020603050405020304" charset="0"/>
              </a:rPr>
              <a:t>you can believe in.</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3）The athlete </a:t>
            </a:r>
            <a:r>
              <a:rPr lang="zh-CN" altLang="en-US" sz="3200" b="1" u="sng">
                <a:solidFill>
                  <a:srgbClr val="FF0000"/>
                </a:solidFill>
                <a:latin typeface="Times New Roman" panose="02020603050405020304" charset="0"/>
                <a:cs typeface="Times New Roman" panose="02020603050405020304" charset="0"/>
              </a:rPr>
              <a:t>to whom</a:t>
            </a:r>
            <a:r>
              <a:rPr lang="zh-CN" altLang="en-US" sz="3200" b="1">
                <a:latin typeface="Times New Roman" panose="02020603050405020304" charset="0"/>
                <a:cs typeface="Times New Roman" panose="02020603050405020304" charset="0"/>
              </a:rPr>
              <a:t> you talked is a famous runner. </a:t>
            </a:r>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5415" y="209550"/>
            <a:ext cx="11900535" cy="5388610"/>
          </a:xfrm>
        </p:spPr>
        <p:txBody>
          <a:bodyPr/>
          <a:p>
            <a:pPr algn="l">
              <a:buClrTx/>
              <a:buSzTx/>
            </a:pPr>
            <a:r>
              <a:rPr lang="zh-CN" altLang="en-US" sz="3200" b="1">
                <a:latin typeface="Times New Roman" panose="02020603050405020304" charset="0"/>
                <a:cs typeface="Times New Roman" panose="02020603050405020304" charset="0"/>
              </a:rPr>
              <a:t>注意：当先行词为the way时,从句用that或in which引导, that或in which也常被省略。如：</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    We admired him for the way</a:t>
            </a:r>
            <a:r>
              <a:rPr lang="zh-CN" altLang="en-US" sz="3200" b="1" u="sng">
                <a:solidFill>
                  <a:srgbClr val="FF0000"/>
                </a:solidFill>
                <a:latin typeface="Times New Roman" panose="02020603050405020304" charset="0"/>
                <a:cs typeface="Times New Roman" panose="02020603050405020304" charset="0"/>
              </a:rPr>
              <a:t> (in which / that) </a:t>
            </a:r>
            <a:r>
              <a:rPr lang="zh-CN" altLang="en-US" sz="3200" b="1">
                <a:latin typeface="Times New Roman" panose="02020603050405020304" charset="0"/>
                <a:cs typeface="Times New Roman" panose="02020603050405020304" charset="0"/>
              </a:rPr>
              <a:t>he faces his</a:t>
            </a: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difficulties. </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2、状语从句中的省略</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在状语从句中，如</a:t>
            </a:r>
            <a:r>
              <a:rPr lang="zh-CN" altLang="en-US" sz="3200" b="1">
                <a:solidFill>
                  <a:srgbClr val="FF0000"/>
                </a:solidFill>
                <a:latin typeface="Times New Roman" panose="02020603050405020304" charset="0"/>
                <a:cs typeface="Times New Roman" panose="02020603050405020304" charset="0"/>
              </a:rPr>
              <a:t>从句的主语与主句的主语一致并且从句中谓语中又包含系动词be时，可以省略从句中的主语和be。另外，若状语从句为it/there+be结构时，也可省略it/there+be。</a:t>
            </a:r>
            <a:r>
              <a:rPr lang="zh-CN" altLang="en-US" sz="3200" b="1">
                <a:latin typeface="Times New Roman" panose="02020603050405020304" charset="0"/>
                <a:cs typeface="Times New Roman" panose="02020603050405020304" charset="0"/>
              </a:rPr>
              <a:t>如：</a:t>
            </a:r>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4460" y="952500"/>
            <a:ext cx="11971655" cy="5388610"/>
          </a:xfrm>
        </p:spPr>
        <p:txBody>
          <a:bodyPr/>
          <a:p>
            <a:r>
              <a:rPr lang="zh-CN" altLang="en-US" sz="3200" b="1">
                <a:latin typeface="Times New Roman" panose="02020603050405020304" charset="0"/>
                <a:cs typeface="Times New Roman" panose="02020603050405020304" charset="0"/>
              </a:rPr>
              <a:t>1）While </a:t>
            </a:r>
            <a:r>
              <a:rPr lang="zh-CN" altLang="en-US" sz="3200" b="1" u="sng">
                <a:solidFill>
                  <a:srgbClr val="FF0000"/>
                </a:solidFill>
                <a:latin typeface="Times New Roman" panose="02020603050405020304" charset="0"/>
                <a:cs typeface="Times New Roman" panose="02020603050405020304" charset="0"/>
              </a:rPr>
              <a:t>(I was)</a:t>
            </a:r>
            <a:r>
              <a:rPr lang="zh-CN" altLang="en-US" sz="3200" b="1">
                <a:latin typeface="Times New Roman" panose="02020603050405020304" charset="0"/>
                <a:cs typeface="Times New Roman" panose="02020603050405020304" charset="0"/>
              </a:rPr>
              <a:t> in Hangzhou, I paid a visit to the West Lake.</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2）The computer is of no use unless</a:t>
            </a:r>
            <a:r>
              <a:rPr lang="zh-CN" altLang="en-US" sz="3200" b="1" u="sng">
                <a:solidFill>
                  <a:srgbClr val="FF0000"/>
                </a:solidFill>
                <a:latin typeface="Times New Roman" panose="02020603050405020304" charset="0"/>
                <a:cs typeface="Times New Roman" panose="02020603050405020304" charset="0"/>
              </a:rPr>
              <a:t> (it is) </a:t>
            </a:r>
            <a:r>
              <a:rPr lang="zh-CN" altLang="en-US" sz="3200" b="1">
                <a:latin typeface="Times New Roman" panose="02020603050405020304" charset="0"/>
                <a:cs typeface="Times New Roman" panose="02020603050405020304" charset="0"/>
              </a:rPr>
              <a:t>repaired. </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3）Although </a:t>
            </a:r>
            <a:r>
              <a:rPr lang="zh-CN" altLang="en-US" sz="3200" b="1" u="sng">
                <a:solidFill>
                  <a:srgbClr val="FF0000"/>
                </a:solidFill>
                <a:latin typeface="Times New Roman" panose="02020603050405020304" charset="0"/>
                <a:cs typeface="Times New Roman" panose="02020603050405020304" charset="0"/>
              </a:rPr>
              <a:t>(he is)</a:t>
            </a:r>
            <a:r>
              <a:rPr lang="zh-CN" altLang="en-US" sz="3200" b="1">
                <a:latin typeface="Times New Roman" panose="02020603050405020304" charset="0"/>
                <a:cs typeface="Times New Roman" panose="02020603050405020304" charset="0"/>
              </a:rPr>
              <a:t> still young, he knows a lot. </a:t>
            </a:r>
            <a:endParaRPr lang="zh-CN" altLang="en-US" sz="3200" b="1">
              <a:latin typeface="Times New Roman" panose="02020603050405020304" charset="0"/>
              <a:cs typeface="Times New Roman" panose="02020603050405020304" charset="0"/>
            </a:endParaRPr>
          </a:p>
          <a:p>
            <a:r>
              <a:rPr lang="zh-CN" altLang="en-US" sz="3200" b="1">
                <a:latin typeface="Times New Roman" panose="02020603050405020304" charset="0"/>
                <a:cs typeface="Times New Roman" panose="02020603050405020304" charset="0"/>
              </a:rPr>
              <a:t>4）Hand in the work tomorrow if</a:t>
            </a:r>
            <a:r>
              <a:rPr lang="zh-CN" altLang="en-US" sz="3200" b="1" u="sng">
                <a:solidFill>
                  <a:srgbClr val="FF0000"/>
                </a:solidFill>
                <a:latin typeface="Times New Roman" panose="02020603050405020304" charset="0"/>
                <a:cs typeface="Times New Roman" panose="02020603050405020304" charset="0"/>
              </a:rPr>
              <a:t> (it is) </a:t>
            </a:r>
            <a:r>
              <a:rPr lang="zh-CN" altLang="en-US" sz="3200" b="1">
                <a:latin typeface="Times New Roman" panose="02020603050405020304" charset="0"/>
                <a:cs typeface="Times New Roman" panose="02020603050405020304" charset="0"/>
              </a:rPr>
              <a:t>possible.</a:t>
            </a:r>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8750" y="0"/>
            <a:ext cx="11874500" cy="5388610"/>
          </a:xfrm>
        </p:spPr>
        <p:txBody>
          <a:bodyPr/>
          <a:p>
            <a:pPr algn="l">
              <a:buClrTx/>
              <a:buSzTx/>
            </a:pPr>
            <a:r>
              <a:rPr lang="zh-CN" altLang="en-US" sz="3200" b="1">
                <a:latin typeface="Times New Roman" panose="02020603050405020304" charset="0"/>
                <a:cs typeface="Times New Roman" panose="02020603050405020304" charset="0"/>
              </a:rPr>
              <a:t>3、宾语从句中的省略</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在宾语从句中，连词that一般可以省略；但介词+形式宾语it+宾语从句中的that不可省。宾语从句中包含that引导的两个或两个以上的并列宾语从句时，通常只有第一个that可以省略。如：</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1）I don</a:t>
            </a:r>
            <a:r>
              <a:rPr lang="en-US" altLang="zh-CN" sz="3200" b="1">
                <a:latin typeface="Times New Roman" panose="02020603050405020304" charset="0"/>
                <a:cs typeface="Times New Roman" panose="02020603050405020304" charset="0"/>
              </a:rPr>
              <a:t>’</a:t>
            </a:r>
            <a:r>
              <a:rPr lang="zh-CN" altLang="en-US" sz="3200" b="1">
                <a:latin typeface="Times New Roman" panose="02020603050405020304" charset="0"/>
                <a:cs typeface="Times New Roman" panose="02020603050405020304" charset="0"/>
              </a:rPr>
              <a:t>t believe</a:t>
            </a:r>
            <a:r>
              <a:rPr lang="zh-CN" altLang="en-US" sz="3200" b="1" u="sng">
                <a:solidFill>
                  <a:srgbClr val="FF0000"/>
                </a:solidFill>
                <a:latin typeface="Times New Roman" panose="02020603050405020304" charset="0"/>
                <a:cs typeface="Times New Roman" panose="02020603050405020304" charset="0"/>
              </a:rPr>
              <a:t> (that) </a:t>
            </a:r>
            <a:r>
              <a:rPr lang="zh-CN" altLang="en-US" sz="3200" b="1">
                <a:latin typeface="Times New Roman" panose="02020603050405020304" charset="0"/>
                <a:cs typeface="Times New Roman" panose="02020603050405020304" charset="0"/>
              </a:rPr>
              <a:t>Mike has joined the army. </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2）You may depend on</a:t>
            </a:r>
            <a:r>
              <a:rPr lang="zh-CN" altLang="en-US" sz="3200" b="1" u="sng">
                <a:solidFill>
                  <a:srgbClr val="FF0000"/>
                </a:solidFill>
                <a:latin typeface="Times New Roman" panose="02020603050405020304" charset="0"/>
                <a:cs typeface="Times New Roman" panose="02020603050405020304" charset="0"/>
              </a:rPr>
              <a:t> it that </a:t>
            </a:r>
            <a:r>
              <a:rPr lang="zh-CN" altLang="en-US" sz="3200" b="1">
                <a:latin typeface="Times New Roman" panose="02020603050405020304" charset="0"/>
                <a:cs typeface="Times New Roman" panose="02020603050405020304" charset="0"/>
              </a:rPr>
              <a:t>I shall always help you.</a:t>
            </a:r>
            <a:endParaRPr lang="zh-CN" altLang="en-US" sz="3200" b="1">
              <a:latin typeface="Times New Roman" panose="02020603050405020304" charset="0"/>
              <a:cs typeface="Times New Roman" panose="02020603050405020304" charset="0"/>
            </a:endParaRPr>
          </a:p>
          <a:p>
            <a:pPr algn="l">
              <a:buClrTx/>
              <a:buSzTx/>
            </a:pPr>
            <a:r>
              <a:rPr lang="zh-CN" altLang="en-US" sz="3200" b="1">
                <a:latin typeface="Times New Roman" panose="02020603050405020304" charset="0"/>
                <a:cs typeface="Times New Roman" panose="02020603050405020304" charset="0"/>
              </a:rPr>
              <a:t>3）Lisa told me</a:t>
            </a:r>
            <a:r>
              <a:rPr lang="zh-CN" altLang="en-US" sz="3200" b="1" u="sng">
                <a:solidFill>
                  <a:srgbClr val="FF0000"/>
                </a:solidFill>
                <a:latin typeface="Times New Roman" panose="02020603050405020304" charset="0"/>
                <a:cs typeface="Times New Roman" panose="02020603050405020304" charset="0"/>
              </a:rPr>
              <a:t> (that) </a:t>
            </a:r>
            <a:r>
              <a:rPr lang="zh-CN" altLang="en-US" sz="3200" b="1">
                <a:latin typeface="Times New Roman" panose="02020603050405020304" charset="0"/>
                <a:cs typeface="Times New Roman" panose="02020603050405020304" charset="0"/>
              </a:rPr>
              <a:t>she was ill and that she couldn’t go to school the next day.</a:t>
            </a:r>
            <a:endParaRPr lang="zh-CN" altLang="en-US" sz="3200" b="1">
              <a:latin typeface="Times New Roman" panose="02020603050405020304" charset="0"/>
              <a:cs typeface="Times New Roman" panose="02020603050405020304" charset="0"/>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47"/>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147"/>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TAG_VERSION" val="1.0"/>
  <p:tag name="KSO_WM_BEAUTIFY_FLAG" val="#wm#"/>
  <p:tag name="KSO_WM_COMBINE_RELATE_SLIDE_ID" val="background20176418_1"/>
  <p:tag name="KSO_WM_TEMPLATE_CATEGORY" val="custom"/>
  <p:tag name="KSO_WM_TEMPLATE_INDEX" val="20177147"/>
  <p:tag name="KSO_WM_TEMPLATE_SUBCATEGORY" val="0"/>
  <p:tag name="KSO_WM_TEMPLATE_THUMBS_INDEX" val="1、4、6、11、12、17、18、25、30、31"/>
  <p:tag name="KSO_WM_TEMPLATE_MASTER_TYPE" val="1"/>
  <p:tag name="KSO_WM_TEMPLATE_COLOR_TYPE" val="1"/>
  <p:tag name="KSO_WM_TEMPLATE_MASTER_THUMB_INDEX" val="12"/>
</p:tagLst>
</file>

<file path=ppt/tags/tag139.xml><?xml version="1.0" encoding="utf-8"?>
<p:tagLst xmlns:p="http://schemas.openxmlformats.org/presentationml/2006/main">
  <p:tag name="KSO_WM_UNIT_ISCONTENTSTITLE" val="0"/>
  <p:tag name="KSO_WM_UNIT_PRESET_TEXT" val="活动策划方案"/>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147_1*a*1"/>
  <p:tag name="KSO_WM_TEMPLATE_CATEGORY" val="custom"/>
  <p:tag name="KSO_WM_TEMPLATE_INDEX" val="20177147"/>
  <p:tag name="KSO_WM_UNIT_LAYERLEVEL" val="1"/>
  <p:tag name="KSO_WM_TAG_VERSION" val="1.0"/>
  <p:tag name="KSO_WM_BEAUTIFY_FLAG" val="#wm#"/>
  <p:tag name="KSO_WM_UNIT_ISNUMDGMTITLE"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ISCONTENTSTITLE" val="0"/>
  <p:tag name="KSO_WM_UNIT_PRESET_TEXT" val="点击此处可添加副标题"/>
  <p:tag name="KSO_WM_UNIT_NOCLEAR" val="0"/>
  <p:tag name="KSO_WM_UNIT_VALUE" val="35"/>
  <p:tag name="KSO_WM_UNIT_HIGHLIGHT" val="0"/>
  <p:tag name="KSO_WM_UNIT_COMPATIBLE" val="0"/>
  <p:tag name="KSO_WM_UNIT_DIAGRAM_ISNUMVISUAL" val="0"/>
  <p:tag name="KSO_WM_UNIT_DIAGRAM_ISREFERUNIT" val="0"/>
  <p:tag name="KSO_WM_UNIT_TYPE" val="b"/>
  <p:tag name="KSO_WM_UNIT_INDEX" val="1"/>
  <p:tag name="KSO_WM_UNIT_ID" val="custom20177147_1*b*1"/>
  <p:tag name="KSO_WM_TEMPLATE_CATEGORY" val="custom"/>
  <p:tag name="KSO_WM_TEMPLATE_INDEX" val="20177147"/>
  <p:tag name="KSO_WM_UNIT_LAYERLEVEL" val="1"/>
  <p:tag name="KSO_WM_TAG_VERSION" val="1.0"/>
  <p:tag name="KSO_WM_BEAUTIFY_FLAG" val="#wm#"/>
  <p:tag name="KSO_WM_UNIT_ISNUMDGMTITLE" val="0"/>
</p:tagLst>
</file>

<file path=ppt/tags/tag141.xml><?xml version="1.0" encoding="utf-8"?>
<p:tagLst xmlns:p="http://schemas.openxmlformats.org/presentationml/2006/main">
  <p:tag name="KSO_WM_SLIDE_ID" val="custom2017714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77147"/>
  <p:tag name="KSO_WM_SLIDE_LAYOUT" val="a_b"/>
  <p:tag name="KSO_WM_SLIDE_LAYOUT_CNT" val="1_1"/>
  <p:tag name="KSO_WM_UNIT_SHOW_EDIT_AREA_INDICATION" val="1"/>
  <p:tag name="KSO_WM_TEMPLATE_THUMBS_INDEX" val="1、4、6、11、12、17、18、25、30、31"/>
  <p:tag name="KSO_WM_COMBINE_RELATE_SLIDE_ID" val="background20176418_1"/>
  <p:tag name="KSO_WM_TEMPLATE_MASTER_THUMB_INDEX" val="12"/>
</p:tagLst>
</file>

<file path=ppt/tags/tag142.xml><?xml version="1.0" encoding="utf-8"?>
<p:tagLst xmlns:p="http://schemas.openxmlformats.org/presentationml/2006/main">
  <p:tag name="KSO_WM_BEAUTIFY_FLAG" val="#wm#"/>
  <p:tag name="KSO_WM_TEMPLATE_CATEGORY" val="custom"/>
  <p:tag name="KSO_WM_TEMPLATE_INDEX" val="20177147"/>
</p:tagLst>
</file>

<file path=ppt/tags/tag143.xml><?xml version="1.0" encoding="utf-8"?>
<p:tagLst xmlns:p="http://schemas.openxmlformats.org/presentationml/2006/main">
  <p:tag name="KSO_WM_BEAUTIFY_FLAG" val="#wm#"/>
  <p:tag name="KSO_WM_TEMPLATE_CATEGORY" val="custom"/>
  <p:tag name="KSO_WM_TEMPLATE_INDEX" val="20177147"/>
</p:tagLst>
</file>

<file path=ppt/tags/tag144.xml><?xml version="1.0" encoding="utf-8"?>
<p:tagLst xmlns:p="http://schemas.openxmlformats.org/presentationml/2006/main">
  <p:tag name="KSO_WM_BEAUTIFY_FLAG" val="#wm#"/>
  <p:tag name="KSO_WM_TEMPLATE_CATEGORY" val="custom"/>
  <p:tag name="KSO_WM_TEMPLATE_INDEX" val="20177147"/>
</p:tagLst>
</file>

<file path=ppt/tags/tag145.xml><?xml version="1.0" encoding="utf-8"?>
<p:tagLst xmlns:p="http://schemas.openxmlformats.org/presentationml/2006/main">
  <p:tag name="KSO_WM_BEAUTIFY_FLAG" val="#wm#"/>
  <p:tag name="KSO_WM_TEMPLATE_CATEGORY" val="custom"/>
  <p:tag name="KSO_WM_TEMPLATE_INDEX" val="20177147"/>
</p:tagLst>
</file>

<file path=ppt/tags/tag146.xml><?xml version="1.0" encoding="utf-8"?>
<p:tagLst xmlns:p="http://schemas.openxmlformats.org/presentationml/2006/main">
  <p:tag name="KSO_WM_BEAUTIFY_FLAG" val="#wm#"/>
  <p:tag name="KSO_WM_TEMPLATE_CATEGORY" val="custom"/>
  <p:tag name="KSO_WM_TEMPLATE_INDEX" val="20177147"/>
</p:tagLst>
</file>

<file path=ppt/tags/tag147.xml><?xml version="1.0" encoding="utf-8"?>
<p:tagLst xmlns:p="http://schemas.openxmlformats.org/presentationml/2006/main">
  <p:tag name="KSO_WM_BEAUTIFY_FLAG" val="#wm#"/>
  <p:tag name="KSO_WM_TEMPLATE_CATEGORY" val="custom"/>
  <p:tag name="KSO_WM_TEMPLATE_INDEX" val="20177147"/>
</p:tagLst>
</file>

<file path=ppt/tags/tag148.xml><?xml version="1.0" encoding="utf-8"?>
<p:tagLst xmlns:p="http://schemas.openxmlformats.org/presentationml/2006/main">
  <p:tag name="KSO_WM_BEAUTIFY_FLAG" val="#wm#"/>
  <p:tag name="KSO_WM_TEMPLATE_CATEGORY" val="custom"/>
  <p:tag name="KSO_WM_TEMPLATE_INDEX" val="20177147"/>
</p:tagLst>
</file>

<file path=ppt/tags/tag149.xml><?xml version="1.0" encoding="utf-8"?>
<p:tagLst xmlns:p="http://schemas.openxmlformats.org/presentationml/2006/main">
  <p:tag name="KSO_WM_BEAUTIFY_FLAG" val="#wm#"/>
  <p:tag name="KSO_WM_TEMPLATE_CATEGORY" val="custom"/>
  <p:tag name="KSO_WM_TEMPLATE_INDEX" val="2017714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77147"/>
</p:tagLst>
</file>

<file path=ppt/tags/tag151.xml><?xml version="1.0" encoding="utf-8"?>
<p:tagLst xmlns:p="http://schemas.openxmlformats.org/presentationml/2006/main">
  <p:tag name="KSO_WM_BEAUTIFY_FLAG" val="#wm#"/>
  <p:tag name="KSO_WM_TEMPLATE_CATEGORY" val="custom"/>
  <p:tag name="KSO_WM_TEMPLATE_INDEX" val="2017714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heme/theme1.xml><?xml version="1.0" encoding="utf-8"?>
<a:theme xmlns:a="http://schemas.openxmlformats.org/drawingml/2006/main" name="Office 主题​​">
  <a:themeElements>
    <a:clrScheme name="20177147">
      <a:dk1>
        <a:srgbClr val="000000"/>
      </a:dk1>
      <a:lt1>
        <a:srgbClr val="FFFFFF"/>
      </a:lt1>
      <a:dk2>
        <a:srgbClr val="FFFCEE"/>
      </a:dk2>
      <a:lt2>
        <a:srgbClr val="FFFFFF"/>
      </a:lt2>
      <a:accent1>
        <a:srgbClr val="F9C834"/>
      </a:accent1>
      <a:accent2>
        <a:srgbClr val="E7D556"/>
      </a:accent2>
      <a:accent3>
        <a:srgbClr val="D1DF76"/>
      </a:accent3>
      <a:accent4>
        <a:srgbClr val="B4EC92"/>
      </a:accent4>
      <a:accent5>
        <a:srgbClr val="90F7B0"/>
      </a:accent5>
      <a:accent6>
        <a:srgbClr val="77F2CF"/>
      </a:accent6>
      <a:hlink>
        <a:srgbClr val="5C90FB"/>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9535</Words>
  <Application>WPS 演示</Application>
  <PresentationFormat>宽屏</PresentationFormat>
  <Paragraphs>241</Paragraphs>
  <Slides>27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微软雅黑</vt:lpstr>
      <vt:lpstr>汉仪旗黑-85S</vt:lpstr>
      <vt:lpstr>Times New Roman</vt:lpstr>
      <vt:lpstr>Arial Unicode MS</vt:lpstr>
      <vt:lpstr>黑体</vt:lpstr>
      <vt:lpstr>Calibri</vt:lpstr>
      <vt:lpstr>Franklin Gothic Medium</vt:lpstr>
      <vt:lpstr>Office 主题​​</vt:lpstr>
      <vt:lpstr>Period 4 Using Language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186</cp:revision>
  <dcterms:created xsi:type="dcterms:W3CDTF">2019-06-19T02:08:00Z</dcterms:created>
  <dcterms:modified xsi:type="dcterms:W3CDTF">2021-06-29T08:44:02Z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ICV">
    <vt:lpwstr>82ED02B9DADA4EB8BAA6819AEB5219E1</vt:lpwstr>
  </property>
</Properties>
</file>