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theme/themeOverride4.xml" ContentType="application/vnd.openxmlformats-officedocument.themeOverr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3"/>
  </p:notesMasterIdLst>
  <p:sldIdLst>
    <p:sldId id="467" r:id="rId3"/>
    <p:sldId id="484" r:id="rId4"/>
    <p:sldId id="485" r:id="rId5"/>
    <p:sldId id="486" r:id="rId6"/>
    <p:sldId id="487" r:id="rId7"/>
    <p:sldId id="468" r:id="rId8"/>
    <p:sldId id="488" r:id="rId9"/>
    <p:sldId id="384" r:id="rId10"/>
    <p:sldId id="385" r:id="rId11"/>
    <p:sldId id="469" r:id="rId12"/>
    <p:sldId id="489" r:id="rId13"/>
    <p:sldId id="472" r:id="rId14"/>
    <p:sldId id="473" r:id="rId15"/>
    <p:sldId id="474" r:id="rId16"/>
    <p:sldId id="490" r:id="rId17"/>
    <p:sldId id="491" r:id="rId18"/>
    <p:sldId id="477" r:id="rId19"/>
    <p:sldId id="480" r:id="rId20"/>
    <p:sldId id="482" r:id="rId21"/>
    <p:sldId id="483" r:id="rId22"/>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99"/>
    <a:srgbClr val="CFD5E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60" autoAdjust="0"/>
    <p:restoredTop sz="94660"/>
  </p:normalViewPr>
  <p:slideViewPr>
    <p:cSldViewPr snapToGrid="0">
      <p:cViewPr varScale="1">
        <p:scale>
          <a:sx n="112" d="100"/>
          <a:sy n="112" d="100"/>
        </p:scale>
        <p:origin x="-180" y="-78"/>
      </p:cViewPr>
      <p:guideLst>
        <p:guide orient="horz" pos="162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5B519E-794C-461E-A5E6-0568E60AD21A}" type="datetimeFigureOut">
              <a:rPr lang="zh-CN" altLang="en-US" smtClean="0"/>
              <a:pPr/>
              <a:t>2021/6/24 Thursday</a:t>
            </a:fld>
            <a:endParaRPr lang="zh-CN" altLang="en-US"/>
          </a:p>
        </p:txBody>
      </p:sp>
      <p:sp>
        <p:nvSpPr>
          <p:cNvPr id="4" name="幻灯片图像占位符 3"/>
          <p:cNvSpPr>
            <a:spLocks noGrp="1" noRot="1" noChangeAspect="1"/>
          </p:cNvSpPr>
          <p:nvPr>
            <p:ph type="sldImg" idx="2"/>
          </p:nvPr>
        </p:nvSpPr>
        <p:spPr>
          <a:xfrm>
            <a:off x="686280" y="1143000"/>
            <a:ext cx="548544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29B4EF-D9C5-469A-AC75-D98330A7855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41920"/>
            <a:ext cx="7772400" cy="1791013"/>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2001"/>
            <a:ext cx="6858000" cy="124203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8035" indent="0" algn="ctr">
              <a:buNone/>
              <a:defRPr sz="1200"/>
            </a:lvl7pPr>
            <a:lvl8pPr marL="2400935" indent="0" algn="ctr">
              <a:buNone/>
              <a:defRPr sz="1200"/>
            </a:lvl8pPr>
            <a:lvl9pPr marL="2743835"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92"/>
            <a:ext cx="1971675" cy="4359641"/>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92"/>
            <a:ext cx="5800725" cy="4359641"/>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24" y="841876"/>
            <a:ext cx="7772670" cy="1790921"/>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40" y="2701862"/>
            <a:ext cx="6858238" cy="1241975"/>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835"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909" y="1282463"/>
            <a:ext cx="7886975" cy="2139817"/>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909" y="3442524"/>
            <a:ext cx="7886975" cy="112527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835"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72" y="1369388"/>
            <a:ext cx="3886335" cy="326390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311" y="1369388"/>
            <a:ext cx="3886335" cy="326390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63" y="273879"/>
            <a:ext cx="7886975" cy="994295"/>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64" y="1261028"/>
            <a:ext cx="3868475" cy="618010"/>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835"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64" y="1879038"/>
            <a:ext cx="3868475" cy="276378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311" y="1261028"/>
            <a:ext cx="3887526" cy="618010"/>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835"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311" y="1879038"/>
            <a:ext cx="3887526" cy="276378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63" y="342942"/>
            <a:ext cx="2949280" cy="1200298"/>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526" y="740662"/>
            <a:ext cx="4629311" cy="365567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63" y="1543241"/>
            <a:ext cx="2949280" cy="285904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835"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63" y="342942"/>
            <a:ext cx="2949280" cy="1200298"/>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526" y="740662"/>
            <a:ext cx="4629311" cy="3655670"/>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835"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63" y="1543241"/>
            <a:ext cx="2949280" cy="285904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835"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903" y="273878"/>
            <a:ext cx="1971743" cy="4359417"/>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73" y="273878"/>
            <a:ext cx="5800926" cy="4359417"/>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529"/>
            <a:ext cx="7886700" cy="2139927"/>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700"/>
            <a:ext cx="7886700" cy="11253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8035" indent="0">
              <a:buNone/>
              <a:defRPr sz="1200">
                <a:solidFill>
                  <a:schemeClr val="tx1">
                    <a:tint val="75000"/>
                  </a:schemeClr>
                </a:solidFill>
              </a:defRPr>
            </a:lvl7pPr>
            <a:lvl8pPr marL="2400935" indent="0">
              <a:buNone/>
              <a:defRPr sz="1200">
                <a:solidFill>
                  <a:schemeClr val="tx1">
                    <a:tint val="75000"/>
                  </a:schemeClr>
                </a:solidFill>
              </a:defRPr>
            </a:lvl8pPr>
            <a:lvl9pPr marL="2743835"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458"/>
            <a:ext cx="3886200" cy="326407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458"/>
            <a:ext cx="3886200" cy="326407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92"/>
            <a:ext cx="7886700" cy="994346"/>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1093"/>
            <a:ext cx="3868340" cy="61804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9135"/>
            <a:ext cx="3868340" cy="276392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1093"/>
            <a:ext cx="3887391" cy="61804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9135"/>
            <a:ext cx="3887391" cy="276392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60"/>
            <a:ext cx="2949178" cy="120036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699"/>
            <a:ext cx="4629150" cy="365585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320"/>
            <a:ext cx="2949178" cy="28591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8035" indent="0">
              <a:buNone/>
              <a:defRPr sz="750"/>
            </a:lvl7pPr>
            <a:lvl8pPr marL="2400935" indent="0">
              <a:buNone/>
              <a:defRPr sz="750"/>
            </a:lvl8pPr>
            <a:lvl9pPr marL="2743835"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60"/>
            <a:ext cx="2949178" cy="120036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699"/>
            <a:ext cx="4629150" cy="3655858"/>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8035" indent="0">
              <a:buNone/>
              <a:defRPr sz="1500"/>
            </a:lvl7pPr>
            <a:lvl8pPr marL="2400935" indent="0">
              <a:buNone/>
              <a:defRPr sz="1500"/>
            </a:lvl8pPr>
            <a:lvl9pPr marL="2743835"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320"/>
            <a:ext cx="2949178" cy="28591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8035" indent="0">
              <a:buNone/>
              <a:defRPr sz="750"/>
            </a:lvl7pPr>
            <a:lvl8pPr marL="2400935" indent="0">
              <a:buNone/>
              <a:defRPr sz="750"/>
            </a:lvl8pPr>
            <a:lvl9pPr marL="2743835"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54D50FDD-E6A2-443C-B770-00208DD56E42}" type="datetimeFigureOut">
              <a:rPr lang="zh-CN" altLang="en-US" smtClean="0"/>
              <a:pPr/>
              <a:t>2021/6/24 Thursday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1EA7F77-EDF3-4C57-8E0D-ABA80C545CDC}"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92"/>
            <a:ext cx="7886700" cy="994346"/>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458"/>
            <a:ext cx="7886700" cy="326407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8097"/>
            <a:ext cx="2057400" cy="273892"/>
          </a:xfrm>
          <a:prstGeom prst="rect">
            <a:avLst/>
          </a:prstGeom>
        </p:spPr>
        <p:txBody>
          <a:bodyPr vert="horz" lIns="91440" tIns="45720" rIns="91440" bIns="45720" rtlCol="0" anchor="ctr"/>
          <a:lstStyle>
            <a:lvl1pPr algn="l">
              <a:defRPr sz="900">
                <a:solidFill>
                  <a:schemeClr val="tx1">
                    <a:tint val="75000"/>
                  </a:schemeClr>
                </a:solidFill>
              </a:defRPr>
            </a:lvl1pPr>
          </a:lstStyle>
          <a:p>
            <a:fld id="{54D50FDD-E6A2-443C-B770-00208DD56E42}" type="datetimeFigureOut">
              <a:rPr lang="zh-CN" altLang="en-US" smtClean="0"/>
              <a:pPr/>
              <a:t>2021/6/24 Thursday</a:t>
            </a:fld>
            <a:endParaRPr lang="zh-CN" altLang="en-US"/>
          </a:p>
        </p:txBody>
      </p:sp>
      <p:sp>
        <p:nvSpPr>
          <p:cNvPr id="5" name="Footer Placeholder 4"/>
          <p:cNvSpPr>
            <a:spLocks noGrp="1"/>
          </p:cNvSpPr>
          <p:nvPr>
            <p:ph type="ftr" sz="quarter" idx="3"/>
          </p:nvPr>
        </p:nvSpPr>
        <p:spPr>
          <a:xfrm>
            <a:off x="3028950" y="4768097"/>
            <a:ext cx="3086100" cy="27389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8097"/>
            <a:ext cx="2057400" cy="273892"/>
          </a:xfrm>
          <a:prstGeom prst="rect">
            <a:avLst/>
          </a:prstGeom>
        </p:spPr>
        <p:txBody>
          <a:bodyPr vert="horz" lIns="91440" tIns="45720" rIns="91440" bIns="45720" rtlCol="0" anchor="ctr"/>
          <a:lstStyle>
            <a:lvl1pPr algn="r">
              <a:defRPr sz="900">
                <a:solidFill>
                  <a:schemeClr val="tx1">
                    <a:tint val="75000"/>
                  </a:schemeClr>
                </a:solidFill>
              </a:defRPr>
            </a:lvl1pPr>
          </a:lstStyle>
          <a:p>
            <a:fld id="{B1EA7F77-EDF3-4C57-8E0D-ABA80C545CDC}"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72" y="273879"/>
            <a:ext cx="7886975" cy="994295"/>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72" y="1369388"/>
            <a:ext cx="7886975" cy="326390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72" y="4767853"/>
            <a:ext cx="2057471" cy="273878"/>
          </a:xfrm>
          <a:prstGeom prst="rect">
            <a:avLst/>
          </a:prstGeom>
        </p:spPr>
        <p:txBody>
          <a:bodyPr vert="horz" lIns="91440" tIns="45720" rIns="91440" bIns="45720" rtlCol="0" anchor="ctr"/>
          <a:lstStyle>
            <a:lvl1pPr algn="l">
              <a:defRPr sz="900">
                <a:solidFill>
                  <a:schemeClr val="tx1">
                    <a:tint val="75000"/>
                  </a:schemeClr>
                </a:solidFill>
              </a:defRPr>
            </a:lvl1pPr>
          </a:lstStyle>
          <a:p>
            <a:fld id="{54D50FDD-E6A2-443C-B770-00208DD56E42}" type="datetimeFigureOut">
              <a:rPr lang="zh-CN" altLang="en-US" smtClean="0"/>
              <a:pPr/>
              <a:t>2021/6/24 Thursday</a:t>
            </a:fld>
            <a:endParaRPr lang="zh-CN" altLang="en-US"/>
          </a:p>
        </p:txBody>
      </p:sp>
      <p:sp>
        <p:nvSpPr>
          <p:cNvPr id="5" name="Footer Placeholder 4"/>
          <p:cNvSpPr>
            <a:spLocks noGrp="1"/>
          </p:cNvSpPr>
          <p:nvPr>
            <p:ph type="ftr" sz="quarter" idx="3"/>
          </p:nvPr>
        </p:nvSpPr>
        <p:spPr>
          <a:xfrm>
            <a:off x="3029055" y="4767853"/>
            <a:ext cx="3086207" cy="273878"/>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8175" y="4767853"/>
            <a:ext cx="2057471" cy="273878"/>
          </a:xfrm>
          <a:prstGeom prst="rect">
            <a:avLst/>
          </a:prstGeom>
        </p:spPr>
        <p:txBody>
          <a:bodyPr vert="horz" lIns="91440" tIns="45720" rIns="91440" bIns="45720" rtlCol="0" anchor="ctr"/>
          <a:lstStyle>
            <a:lvl1pPr algn="r">
              <a:defRPr sz="900">
                <a:solidFill>
                  <a:schemeClr val="tx1">
                    <a:tint val="75000"/>
                  </a:schemeClr>
                </a:solidFill>
              </a:defRPr>
            </a:lvl1pPr>
          </a:lstStyle>
          <a:p>
            <a:fld id="{B1EA7F77-EDF3-4C57-8E0D-ABA80C545CDC}"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useBgFill="1">
        <p:nvSpPr>
          <p:cNvPr id="18" name="Rectangle 17"/>
          <p:cNvSpPr>
            <a:spLocks noGrp="1" noRot="1" noChangeAspect="1" noMove="1" noResize="1" noEditPoints="1" noAdjustHandles="1" noChangeArrowheads="1" noChangeShapeType="1" noTextEdit="1"/>
          </p:cNvSpPr>
          <p:nvPr/>
        </p:nvSpPr>
        <p:spPr>
          <a:xfrm>
            <a:off x="1142400" y="643050"/>
            <a:ext cx="6859200" cy="3858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24" name="Rectangle 23"/>
          <p:cNvSpPr>
            <a:spLocks noGrp="1" noRot="1" noChangeAspect="1" noMove="1" noResize="1" noEditPoints="1" noAdjustHandles="1" noChangeArrowheads="1" noChangeShapeType="1" noTextEdit="1"/>
          </p:cNvSpPr>
          <p:nvPr/>
        </p:nvSpPr>
        <p:spPr>
          <a:xfrm rot="5400000">
            <a:off x="4285628" y="1246063"/>
            <a:ext cx="574671" cy="5144"/>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015">
              <a:solidFill>
                <a:prstClr val="white"/>
              </a:solidFill>
              <a:latin typeface="Calibri" panose="020F0502020204030204"/>
            </a:endParaRPr>
          </a:p>
        </p:txBody>
      </p:sp>
      <p:sp>
        <p:nvSpPr>
          <p:cNvPr id="66" name="任意多边形: 形状 65"/>
          <p:cNvSpPr/>
          <p:nvPr/>
        </p:nvSpPr>
        <p:spPr>
          <a:xfrm rot="16860000">
            <a:off x="1534617" y="4303750"/>
            <a:ext cx="939897" cy="297596"/>
          </a:xfrm>
          <a:custGeom>
            <a:avLst/>
            <a:gdLst>
              <a:gd name="connsiteX0" fmla="*/ 0 w 2051318"/>
              <a:gd name="connsiteY0" fmla="*/ 0 h 649500"/>
              <a:gd name="connsiteX1" fmla="*/ 2051318 w 2051318"/>
              <a:gd name="connsiteY1" fmla="*/ 0 h 649500"/>
              <a:gd name="connsiteX2" fmla="*/ 2051318 w 2051318"/>
              <a:gd name="connsiteY2" fmla="*/ 649500 h 649500"/>
              <a:gd name="connsiteX3" fmla="*/ 0 w 2051318"/>
              <a:gd name="connsiteY3" fmla="*/ 649500 h 649500"/>
              <a:gd name="connsiteX4" fmla="*/ 0 w 2051318"/>
              <a:gd name="connsiteY4" fmla="*/ 0 h 649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1318" h="649500">
                <a:moveTo>
                  <a:pt x="0" y="0"/>
                </a:moveTo>
                <a:lnTo>
                  <a:pt x="2051318" y="0"/>
                </a:lnTo>
                <a:lnTo>
                  <a:pt x="2051318" y="649500"/>
                </a:lnTo>
                <a:lnTo>
                  <a:pt x="0" y="649500"/>
                </a:lnTo>
                <a:lnTo>
                  <a:pt x="0" y="0"/>
                </a:lnTo>
                <a:close/>
              </a:path>
            </a:pathLst>
          </a:custGeom>
          <a:ln>
            <a:noFill/>
          </a:ln>
          <a:effectLst/>
          <a:scene3d>
            <a:camera prst="orthographicFront">
              <a:rot lat="0" lon="0" rev="0"/>
            </a:camera>
            <a:lightRig rig="contrasting" dir="t">
              <a:rot lat="0" lon="0" rev="7800000"/>
            </a:lightRig>
          </a:scene3d>
          <a:sp3d>
            <a:bevelT w="139700" h="139700"/>
          </a:sp3d>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436" tIns="26436" rIns="26436" bIns="2643" numCol="1" spcCol="1270" anchor="b" anchorCtr="0">
            <a:noAutofit/>
          </a:bodyPr>
          <a:lstStyle/>
          <a:p>
            <a:pPr algn="r" defTabSz="1233805">
              <a:lnSpc>
                <a:spcPct val="90000"/>
              </a:lnSpc>
              <a:spcBef>
                <a:spcPct val="0"/>
              </a:spcBef>
              <a:spcAft>
                <a:spcPct val="35000"/>
              </a:spcAft>
            </a:pPr>
            <a:endParaRPr lang="zh-CN" altLang="en-US" sz="2080"/>
          </a:p>
        </p:txBody>
      </p:sp>
      <p:sp>
        <p:nvSpPr>
          <p:cNvPr id="3" name="矩形 2"/>
          <p:cNvSpPr/>
          <p:nvPr/>
        </p:nvSpPr>
        <p:spPr>
          <a:xfrm>
            <a:off x="1539938" y="1193376"/>
            <a:ext cx="6165727" cy="1938992"/>
          </a:xfrm>
          <a:prstGeom prst="rect">
            <a:avLst/>
          </a:prstGeom>
          <a:noFill/>
          <a:ln>
            <a:noFill/>
          </a:ln>
        </p:spPr>
        <p:txBody>
          <a:bodyPr wrap="none" rtlCol="0" anchor="t">
            <a:spAutoFit/>
          </a:bodyPr>
          <a:lstStyle/>
          <a:p>
            <a:pPr algn="ctr"/>
            <a:r>
              <a:rPr lang="en-US" altLang="zh-CN" sz="6000" b="1" dirty="0">
                <a:ln w="22225">
                  <a:solidFill>
                    <a:schemeClr val="accent2"/>
                  </a:solidFill>
                  <a:prstDash val="solid"/>
                </a:ln>
                <a:solidFill>
                  <a:schemeClr val="accent2">
                    <a:lumMod val="40000"/>
                    <a:lumOff val="60000"/>
                  </a:schemeClr>
                </a:solidFill>
                <a:effectLst/>
              </a:rPr>
              <a:t>Developing </a:t>
            </a:r>
            <a:r>
              <a:rPr lang="en-US" altLang="zh-CN" sz="6000" b="1" dirty="0" smtClean="0">
                <a:ln w="22225">
                  <a:solidFill>
                    <a:schemeClr val="accent2"/>
                  </a:solidFill>
                  <a:prstDash val="solid"/>
                </a:ln>
                <a:solidFill>
                  <a:schemeClr val="accent2">
                    <a:lumMod val="40000"/>
                    <a:lumOff val="60000"/>
                  </a:schemeClr>
                </a:solidFill>
                <a:effectLst/>
              </a:rPr>
              <a:t>Ideas</a:t>
            </a:r>
          </a:p>
          <a:p>
            <a:pPr algn="ctr"/>
            <a:r>
              <a:rPr lang="en-US" altLang="zh-CN" sz="6000" b="1" dirty="0" smtClean="0">
                <a:ln w="22225">
                  <a:solidFill>
                    <a:schemeClr val="accent2"/>
                  </a:solidFill>
                  <a:prstDash val="solid"/>
                </a:ln>
                <a:solidFill>
                  <a:schemeClr val="accent2">
                    <a:lumMod val="40000"/>
                    <a:lumOff val="60000"/>
                  </a:schemeClr>
                </a:solidFill>
              </a:rPr>
              <a:t>&amp; Presenting Ideas</a:t>
            </a:r>
            <a:endParaRPr lang="en-US" altLang="zh-CN" sz="6000" b="1" dirty="0">
              <a:ln w="22225">
                <a:solidFill>
                  <a:schemeClr val="accent2"/>
                </a:solidFill>
                <a:prstDash val="solid"/>
              </a:ln>
              <a:solidFill>
                <a:schemeClr val="accent2">
                  <a:lumMod val="40000"/>
                  <a:lumOff val="60000"/>
                </a:schemeClr>
              </a:solidFill>
              <a:effectLs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88900" y="321945"/>
            <a:ext cx="8750300" cy="1314450"/>
          </a:xfrm>
          <a:prstGeom prst="rect">
            <a:avLst/>
          </a:prstGeom>
        </p:spPr>
        <p:txBody>
          <a:bodyPr vert="horz" lIns="51443" tIns="25721" rIns="51443" bIns="25721" rtlCol="0" anchor="ctr">
            <a:noAutofit/>
          </a:bodyPr>
          <a:lstStyle/>
          <a:p>
            <a:pPr marL="363855" indent="-363855" algn="just">
              <a:lnSpc>
                <a:spcPct val="90000"/>
              </a:lnSpc>
              <a:spcBef>
                <a:spcPct val="0"/>
              </a:spcBef>
              <a:spcAft>
                <a:spcPts val="450"/>
              </a:spcAft>
            </a:pPr>
            <a:r>
              <a:rPr lang="en-US" altLang="zh-CN" sz="2300" b="1" dirty="0">
                <a:latin typeface="Times New Roman" pitchFamily="18" charset="0"/>
                <a:ea typeface="+mj-ea"/>
                <a:cs typeface="Times New Roman" pitchFamily="18" charset="0"/>
              </a:rPr>
              <a:t>21) He had disappeared </a:t>
            </a:r>
            <a:r>
              <a:rPr lang="en-US" altLang="zh-CN" sz="2300" b="1" dirty="0">
                <a:solidFill>
                  <a:srgbClr val="FF0000"/>
                </a:solidFill>
                <a:latin typeface="Times New Roman" pitchFamily="18" charset="0"/>
                <a:ea typeface="+mj-ea"/>
                <a:cs typeface="Times New Roman" pitchFamily="18" charset="0"/>
              </a:rPr>
              <a:t>the moment </a:t>
            </a:r>
            <a:r>
              <a:rPr lang="en-US" altLang="zh-CN" sz="2300" b="1" dirty="0">
                <a:latin typeface="Times New Roman" pitchFamily="18" charset="0"/>
                <a:ea typeface="+mj-ea"/>
                <a:cs typeface="Times New Roman" pitchFamily="18" charset="0"/>
              </a:rPr>
              <a:t>the storm hit.</a:t>
            </a:r>
          </a:p>
          <a:p>
            <a:pPr marL="363855" indent="-363855" algn="just">
              <a:lnSpc>
                <a:spcPct val="90000"/>
              </a:lnSpc>
              <a:spcBef>
                <a:spcPct val="0"/>
              </a:spcBef>
              <a:spcAft>
                <a:spcPts val="450"/>
              </a:spcAft>
            </a:pPr>
            <a:r>
              <a:rPr lang="en-US" altLang="zh-CN" sz="2300" b="1" dirty="0" smtClean="0">
                <a:latin typeface="Times New Roman" pitchFamily="18" charset="0"/>
                <a:ea typeface="+mj-ea"/>
                <a:cs typeface="Times New Roman" pitchFamily="18" charset="0"/>
              </a:rPr>
              <a:t>     the </a:t>
            </a:r>
            <a:r>
              <a:rPr lang="en-US" altLang="zh-CN" sz="2300" b="1" dirty="0">
                <a:latin typeface="Times New Roman" pitchFamily="18" charset="0"/>
                <a:ea typeface="+mj-ea"/>
                <a:cs typeface="Times New Roman" pitchFamily="18" charset="0"/>
              </a:rPr>
              <a:t>moment/minute/second (that)…意为“一…就…”，相当于as soon as或immediately，前面可以加very等形容词来修饰，that经常可以省略。</a:t>
            </a:r>
          </a:p>
        </p:txBody>
      </p:sp>
      <p:sp>
        <p:nvSpPr>
          <p:cNvPr id="24" name="Rectangle 23"/>
          <p:cNvSpPr>
            <a:spLocks noGrp="1" noRot="1" noChangeAspect="1" noMove="1" noResize="1" noEditPoints="1" noAdjustHandles="1" noChangeArrowheads="1" noChangeShapeType="1" noTextEdit="1"/>
          </p:cNvSpPr>
          <p:nvPr/>
        </p:nvSpPr>
        <p:spPr>
          <a:xfrm rot="5400000">
            <a:off x="4285628" y="1246063"/>
            <a:ext cx="574671" cy="5144"/>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015">
              <a:solidFill>
                <a:prstClr val="white"/>
              </a:solidFill>
              <a:latin typeface="Calibri" panose="020F0502020204030204"/>
            </a:endParaRPr>
          </a:p>
        </p:txBody>
      </p:sp>
      <p:sp>
        <p:nvSpPr>
          <p:cNvPr id="69" name="任意多边形: 形状 68"/>
          <p:cNvSpPr/>
          <p:nvPr/>
        </p:nvSpPr>
        <p:spPr>
          <a:xfrm rot="16860000">
            <a:off x="1444624" y="2685431"/>
            <a:ext cx="939897" cy="262836"/>
          </a:xfrm>
          <a:custGeom>
            <a:avLst/>
            <a:gdLst>
              <a:gd name="connsiteX0" fmla="*/ 0 w 2051318"/>
              <a:gd name="connsiteY0" fmla="*/ 0 h 573638"/>
              <a:gd name="connsiteX1" fmla="*/ 2051318 w 2051318"/>
              <a:gd name="connsiteY1" fmla="*/ 0 h 573638"/>
              <a:gd name="connsiteX2" fmla="*/ 2051318 w 2051318"/>
              <a:gd name="connsiteY2" fmla="*/ 573638 h 573638"/>
              <a:gd name="connsiteX3" fmla="*/ 0 w 2051318"/>
              <a:gd name="connsiteY3" fmla="*/ 573638 h 573638"/>
              <a:gd name="connsiteX4" fmla="*/ 0 w 2051318"/>
              <a:gd name="connsiteY4" fmla="*/ 0 h 573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1318" h="573638">
                <a:moveTo>
                  <a:pt x="0" y="0"/>
                </a:moveTo>
                <a:lnTo>
                  <a:pt x="2051318" y="0"/>
                </a:lnTo>
                <a:lnTo>
                  <a:pt x="2051318" y="573638"/>
                </a:lnTo>
                <a:lnTo>
                  <a:pt x="0" y="573638"/>
                </a:lnTo>
                <a:lnTo>
                  <a:pt x="0" y="0"/>
                </a:lnTo>
                <a:close/>
              </a:path>
            </a:pathLst>
          </a:custGeom>
          <a:ln>
            <a:noFill/>
          </a:ln>
          <a:effectLst/>
          <a:scene3d>
            <a:camera prst="orthographicFront">
              <a:rot lat="0" lon="0" rev="0"/>
            </a:camera>
            <a:lightRig rig="contrasting" dir="t">
              <a:rot lat="0" lon="0" rev="7800000"/>
            </a:lightRig>
          </a:scene3d>
          <a:sp3d>
            <a:bevelT w="139700" h="139700"/>
          </a:sp3d>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2149" tIns="22149" rIns="22149" bIns="22149" numCol="1" spcCol="1270" anchor="ctr" anchorCtr="0">
            <a:noAutofit/>
          </a:bodyPr>
          <a:lstStyle/>
          <a:p>
            <a:pPr defTabSz="1033780">
              <a:lnSpc>
                <a:spcPct val="90000"/>
              </a:lnSpc>
              <a:spcBef>
                <a:spcPct val="0"/>
              </a:spcBef>
              <a:spcAft>
                <a:spcPct val="35000"/>
              </a:spcAft>
            </a:pPr>
            <a:endParaRPr lang="zh-CN" altLang="en-US" sz="1745"/>
          </a:p>
        </p:txBody>
      </p:sp>
      <p:sp>
        <p:nvSpPr>
          <p:cNvPr id="3" name="文本框 2"/>
          <p:cNvSpPr txBox="1"/>
          <p:nvPr/>
        </p:nvSpPr>
        <p:spPr>
          <a:xfrm>
            <a:off x="165735" y="1720215"/>
            <a:ext cx="8812530" cy="2306320"/>
          </a:xfrm>
          <a:prstGeom prst="rect">
            <a:avLst/>
          </a:prstGeom>
          <a:noFill/>
        </p:spPr>
        <p:txBody>
          <a:bodyPr wrap="square" rtlCol="0">
            <a:spAutoFit/>
          </a:bodyPr>
          <a:lstStyle/>
          <a:p>
            <a:pPr>
              <a:lnSpc>
                <a:spcPct val="120000"/>
              </a:lnSpc>
            </a:pPr>
            <a:r>
              <a:rPr lang="en-US" altLang="zh-CN" sz="2400" b="1" dirty="0" smtClean="0">
                <a:latin typeface="Franklin Gothic Medium" panose="020B0603020102020204" charset="0"/>
                <a:cs typeface="Franklin Gothic Medium" panose="020B0603020102020204" charset="0"/>
              </a:rPr>
              <a:t>① 他一到家就给我打了电话。</a:t>
            </a:r>
          </a:p>
          <a:p>
            <a:pPr>
              <a:lnSpc>
                <a:spcPct val="120000"/>
              </a:lnSpc>
            </a:pPr>
            <a:r>
              <a:rPr lang="en-US" altLang="zh-CN" sz="2400" b="1" dirty="0" smtClean="0">
                <a:latin typeface="Franklin Gothic Medium" panose="020B0603020102020204" charset="0"/>
                <a:cs typeface="Franklin Gothic Medium" panose="020B0603020102020204" charset="0"/>
              </a:rPr>
              <a:t>                    </a:t>
            </a:r>
          </a:p>
          <a:p>
            <a:pPr>
              <a:lnSpc>
                <a:spcPct val="120000"/>
              </a:lnSpc>
            </a:pPr>
            <a:endParaRPr lang="en-US" altLang="zh-CN" sz="2400" b="1" dirty="0" smtClean="0">
              <a:latin typeface="Franklin Gothic Medium" panose="020B0603020102020204" charset="0"/>
              <a:cs typeface="Franklin Gothic Medium" panose="020B0603020102020204" charset="0"/>
            </a:endParaRPr>
          </a:p>
          <a:p>
            <a:pPr>
              <a:lnSpc>
                <a:spcPct val="120000"/>
              </a:lnSpc>
            </a:pPr>
            <a:r>
              <a:rPr lang="en-US" altLang="zh-CN" sz="2400" b="1" dirty="0" smtClean="0">
                <a:latin typeface="Franklin Gothic Medium" panose="020B0603020102020204" charset="0"/>
                <a:cs typeface="Franklin Gothic Medium" panose="020B0603020102020204" charset="0"/>
              </a:rPr>
              <a:t>                                                 </a:t>
            </a:r>
          </a:p>
          <a:p>
            <a:pPr>
              <a:lnSpc>
                <a:spcPct val="120000"/>
              </a:lnSpc>
            </a:pPr>
            <a:r>
              <a:rPr lang="en-US" altLang="zh-CN" sz="2400" b="1" dirty="0" smtClean="0">
                <a:latin typeface="Franklin Gothic Medium" panose="020B0603020102020204" charset="0"/>
                <a:cs typeface="Franklin Gothic Medium" panose="020B0603020102020204" charset="0"/>
              </a:rPr>
              <a:t>② 我太累了以至于一闭上眼就睡着了。</a:t>
            </a:r>
          </a:p>
        </p:txBody>
      </p:sp>
      <p:sp>
        <p:nvSpPr>
          <p:cNvPr id="100" name="文本框 99"/>
          <p:cNvSpPr txBox="1"/>
          <p:nvPr/>
        </p:nvSpPr>
        <p:spPr>
          <a:xfrm>
            <a:off x="179070" y="2207472"/>
            <a:ext cx="8964930" cy="1198880"/>
          </a:xfrm>
          <a:prstGeom prst="rect">
            <a:avLst/>
          </a:prstGeom>
          <a:noFill/>
          <a:ln w="9525">
            <a:noFill/>
          </a:ln>
        </p:spPr>
        <p:txBody>
          <a:bodyPr wrap="square">
            <a:spAutoFit/>
          </a:bodyPr>
          <a:lstStyle/>
          <a:p>
            <a:pPr indent="304800"/>
            <a:r>
              <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The moment/minute/second he arrived at his home he called me.</a:t>
            </a:r>
          </a:p>
          <a:p>
            <a:r>
              <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He called me the moment/minute/second he arrived at his home.</a:t>
            </a:r>
          </a:p>
          <a:p>
            <a:r>
              <a:rPr 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He called me immediately he arrived at his home.</a:t>
            </a:r>
            <a:endParaRPr lang="en-US" alt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文本框 1"/>
          <p:cNvSpPr txBox="1"/>
          <p:nvPr/>
        </p:nvSpPr>
        <p:spPr>
          <a:xfrm>
            <a:off x="13335" y="3961130"/>
            <a:ext cx="8964930" cy="830997"/>
          </a:xfrm>
          <a:prstGeom prst="rect">
            <a:avLst/>
          </a:prstGeom>
          <a:noFill/>
          <a:ln w="9525">
            <a:noFill/>
          </a:ln>
        </p:spPr>
        <p:txBody>
          <a:bodyPr wrap="square">
            <a:spAutoFit/>
          </a:bodyPr>
          <a:lstStyle/>
          <a:p>
            <a:pPr indent="304800"/>
            <a:r>
              <a:rPr lang="en-US" sz="2400" b="1" dirty="0">
                <a:latin typeface="Times New Roman" panose="02020603050405020304" pitchFamily="18" charset="0"/>
                <a:ea typeface="宋体" panose="02010600030101010101" pitchFamily="2" charset="-122"/>
                <a:cs typeface="Times New Roman" panose="02020603050405020304" pitchFamily="18" charset="0"/>
              </a:rPr>
              <a:t>I was so tired </a:t>
            </a:r>
            <a:r>
              <a:rPr lang="en-US" sz="2400" b="1" dirty="0" smtClean="0">
                <a:latin typeface="Times New Roman" panose="02020603050405020304" pitchFamily="18" charset="0"/>
                <a:ea typeface="宋体" panose="02010600030101010101" pitchFamily="2" charset="-122"/>
                <a:cs typeface="Times New Roman" panose="02020603050405020304" pitchFamily="18" charset="0"/>
              </a:rPr>
              <a:t>that________________________________________</a:t>
            </a:r>
          </a:p>
          <a:p>
            <a:pPr indent="304800"/>
            <a:r>
              <a:rPr lang="en-US" sz="2400" b="1" dirty="0" smtClean="0">
                <a:latin typeface="Times New Roman" panose="02020603050405020304" pitchFamily="18" charset="0"/>
                <a:ea typeface="宋体" panose="02010600030101010101" pitchFamily="2" charset="-122"/>
                <a:cs typeface="Times New Roman" panose="02020603050405020304" pitchFamily="18" charset="0"/>
              </a:rPr>
              <a:t>_______________________________________________________</a:t>
            </a:r>
            <a:endParaRPr lang="en-US" sz="240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8" name="矩形 7"/>
          <p:cNvSpPr/>
          <p:nvPr/>
        </p:nvSpPr>
        <p:spPr>
          <a:xfrm>
            <a:off x="2446867" y="3973667"/>
            <a:ext cx="6383866" cy="461665"/>
          </a:xfrm>
          <a:prstGeom prst="rect">
            <a:avLst/>
          </a:prstGeom>
        </p:spPr>
        <p:txBody>
          <a:bodyPr wrap="square">
            <a:spAutoFit/>
          </a:bodyPr>
          <a:lstStyle/>
          <a:p>
            <a:pPr indent="304800"/>
            <a:r>
              <a:rPr lang="en-US" altLang="zh-CN" sz="24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the moment/minute/second I closed my eyes </a:t>
            </a:r>
            <a:r>
              <a:rPr lang="en-US" altLang="zh-CN" sz="24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I</a:t>
            </a:r>
            <a:endParaRPr lang="en-US" altLang="zh-CN"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9" name="矩形 8"/>
          <p:cNvSpPr/>
          <p:nvPr/>
        </p:nvSpPr>
        <p:spPr>
          <a:xfrm>
            <a:off x="503840" y="4334417"/>
            <a:ext cx="1550424" cy="461665"/>
          </a:xfrm>
          <a:prstGeom prst="rect">
            <a:avLst/>
          </a:prstGeom>
        </p:spPr>
        <p:txBody>
          <a:bodyPr wrap="none">
            <a:spAutoFit/>
          </a:bodyPr>
          <a:lstStyle/>
          <a:p>
            <a:r>
              <a:rPr lang="en-US" altLang="zh-CN" sz="24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fell asleep.</a:t>
            </a:r>
            <a:endParaRPr lang="zh-CN" altLang="en-US" sz="24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fill="hold"/>
                                        <p:tgtEl>
                                          <p:spTgt spid="100"/>
                                        </p:tgtEl>
                                        <p:attrNameLst>
                                          <p:attrName>ppt_x</p:attrName>
                                        </p:attrNameLst>
                                      </p:cBhvr>
                                      <p:tavLst>
                                        <p:tav tm="0">
                                          <p:val>
                                            <p:strVal val="#ppt_x"/>
                                          </p:val>
                                        </p:tav>
                                        <p:tav tm="100000">
                                          <p:val>
                                            <p:strVal val="#ppt_x"/>
                                          </p:val>
                                        </p:tav>
                                      </p:tavLst>
                                    </p:anim>
                                    <p:anim calcmode="lin" valueType="num">
                                      <p:cBhvr additive="base">
                                        <p:cTn id="8"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7714" y="0"/>
            <a:ext cx="7886700" cy="994346"/>
          </a:xfrm>
        </p:spPr>
        <p:txBody>
          <a:bodyPr>
            <a:normAutofit/>
          </a:bodyPr>
          <a:lstStyle/>
          <a:p>
            <a:r>
              <a:rPr lang="en-US" altLang="zh-CN" b="1" dirty="0" smtClean="0">
                <a:latin typeface="Times New Roman" pitchFamily="18" charset="0"/>
                <a:cs typeface="Times New Roman" pitchFamily="18" charset="0"/>
              </a:rPr>
              <a:t>Step 5 Writing </a:t>
            </a:r>
            <a:endParaRPr lang="zh-CN" altLang="en-US" dirty="0">
              <a:latin typeface="Times New Roman" pitchFamily="18" charset="0"/>
              <a:cs typeface="Times New Roman" pitchFamily="18" charset="0"/>
            </a:endParaRPr>
          </a:p>
        </p:txBody>
      </p:sp>
      <p:sp>
        <p:nvSpPr>
          <p:cNvPr id="3" name="内容占位符 2"/>
          <p:cNvSpPr>
            <a:spLocks noGrp="1"/>
          </p:cNvSpPr>
          <p:nvPr>
            <p:ph idx="1"/>
          </p:nvPr>
        </p:nvSpPr>
        <p:spPr>
          <a:xfrm>
            <a:off x="471896" y="951447"/>
            <a:ext cx="7886700" cy="3264074"/>
          </a:xfrm>
        </p:spPr>
        <p:txBody>
          <a:bodyPr>
            <a:normAutofit/>
          </a:bodyPr>
          <a:lstStyle/>
          <a:p>
            <a:pPr>
              <a:buNone/>
            </a:pPr>
            <a:r>
              <a:rPr lang="en-US" altLang="zh-CN" sz="2400" b="1" dirty="0" smtClean="0">
                <a:solidFill>
                  <a:srgbClr val="0070C0"/>
                </a:solidFill>
                <a:latin typeface="Times New Roman" pitchFamily="18" charset="0"/>
                <a:cs typeface="Times New Roman" pitchFamily="18" charset="0"/>
              </a:rPr>
              <a:t>Activity</a:t>
            </a:r>
            <a:r>
              <a:rPr lang="en-US" altLang="zh-CN" sz="2400" b="1" dirty="0" smtClean="0">
                <a:solidFill>
                  <a:srgbClr val="0070C0"/>
                </a:solidFill>
                <a:latin typeface="Times New Roman" pitchFamily="18" charset="0"/>
                <a:cs typeface="Times New Roman" pitchFamily="18" charset="0"/>
              </a:rPr>
              <a:t>: Read the hurricane safety guidelines on P71 and think about what type of language is used in safety guidelines.</a:t>
            </a:r>
            <a:endParaRPr lang="zh-CN" altLang="zh-CN" sz="2400" dirty="0" smtClean="0">
              <a:solidFill>
                <a:srgbClr val="0070C0"/>
              </a:solidFill>
              <a:latin typeface="Times New Roman" pitchFamily="18" charset="0"/>
              <a:cs typeface="Times New Roman" pitchFamily="18" charset="0"/>
            </a:endParaRPr>
          </a:p>
          <a:p>
            <a:pPr>
              <a:buNone/>
            </a:pPr>
            <a:endParaRPr lang="zh-CN" altLang="en-US" sz="2400" dirty="0">
              <a:latin typeface="Times New Roman" pitchFamily="18" charset="0"/>
              <a:cs typeface="Times New Roman" pitchFamily="18" charset="0"/>
            </a:endParaRPr>
          </a:p>
        </p:txBody>
      </p:sp>
      <p:sp>
        <p:nvSpPr>
          <p:cNvPr id="4" name="矩形 3"/>
          <p:cNvSpPr/>
          <p:nvPr/>
        </p:nvSpPr>
        <p:spPr>
          <a:xfrm>
            <a:off x="727166" y="2100539"/>
            <a:ext cx="7754982" cy="830997"/>
          </a:xfrm>
          <a:prstGeom prst="rect">
            <a:avLst/>
          </a:prstGeom>
        </p:spPr>
        <p:txBody>
          <a:bodyPr wrap="square">
            <a:spAutoFit/>
          </a:bodyPr>
          <a:lstStyle/>
          <a:p>
            <a:r>
              <a:rPr lang="en-US" altLang="zh-CN" sz="2400" b="1" dirty="0" smtClean="0">
                <a:solidFill>
                  <a:srgbClr val="FF0000"/>
                </a:solidFill>
                <a:latin typeface="Times New Roman" pitchFamily="18" charset="0"/>
                <a:cs typeface="Times New Roman" pitchFamily="18" charset="0"/>
              </a:rPr>
              <a:t> Concise and simple language is used, with many imperative sentences as tips.</a:t>
            </a:r>
            <a:endParaRPr lang="zh-CN" altLang="en-US" sz="2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矩形 1"/>
          <p:cNvSpPr/>
          <p:nvPr/>
        </p:nvSpPr>
        <p:spPr>
          <a:xfrm>
            <a:off x="-23345" y="92195"/>
            <a:ext cx="2433320" cy="760730"/>
          </a:xfrm>
          <a:prstGeom prst="rect">
            <a:avLst/>
          </a:prstGeom>
          <a:noFill/>
        </p:spPr>
        <p:txBody>
          <a:bodyPr wrap="none" lIns="68588" tIns="34294" rIns="68588" bIns="34294">
            <a:spAutoFit/>
          </a:bodyPr>
          <a:lstStyle/>
          <a:p>
            <a:pPr algn="ctr"/>
            <a:r>
              <a:rPr lang="zh-CN" altLang="en-US" sz="45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写作指导</a:t>
            </a:r>
            <a:endParaRPr lang="zh-CN" altLang="en-US" sz="45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4" name="文本框 3"/>
          <p:cNvSpPr txBox="1"/>
          <p:nvPr/>
        </p:nvSpPr>
        <p:spPr>
          <a:xfrm>
            <a:off x="49530" y="750570"/>
            <a:ext cx="9087485" cy="2306320"/>
          </a:xfrm>
          <a:prstGeom prst="rect">
            <a:avLst/>
          </a:prstGeom>
          <a:noFill/>
        </p:spPr>
        <p:txBody>
          <a:bodyPr wrap="square" rtlCol="0">
            <a:spAutoFit/>
          </a:bodyPr>
          <a:lstStyle/>
          <a:p>
            <a:pPr>
              <a:lnSpc>
                <a:spcPct val="120000"/>
              </a:lnSpc>
            </a:pPr>
            <a:r>
              <a:rPr lang="zh-CN" altLang="en-US" sz="2400" b="1" dirty="0" smtClean="0">
                <a:latin typeface="+mn-ea"/>
              </a:rPr>
              <a:t>【如何写安全准则】</a:t>
            </a:r>
          </a:p>
          <a:p>
            <a:pPr>
              <a:lnSpc>
                <a:spcPct val="120000"/>
              </a:lnSpc>
            </a:pPr>
            <a:r>
              <a:rPr lang="zh-CN" altLang="en-US" sz="2400" b="1" dirty="0" smtClean="0">
                <a:latin typeface="+mn-ea"/>
              </a:rPr>
              <a:t>  安全准则是上级对下级、组织对成员、政府对民众等布置安全工作、传达安全建议等使用的一种应用文体，在日常生活和工作中为人们广泛使用。安全准则由两部分组成，即开头语和正文。行文中要注意其语言特点和叙述特点。</a:t>
            </a:r>
            <a:endParaRPr lang="zh-CN" altLang="en-US" sz="2400" b="1" dirty="0">
              <a:latin typeface="+mn-ea"/>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56515" y="84455"/>
            <a:ext cx="9034780" cy="3969385"/>
          </a:xfrm>
          <a:prstGeom prst="rect">
            <a:avLst/>
          </a:prstGeom>
          <a:noFill/>
        </p:spPr>
        <p:txBody>
          <a:bodyPr wrap="square" rtlCol="0">
            <a:spAutoFit/>
          </a:bodyPr>
          <a:lstStyle>
            <a:defPPr>
              <a:defRPr lang="zh-CN"/>
            </a:defPPr>
            <a:lvl1pPr>
              <a:lnSpc>
                <a:spcPct val="120000"/>
              </a:lnSpc>
              <a:defRPr sz="3200" b="1">
                <a:latin typeface="+mn-ea"/>
              </a:defRPr>
            </a:lvl1pPr>
          </a:lstStyle>
          <a:p>
            <a:pPr>
              <a:lnSpc>
                <a:spcPct val="150000"/>
              </a:lnSpc>
            </a:pPr>
            <a:r>
              <a:rPr lang="en-US" altLang="zh-CN" sz="2400" dirty="0"/>
              <a:t>1</a:t>
            </a:r>
            <a:r>
              <a:rPr lang="en-US" altLang="zh-CN" sz="2400" dirty="0" smtClean="0"/>
              <a:t>.</a:t>
            </a:r>
            <a:r>
              <a:rPr lang="zh-CN" altLang="en-US" sz="2400" dirty="0" smtClean="0"/>
              <a:t>语言</a:t>
            </a:r>
            <a:r>
              <a:rPr lang="zh-CN" altLang="en-US" sz="2400" dirty="0"/>
              <a:t>特点：多用一般现在时。安全准则主要表达日常工作、学习和生活中的注意事项，因此文中时态以一般现在时态为主；</a:t>
            </a:r>
            <a:endParaRPr lang="en-US" altLang="zh-CN" sz="2400" dirty="0"/>
          </a:p>
          <a:p>
            <a:pPr marL="265430" indent="-265430">
              <a:lnSpc>
                <a:spcPct val="150000"/>
              </a:lnSpc>
              <a:buFont typeface="Arial" panose="020B0604020202020204" pitchFamily="34" charset="0"/>
              <a:buChar char="•"/>
            </a:pPr>
            <a:r>
              <a:rPr lang="zh-CN" altLang="en-US" sz="2400" dirty="0"/>
              <a:t>多用祈使句。安全准则主要用于对活动参加者提出的要求或注意事项。</a:t>
            </a:r>
            <a:endParaRPr lang="en-US" altLang="zh-CN" sz="2400" dirty="0"/>
          </a:p>
          <a:p>
            <a:pPr marL="265430" indent="-265430">
              <a:lnSpc>
                <a:spcPct val="150000"/>
              </a:lnSpc>
              <a:buFont typeface="Arial" panose="020B0604020202020204" pitchFamily="34" charset="0"/>
              <a:buChar char="•"/>
            </a:pPr>
            <a:r>
              <a:rPr lang="zh-CN" altLang="en-US" sz="2400" dirty="0"/>
              <a:t>多用简单句。写安全准则的目的是把将要进行的活动及有关事项交代清楚，所以采用的句子必须简洁明了，以短句、单句为主，能使读者一目了然。</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635" y="135890"/>
            <a:ext cx="9089390" cy="2861310"/>
          </a:xfrm>
          <a:prstGeom prst="rect">
            <a:avLst/>
          </a:prstGeom>
          <a:noFill/>
        </p:spPr>
        <p:txBody>
          <a:bodyPr wrap="square" rtlCol="0">
            <a:spAutoFit/>
          </a:bodyPr>
          <a:lstStyle>
            <a:defPPr>
              <a:defRPr lang="zh-CN"/>
            </a:defPPr>
            <a:lvl1pPr>
              <a:lnSpc>
                <a:spcPct val="120000"/>
              </a:lnSpc>
              <a:defRPr sz="3200" b="1">
                <a:latin typeface="+mn-ea"/>
              </a:defRPr>
            </a:lvl1pPr>
          </a:lstStyle>
          <a:p>
            <a:pPr>
              <a:lnSpc>
                <a:spcPct val="150000"/>
              </a:lnSpc>
            </a:pPr>
            <a:r>
              <a:rPr lang="en-US" altLang="zh-CN" sz="2400" dirty="0"/>
              <a:t>2</a:t>
            </a:r>
            <a:r>
              <a:rPr lang="en-US" altLang="zh-CN" sz="2400" dirty="0" smtClean="0"/>
              <a:t>.</a:t>
            </a:r>
            <a:r>
              <a:rPr lang="zh-CN" altLang="en-US" sz="2400" dirty="0" smtClean="0"/>
              <a:t>叙述</a:t>
            </a:r>
            <a:r>
              <a:rPr lang="zh-CN" altLang="en-US" sz="2400" dirty="0"/>
              <a:t>特点</a:t>
            </a:r>
            <a:endParaRPr lang="en-US" altLang="zh-CN" sz="2400" dirty="0"/>
          </a:p>
          <a:p>
            <a:pPr>
              <a:lnSpc>
                <a:spcPct val="150000"/>
              </a:lnSpc>
            </a:pPr>
            <a:r>
              <a:rPr lang="zh-CN" altLang="en-US" sz="2400" dirty="0"/>
              <a:t>  按类别分层展开叙述注意事项。每个事项用一个或多个句子表达，这样能使层次清晰，切忌用一个句子表达几个事项。罗列信息点时，按主次、详略、类别、时间等顺序排列，以确定先写什么后写什么。用文字表示时，必须做到明确清楚，不能含糊其辞。</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11238" y="381106"/>
            <a:ext cx="9144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6700" algn="l" defTabSz="914400" rtl="0" eaLnBrk="1" fontAlgn="base" latinLnBrk="0" hangingPunct="1">
              <a:lnSpc>
                <a:spcPct val="100000"/>
              </a:lnSpc>
              <a:spcBef>
                <a:spcPct val="0"/>
              </a:spcBef>
              <a:spcAft>
                <a:spcPct val="0"/>
              </a:spcAft>
              <a:buClrTx/>
              <a:buSzTx/>
              <a:tabLst/>
            </a:pP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1.</a:t>
            </a:r>
            <a:r>
              <a:rPr kumimoji="0" 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高级词汇</a:t>
            </a:r>
          </a:p>
          <a:p>
            <a:pPr marL="0" marR="0" lvl="0" indent="266700" algn="l" defTabSz="914400" rtl="0" eaLnBrk="0" fontAlgn="base" latinLnBrk="0" hangingPunct="0">
              <a:lnSpc>
                <a:spcPct val="100000"/>
              </a:lnSpc>
              <a:spcBef>
                <a:spcPct val="0"/>
              </a:spcBef>
              <a:spcAft>
                <a:spcPct val="0"/>
              </a:spcAft>
              <a:buClrTx/>
              <a:buSzTx/>
              <a:tabLst/>
            </a:pP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(1) pay attention to safety</a:t>
            </a:r>
          </a:p>
          <a:p>
            <a:pPr marL="0" marR="0" lvl="0" indent="266700" algn="l" defTabSz="914400" rtl="0" eaLnBrk="0" fontAlgn="base" latinLnBrk="0" hangingPunct="0">
              <a:lnSpc>
                <a:spcPct val="100000"/>
              </a:lnSpc>
              <a:spcBef>
                <a:spcPct val="0"/>
              </a:spcBef>
              <a:spcAft>
                <a:spcPct val="0"/>
              </a:spcAft>
              <a:buClrTx/>
              <a:buSzTx/>
              <a:tabLst/>
            </a:pP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(2) result in a great loss</a:t>
            </a:r>
          </a:p>
          <a:p>
            <a:pPr marL="0" marR="0" lvl="0" indent="266700" algn="l" defTabSz="914400" rtl="0" eaLnBrk="0" fontAlgn="base" latinLnBrk="0" hangingPunct="0">
              <a:lnSpc>
                <a:spcPct val="100000"/>
              </a:lnSpc>
              <a:spcBef>
                <a:spcPct val="0"/>
              </a:spcBef>
              <a:spcAft>
                <a:spcPct val="0"/>
              </a:spcAft>
              <a:buClrTx/>
              <a:buSzTx/>
              <a:tabLst/>
            </a:pP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(3) in case of fire</a:t>
            </a:r>
          </a:p>
          <a:p>
            <a:pPr marL="0" marR="0" lvl="0" indent="266700" algn="l" defTabSz="914400" rtl="0" eaLnBrk="0" fontAlgn="base" latinLnBrk="0" hangingPunct="0">
              <a:lnSpc>
                <a:spcPct val="100000"/>
              </a:lnSpc>
              <a:spcBef>
                <a:spcPct val="0"/>
              </a:spcBef>
              <a:spcAft>
                <a:spcPct val="0"/>
              </a:spcAft>
              <a:buClrTx/>
              <a:buSzTx/>
              <a:tabLst/>
            </a:pP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(4) turn off the power supply</a:t>
            </a:r>
          </a:p>
          <a:p>
            <a:pPr marL="0" marR="0" lvl="0" indent="266700" algn="l" defTabSz="914400" rtl="0" eaLnBrk="0" fontAlgn="base" latinLnBrk="0" hangingPunct="0">
              <a:lnSpc>
                <a:spcPct val="100000"/>
              </a:lnSpc>
              <a:spcBef>
                <a:spcPct val="0"/>
              </a:spcBef>
              <a:spcAft>
                <a:spcPct val="0"/>
              </a:spcAft>
              <a:buClrTx/>
              <a:buSzTx/>
              <a:tabLst/>
            </a:pP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(5) obey traffic rules</a:t>
            </a:r>
          </a:p>
          <a:p>
            <a:pPr marL="0" marR="0" lvl="0" indent="266700" algn="l" defTabSz="914400" rtl="0" eaLnBrk="0" fontAlgn="base" latinLnBrk="0" hangingPunct="0">
              <a:lnSpc>
                <a:spcPct val="100000"/>
              </a:lnSpc>
              <a:spcBef>
                <a:spcPct val="0"/>
              </a:spcBef>
              <a:spcAft>
                <a:spcPct val="0"/>
              </a:spcAft>
              <a:buClrTx/>
              <a:buSzTx/>
              <a:tabLst/>
            </a:pP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(6) join in basic medical training</a:t>
            </a:r>
          </a:p>
          <a:p>
            <a:pPr marL="0" marR="0" lvl="0" indent="266700" algn="l" defTabSz="914400" rtl="0" eaLnBrk="0" fontAlgn="base" latinLnBrk="0" hangingPunct="0">
              <a:lnSpc>
                <a:spcPct val="100000"/>
              </a:lnSpc>
              <a:spcBef>
                <a:spcPct val="0"/>
              </a:spcBef>
              <a:spcAft>
                <a:spcPct val="0"/>
              </a:spcAft>
              <a:buClrTx/>
              <a:buSzTx/>
              <a:tabLst/>
            </a:pP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(7) escape from an accident</a:t>
            </a:r>
          </a:p>
          <a:p>
            <a:pPr marL="0" marR="0" lvl="0" indent="266700" algn="l" defTabSz="914400" rtl="0" eaLnBrk="0" fontAlgn="base" latinLnBrk="0" hangingPunct="0">
              <a:lnSpc>
                <a:spcPct val="100000"/>
              </a:lnSpc>
              <a:spcBef>
                <a:spcPct val="0"/>
              </a:spcBef>
              <a:spcAft>
                <a:spcPct val="0"/>
              </a:spcAft>
              <a:buClrTx/>
              <a:buSzTx/>
              <a:tabLst/>
            </a:pP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(8) give sb. detailed instructions on how to escape</a:t>
            </a:r>
          </a:p>
          <a:p>
            <a:pPr marL="0" marR="0" lvl="0" indent="266700" algn="l" defTabSz="914400" rtl="0" eaLnBrk="0" fontAlgn="base" latinLnBrk="0" hangingPunct="0">
              <a:lnSpc>
                <a:spcPct val="100000"/>
              </a:lnSpc>
              <a:spcBef>
                <a:spcPct val="0"/>
              </a:spcBef>
              <a:spcAft>
                <a:spcPct val="0"/>
              </a:spcAft>
              <a:buClrTx/>
              <a:buSzTx/>
              <a:tabLst/>
            </a:pP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(9) be trapped/buried under the ruins</a:t>
            </a:r>
          </a:p>
        </p:txBody>
      </p:sp>
      <p:sp>
        <p:nvSpPr>
          <p:cNvPr id="3" name="矩形 2"/>
          <p:cNvSpPr/>
          <p:nvPr/>
        </p:nvSpPr>
        <p:spPr>
          <a:xfrm>
            <a:off x="0" y="0"/>
            <a:ext cx="2031325" cy="461665"/>
          </a:xfrm>
          <a:prstGeom prst="rect">
            <a:avLst/>
          </a:prstGeom>
        </p:spPr>
        <p:txBody>
          <a:bodyPr wrap="none">
            <a:spAutoFit/>
          </a:bodyPr>
          <a:lstStyle/>
          <a:p>
            <a:r>
              <a:rPr lang="en-US" altLang="zh-CN" sz="2400" b="1" dirty="0" smtClean="0">
                <a:solidFill>
                  <a:srgbClr val="FF0000"/>
                </a:solidFill>
              </a:rPr>
              <a:t>【</a:t>
            </a:r>
            <a:r>
              <a:rPr lang="zh-CN" altLang="en-US" sz="2400" b="1" dirty="0" smtClean="0">
                <a:solidFill>
                  <a:srgbClr val="FF0000"/>
                </a:solidFill>
              </a:rPr>
              <a:t>增分表达</a:t>
            </a:r>
            <a:r>
              <a:rPr lang="en-US" altLang="zh-CN" sz="2400" b="1" dirty="0" smtClean="0">
                <a:solidFill>
                  <a:srgbClr val="FF0000"/>
                </a:solidFill>
              </a:rPr>
              <a:t>】</a:t>
            </a:r>
            <a:endParaRPr lang="en-US" altLang="zh-CN" sz="2400" b="1"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309636" y="340155"/>
            <a:ext cx="8554963"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6700" algn="just"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2.</a:t>
            </a:r>
            <a:r>
              <a:rPr kumimoji="0" lang="zh-CN" sz="20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高级句式</a:t>
            </a:r>
          </a:p>
          <a:p>
            <a:pPr marL="0" marR="0" lvl="0" indent="266700" algn="just"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(1) People living in the low-lying (</a:t>
            </a:r>
            <a:r>
              <a:rPr kumimoji="0" lang="zh-CN" altLang="en-US" sz="20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低洼的</a:t>
            </a:r>
            <a:r>
              <a:rPr kumimoji="0" lang="en-US" altLang="zh-CN" sz="20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 areas should leave there to protect themselves from the flood.</a:t>
            </a:r>
          </a:p>
          <a:p>
            <a:pPr marL="0" marR="0" lvl="0" indent="266700" algn="just"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(2) Bend down to escape from the fire as soon as a fire breaks out.</a:t>
            </a:r>
          </a:p>
          <a:p>
            <a:pPr marL="0" marR="0" lvl="0" indent="266700" algn="just"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(3) Provide regular first aid training for the public so as to improve their knowledge of first aid.</a:t>
            </a:r>
          </a:p>
          <a:p>
            <a:pPr marL="0" marR="0" lvl="0" indent="266700" algn="just"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(4) It takes us only 2 minutes and 45 seconds to gather at the playground.</a:t>
            </a:r>
          </a:p>
          <a:p>
            <a:pPr marL="0" marR="0" lvl="0" indent="266700" algn="just"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(5) The earthquake drill (</a:t>
            </a:r>
            <a:r>
              <a:rPr kumimoji="0" lang="zh-CN" altLang="en-US" sz="20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演练</a:t>
            </a:r>
            <a:r>
              <a:rPr kumimoji="0" lang="en-US" altLang="zh-CN" sz="20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 is important for us students, from which we have learned how to escape and protect ourselves when an earthquake happens.</a:t>
            </a:r>
          </a:p>
          <a:p>
            <a:pPr marL="0" marR="0" lvl="0" indent="266700" algn="just"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(6) After the earthquake, we should leave the dangerous area immediately in case of strong aftershocks.</a:t>
            </a:r>
          </a:p>
          <a:p>
            <a:pPr marL="0" marR="0" lvl="0" indent="266700" algn="just"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(7) The first thing to do is ...</a:t>
            </a:r>
          </a:p>
          <a:p>
            <a:pPr marL="0" marR="0" lvl="0" indent="266700" algn="just"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(8) It’s important (not) to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418254" y="1011767"/>
            <a:ext cx="8344746" cy="1421928"/>
          </a:xfrm>
          <a:prstGeom prst="rect">
            <a:avLst/>
          </a:prstGeom>
          <a:noFill/>
        </p:spPr>
        <p:txBody>
          <a:bodyPr wrap="square" rtlCol="0">
            <a:spAutoFit/>
          </a:bodyPr>
          <a:lstStyle>
            <a:defPPr>
              <a:defRPr lang="zh-CN"/>
            </a:defPPr>
            <a:lvl1pPr>
              <a:lnSpc>
                <a:spcPct val="120000"/>
              </a:lnSpc>
              <a:defRPr sz="3200" b="1">
                <a:latin typeface="+mn-ea"/>
              </a:defRPr>
            </a:lvl1pPr>
          </a:lstStyle>
          <a:p>
            <a:pPr algn="just"/>
            <a:r>
              <a:rPr lang="en-US" altLang="zh-CN" sz="2400" dirty="0">
                <a:latin typeface="Times New Roman" pitchFamily="18" charset="0"/>
                <a:cs typeface="Times New Roman" pitchFamily="18" charset="0"/>
              </a:rPr>
              <a:t>3. </a:t>
            </a:r>
            <a:r>
              <a:rPr lang="zh-CN" altLang="en-US" sz="2400" dirty="0">
                <a:latin typeface="Times New Roman" pitchFamily="18" charset="0"/>
                <a:cs typeface="Times New Roman" pitchFamily="18" charset="0"/>
              </a:rPr>
              <a:t>过渡词</a:t>
            </a:r>
            <a:endParaRPr lang="en-US" altLang="zh-CN" sz="2400" dirty="0">
              <a:latin typeface="Times New Roman" pitchFamily="18" charset="0"/>
              <a:cs typeface="Times New Roman" pitchFamily="18" charset="0"/>
            </a:endParaRPr>
          </a:p>
          <a:p>
            <a:pPr algn="just"/>
            <a:r>
              <a:rPr lang="en-US" altLang="zh-CN" sz="2400" dirty="0">
                <a:latin typeface="Times New Roman" pitchFamily="18" charset="0"/>
                <a:cs typeface="Times New Roman" pitchFamily="18" charset="0"/>
              </a:rPr>
              <a:t>to begin with, secondly, in addition, at first, then, later on, soon, afterwards, finally, at last, soon after that, in particular</a:t>
            </a:r>
            <a:endParaRPr lang="zh-CN" alt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文本框 3"/>
          <p:cNvSpPr txBox="1"/>
          <p:nvPr/>
        </p:nvSpPr>
        <p:spPr>
          <a:xfrm>
            <a:off x="33868" y="-33868"/>
            <a:ext cx="9042400" cy="5600059"/>
          </a:xfrm>
          <a:prstGeom prst="rect">
            <a:avLst/>
          </a:prstGeom>
          <a:noFill/>
        </p:spPr>
        <p:txBody>
          <a:bodyPr wrap="square" rtlCol="0">
            <a:spAutoFit/>
          </a:bodyPr>
          <a:lstStyle/>
          <a:p>
            <a:pPr algn="just">
              <a:lnSpc>
                <a:spcPct val="120000"/>
              </a:lnSpc>
            </a:pPr>
            <a:r>
              <a:rPr lang="en-US" altLang="zh-CN" sz="2000" b="1" dirty="0">
                <a:latin typeface="Times New Roman" pitchFamily="18" charset="0"/>
                <a:cs typeface="Times New Roman" pitchFamily="18" charset="0"/>
              </a:rPr>
              <a:t>【参考范文】</a:t>
            </a:r>
          </a:p>
          <a:p>
            <a:pPr algn="just">
              <a:lnSpc>
                <a:spcPct val="120000"/>
              </a:lnSpc>
            </a:pPr>
            <a:r>
              <a:rPr lang="en-US" altLang="zh-CN" sz="2000" b="1" dirty="0">
                <a:latin typeface="Times New Roman" pitchFamily="18" charset="0"/>
                <a:cs typeface="Times New Roman" pitchFamily="18" charset="0"/>
              </a:rPr>
              <a:t>Flood Safety Guidelines</a:t>
            </a:r>
          </a:p>
          <a:p>
            <a:pPr algn="just">
              <a:lnSpc>
                <a:spcPct val="120000"/>
              </a:lnSpc>
            </a:pPr>
            <a:r>
              <a:rPr lang="en-US" altLang="zh-CN" sz="2000" b="1" dirty="0">
                <a:latin typeface="Times New Roman" pitchFamily="18" charset="0"/>
                <a:cs typeface="Times New Roman" pitchFamily="18" charset="0"/>
              </a:rPr>
              <a:t>        Flood is one of the most dangerous natural disasters. It may come suddenly and sweep away everything. It is important to learn some safety guidelines and get prepared for a flood, especially for those living near a river. Here are some tips on food safety.</a:t>
            </a:r>
          </a:p>
          <a:p>
            <a:pPr algn="just">
              <a:lnSpc>
                <a:spcPct val="120000"/>
              </a:lnSpc>
            </a:pPr>
            <a:r>
              <a:rPr lang="en-US" altLang="zh-CN" sz="2000" b="1" dirty="0">
                <a:latin typeface="Times New Roman" pitchFamily="18" charset="0"/>
                <a:cs typeface="Times New Roman" pitchFamily="18" charset="0"/>
              </a:rPr>
              <a:t>        The first thing to do is listen to the weather warnings. Move to a safe place immediately if there is an order. In addition, make sure you have sufficient food and drinking water. Preparing a safeguard and a first aid kit is also useful. When the flood comes, try to move to a place high enough to keep clear of floodwater. </a:t>
            </a:r>
            <a:r>
              <a:rPr lang="en-US" altLang="zh-CN" sz="2000" b="1" dirty="0" smtClean="0">
                <a:latin typeface="Times New Roman" pitchFamily="18" charset="0"/>
                <a:cs typeface="Times New Roman" pitchFamily="18" charset="0"/>
              </a:rPr>
              <a:t>If you are in water, hold to a tree or a wood block. Do remember to keep away from electricity. Don’t stay in the water just for your property. Never lose your life. Remember that life is the treasure. Try to get help and try to help others. It’s important to rebuild your hometown soon after the flood is gone.</a:t>
            </a:r>
          </a:p>
          <a:p>
            <a:pPr algn="just">
              <a:lnSpc>
                <a:spcPct val="120000"/>
              </a:lnSpc>
            </a:pPr>
            <a:endParaRPr lang="en-US" altLang="zh-CN"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270723" y="175986"/>
            <a:ext cx="8229812" cy="4967514"/>
          </a:xfrm>
          <a:prstGeom prst="rect">
            <a:avLst/>
          </a:prstGeom>
          <a:noFill/>
        </p:spPr>
        <p:txBody>
          <a:bodyPr wrap="square" rtlCol="0">
            <a:spAutoFit/>
          </a:bodyPr>
          <a:lstStyle/>
          <a:p>
            <a:pPr algn="l">
              <a:lnSpc>
                <a:spcPct val="120000"/>
              </a:lnSpc>
            </a:pPr>
            <a:r>
              <a:rPr lang="en-US" altLang="zh-CN" sz="2400" b="1" dirty="0">
                <a:latin typeface="Franklin Gothic Medium" panose="020B0603020102020204" charset="0"/>
                <a:cs typeface="Franklin Gothic Medium" panose="020B0603020102020204" charset="0"/>
              </a:rPr>
              <a:t>【相关主题例文赏析】</a:t>
            </a:r>
          </a:p>
          <a:p>
            <a:pPr>
              <a:lnSpc>
                <a:spcPct val="120000"/>
              </a:lnSpc>
            </a:pPr>
            <a:r>
              <a:rPr lang="en-US" altLang="zh-CN" sz="2400" b="1" dirty="0">
                <a:latin typeface="Franklin Gothic Medium" panose="020B0603020102020204" charset="0"/>
                <a:cs typeface="Franklin Gothic Medium" panose="020B0603020102020204" charset="0"/>
              </a:rPr>
              <a:t>        假定你是学生会主席，当前新型冠状病毒肆虐，</a:t>
            </a:r>
            <a:r>
              <a:rPr lang="en-US" altLang="zh-CN" sz="2400" b="1" dirty="0" smtClean="0">
                <a:latin typeface="Franklin Gothic Medium" panose="020B0603020102020204" charset="0"/>
                <a:cs typeface="Franklin Gothic Medium" panose="020B0603020102020204" charset="0"/>
              </a:rPr>
              <a:t>请你围绕</a:t>
            </a:r>
            <a:r>
              <a:rPr lang="zh-CN" altLang="en-US" sz="2400" b="1" dirty="0" smtClean="0">
                <a:latin typeface="Franklin Gothic Medium" panose="020B0603020102020204" charset="0"/>
                <a:cs typeface="Franklin Gothic Medium" panose="020B0603020102020204" charset="0"/>
              </a:rPr>
              <a:t>“</a:t>
            </a:r>
            <a:r>
              <a:rPr lang="en-US" altLang="zh-CN" sz="2400" b="1" dirty="0" smtClean="0">
                <a:latin typeface="Franklin Gothic Medium" panose="020B0603020102020204" charset="0"/>
                <a:cs typeface="Franklin Gothic Medium" panose="020B0603020102020204" charset="0"/>
              </a:rPr>
              <a:t>从小事做起共战疫情</a:t>
            </a:r>
            <a:r>
              <a:rPr lang="zh-CN" altLang="en-US" sz="2400" b="1" dirty="0" smtClean="0">
                <a:latin typeface="Franklin Gothic Medium" panose="020B0603020102020204" charset="0"/>
                <a:cs typeface="Franklin Gothic Medium" panose="020B0603020102020204" charset="0"/>
              </a:rPr>
              <a:t>”</a:t>
            </a:r>
            <a:r>
              <a:rPr lang="en-US" altLang="zh-CN" sz="2400" b="1" dirty="0" smtClean="0">
                <a:latin typeface="Franklin Gothic Medium" panose="020B0603020102020204" charset="0"/>
                <a:cs typeface="Franklin Gothic Medium" panose="020B0603020102020204" charset="0"/>
              </a:rPr>
              <a:t>这一主题</a:t>
            </a:r>
            <a:r>
              <a:rPr lang="en-US" altLang="zh-CN" sz="2400" b="1" dirty="0">
                <a:latin typeface="Franklin Gothic Medium" panose="020B0603020102020204" charset="0"/>
                <a:cs typeface="Franklin Gothic Medium" panose="020B0603020102020204" charset="0"/>
              </a:rPr>
              <a:t>，给全校学生写一封英文倡议书。</a:t>
            </a:r>
          </a:p>
          <a:p>
            <a:pPr algn="l">
              <a:lnSpc>
                <a:spcPct val="120000"/>
              </a:lnSpc>
            </a:pPr>
            <a:r>
              <a:rPr lang="en-US" altLang="zh-CN" sz="2400" b="1" dirty="0">
                <a:latin typeface="Franklin Gothic Medium" panose="020B0603020102020204" charset="0"/>
                <a:cs typeface="Franklin Gothic Medium" panose="020B0603020102020204" charset="0"/>
              </a:rPr>
              <a:t>要点如下：</a:t>
            </a:r>
          </a:p>
          <a:p>
            <a:pPr algn="l">
              <a:lnSpc>
                <a:spcPct val="120000"/>
              </a:lnSpc>
            </a:pPr>
            <a:r>
              <a:rPr lang="en-US" altLang="zh-CN" sz="2400" b="1" dirty="0">
                <a:latin typeface="Franklin Gothic Medium" panose="020B0603020102020204" charset="0"/>
                <a:cs typeface="Franklin Gothic Medium" panose="020B0603020102020204" charset="0"/>
              </a:rPr>
              <a:t>1. 倡议的原因和目的；</a:t>
            </a:r>
          </a:p>
          <a:p>
            <a:pPr algn="l">
              <a:lnSpc>
                <a:spcPct val="120000"/>
              </a:lnSpc>
            </a:pPr>
            <a:r>
              <a:rPr lang="en-US" altLang="zh-CN" sz="2400" b="1" dirty="0">
                <a:latin typeface="Franklin Gothic Medium" panose="020B0603020102020204" charset="0"/>
                <a:cs typeface="Franklin Gothic Medium" panose="020B0603020102020204" charset="0"/>
              </a:rPr>
              <a:t>2. 倡议的具体内容；</a:t>
            </a:r>
          </a:p>
          <a:p>
            <a:pPr algn="l">
              <a:lnSpc>
                <a:spcPct val="120000"/>
              </a:lnSpc>
            </a:pPr>
            <a:r>
              <a:rPr lang="en-US" altLang="zh-CN" sz="2400" b="1" dirty="0">
                <a:latin typeface="Franklin Gothic Medium" panose="020B0603020102020204" charset="0"/>
                <a:cs typeface="Franklin Gothic Medium" panose="020B0603020102020204" charset="0"/>
              </a:rPr>
              <a:t>3. 发出倡议。</a:t>
            </a:r>
          </a:p>
          <a:p>
            <a:pPr algn="l">
              <a:lnSpc>
                <a:spcPct val="120000"/>
              </a:lnSpc>
            </a:pPr>
            <a:r>
              <a:rPr lang="en-US" altLang="zh-CN" sz="2400" b="1" dirty="0">
                <a:latin typeface="Franklin Gothic Medium" panose="020B0603020102020204" charset="0"/>
                <a:cs typeface="Franklin Gothic Medium" panose="020B0603020102020204" charset="0"/>
              </a:rPr>
              <a:t>注意：</a:t>
            </a:r>
          </a:p>
          <a:p>
            <a:pPr algn="l">
              <a:lnSpc>
                <a:spcPct val="120000"/>
              </a:lnSpc>
            </a:pPr>
            <a:r>
              <a:rPr lang="en-US" altLang="zh-CN" sz="2400" b="1" dirty="0">
                <a:latin typeface="Franklin Gothic Medium" panose="020B0603020102020204" charset="0"/>
                <a:cs typeface="Franklin Gothic Medium" panose="020B0603020102020204" charset="0"/>
              </a:rPr>
              <a:t>1. 词数80左右；</a:t>
            </a:r>
          </a:p>
          <a:p>
            <a:pPr algn="l">
              <a:lnSpc>
                <a:spcPct val="120000"/>
              </a:lnSpc>
            </a:pPr>
            <a:r>
              <a:rPr lang="en-US" altLang="zh-CN" sz="2400" b="1" dirty="0">
                <a:latin typeface="Franklin Gothic Medium" panose="020B0603020102020204" charset="0"/>
                <a:cs typeface="Franklin Gothic Medium" panose="020B0603020102020204" charset="0"/>
              </a:rPr>
              <a:t>2. 可以适当增加细节，以使行文连贯。</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886700" cy="660400"/>
          </a:xfrm>
        </p:spPr>
        <p:txBody>
          <a:bodyPr>
            <a:normAutofit/>
          </a:bodyPr>
          <a:lstStyle/>
          <a:p>
            <a:r>
              <a:rPr lang="en-US" altLang="zh-CN" sz="2800" b="1" dirty="0" smtClean="0">
                <a:latin typeface="Times New Roman" pitchFamily="18" charset="0"/>
                <a:cs typeface="Times New Roman" pitchFamily="18" charset="0"/>
              </a:rPr>
              <a:t>Step 1 Before reading</a:t>
            </a:r>
            <a:endParaRPr lang="zh-CN" altLang="en-US" sz="2800" dirty="0">
              <a:latin typeface="Times New Roman" pitchFamily="18" charset="0"/>
              <a:cs typeface="Times New Roman" pitchFamily="18" charset="0"/>
            </a:endParaRPr>
          </a:p>
        </p:txBody>
      </p:sp>
      <p:sp>
        <p:nvSpPr>
          <p:cNvPr id="3" name="内容占位符 2"/>
          <p:cNvSpPr>
            <a:spLocks noGrp="1"/>
          </p:cNvSpPr>
          <p:nvPr>
            <p:ph idx="1"/>
          </p:nvPr>
        </p:nvSpPr>
        <p:spPr>
          <a:xfrm>
            <a:off x="304740" y="994264"/>
            <a:ext cx="7886700" cy="3264074"/>
          </a:xfrm>
        </p:spPr>
        <p:txBody>
          <a:bodyPr>
            <a:noAutofit/>
          </a:bodyPr>
          <a:lstStyle/>
          <a:p>
            <a:pPr marL="457200" indent="-457200">
              <a:buAutoNum type="arabicPeriod"/>
            </a:pPr>
            <a:r>
              <a:rPr lang="en-US" altLang="zh-CN" sz="2000" b="1" dirty="0" smtClean="0">
                <a:latin typeface="Times New Roman" pitchFamily="18" charset="0"/>
                <a:cs typeface="Times New Roman" pitchFamily="18" charset="0"/>
              </a:rPr>
              <a:t>Where did Hurricane Katrina form?</a:t>
            </a:r>
          </a:p>
          <a:p>
            <a:pPr marL="457200" indent="-457200">
              <a:buNone/>
            </a:pPr>
            <a:endParaRPr lang="zh-CN" altLang="zh-CN" sz="2000" b="1" dirty="0" smtClean="0">
              <a:latin typeface="Times New Roman" pitchFamily="18" charset="0"/>
              <a:cs typeface="Times New Roman" pitchFamily="18" charset="0"/>
            </a:endParaRPr>
          </a:p>
          <a:p>
            <a:pPr>
              <a:buNone/>
            </a:pPr>
            <a:r>
              <a:rPr lang="en-US" altLang="zh-CN" sz="2000" b="1" dirty="0" smtClean="0">
                <a:latin typeface="Times New Roman" pitchFamily="18" charset="0"/>
                <a:cs typeface="Times New Roman" pitchFamily="18" charset="0"/>
              </a:rPr>
              <a:t>2. Where did it hit?</a:t>
            </a:r>
          </a:p>
          <a:p>
            <a:pPr>
              <a:buNone/>
            </a:pPr>
            <a:endParaRPr lang="en-US" altLang="zh-CN" sz="2000" b="1" dirty="0" smtClean="0">
              <a:latin typeface="Times New Roman" pitchFamily="18" charset="0"/>
              <a:cs typeface="Times New Roman" pitchFamily="18" charset="0"/>
            </a:endParaRPr>
          </a:p>
          <a:p>
            <a:pPr>
              <a:buNone/>
            </a:pPr>
            <a:endParaRPr lang="zh-CN" altLang="zh-CN" sz="2000" b="1" dirty="0" smtClean="0">
              <a:latin typeface="Times New Roman" pitchFamily="18" charset="0"/>
              <a:cs typeface="Times New Roman" pitchFamily="18" charset="0"/>
            </a:endParaRPr>
          </a:p>
          <a:p>
            <a:pPr>
              <a:buNone/>
            </a:pPr>
            <a:r>
              <a:rPr lang="en-US" altLang="zh-CN" sz="2000" b="1" dirty="0" smtClean="0">
                <a:latin typeface="Times New Roman" pitchFamily="18" charset="0"/>
                <a:cs typeface="Times New Roman" pitchFamily="18" charset="0"/>
              </a:rPr>
              <a:t>3. How long did it last?</a:t>
            </a:r>
          </a:p>
          <a:p>
            <a:pPr>
              <a:buNone/>
            </a:pPr>
            <a:endParaRPr lang="zh-CN" altLang="zh-CN" sz="2000" b="1" dirty="0" smtClean="0">
              <a:latin typeface="Times New Roman" pitchFamily="18" charset="0"/>
              <a:cs typeface="Times New Roman" pitchFamily="18" charset="0"/>
            </a:endParaRPr>
          </a:p>
          <a:p>
            <a:pPr>
              <a:buNone/>
            </a:pPr>
            <a:r>
              <a:rPr lang="en-US" altLang="zh-CN" sz="2000" b="1" dirty="0" smtClean="0">
                <a:latin typeface="Times New Roman" pitchFamily="18" charset="0"/>
                <a:cs typeface="Times New Roman" pitchFamily="18" charset="0"/>
              </a:rPr>
              <a:t>4. How many people lost their lives in the hurricane?</a:t>
            </a:r>
            <a:endParaRPr lang="zh-CN" altLang="zh-CN" sz="2000" b="1" dirty="0" smtClean="0">
              <a:latin typeface="Times New Roman" pitchFamily="18" charset="0"/>
              <a:cs typeface="Times New Roman" pitchFamily="18" charset="0"/>
            </a:endParaRPr>
          </a:p>
          <a:p>
            <a:pPr>
              <a:buNone/>
            </a:pPr>
            <a:endParaRPr lang="en-US" altLang="zh-CN" sz="2000" b="1" dirty="0" smtClean="0">
              <a:latin typeface="Times New Roman" pitchFamily="18" charset="0"/>
              <a:cs typeface="Times New Roman" pitchFamily="18" charset="0"/>
            </a:endParaRPr>
          </a:p>
          <a:p>
            <a:pPr>
              <a:buNone/>
            </a:pPr>
            <a:r>
              <a:rPr lang="en-US" altLang="zh-CN" sz="2000" b="1" dirty="0" smtClean="0">
                <a:latin typeface="Times New Roman" pitchFamily="18" charset="0"/>
                <a:cs typeface="Times New Roman" pitchFamily="18" charset="0"/>
              </a:rPr>
              <a:t>5. What was the cost of the damage Hurricane Katrina caused?</a:t>
            </a:r>
            <a:endParaRPr lang="zh-CN" altLang="zh-CN" sz="2000" b="1" dirty="0" smtClean="0">
              <a:latin typeface="Times New Roman" pitchFamily="18" charset="0"/>
              <a:cs typeface="Times New Roman" pitchFamily="18" charset="0"/>
            </a:endParaRPr>
          </a:p>
          <a:p>
            <a:pPr>
              <a:buNone/>
            </a:pPr>
            <a:endParaRPr lang="zh-CN" altLang="en-US" sz="2000" b="1" dirty="0">
              <a:latin typeface="Times New Roman" pitchFamily="18" charset="0"/>
              <a:cs typeface="Times New Roman" pitchFamily="18" charset="0"/>
            </a:endParaRPr>
          </a:p>
        </p:txBody>
      </p:sp>
      <p:sp>
        <p:nvSpPr>
          <p:cNvPr id="4" name="矩形 3"/>
          <p:cNvSpPr/>
          <p:nvPr/>
        </p:nvSpPr>
        <p:spPr>
          <a:xfrm>
            <a:off x="736070" y="566466"/>
            <a:ext cx="6917795" cy="383182"/>
          </a:xfrm>
          <a:prstGeom prst="rect">
            <a:avLst/>
          </a:prstGeom>
        </p:spPr>
        <p:txBody>
          <a:bodyPr wrap="square">
            <a:spAutoFit/>
          </a:bodyPr>
          <a:lstStyle/>
          <a:p>
            <a:pPr marL="171450" lvl="0" indent="-171450" defTabSz="685800">
              <a:lnSpc>
                <a:spcPct val="90000"/>
              </a:lnSpc>
              <a:spcBef>
                <a:spcPts val="750"/>
              </a:spcBef>
            </a:pPr>
            <a:r>
              <a:rPr lang="en-US" altLang="zh-CN" sz="2100" b="1" dirty="0" smtClean="0">
                <a:solidFill>
                  <a:srgbClr val="0070C0"/>
                </a:solidFill>
                <a:latin typeface="Times New Roman" pitchFamily="18" charset="0"/>
                <a:cs typeface="Times New Roman" pitchFamily="18" charset="0"/>
              </a:rPr>
              <a:t>Activity: Look at the map and answer the questions on P68.</a:t>
            </a:r>
            <a:endParaRPr lang="zh-CN" altLang="zh-CN" sz="2100" dirty="0" smtClean="0">
              <a:solidFill>
                <a:srgbClr val="0070C0"/>
              </a:solidFill>
              <a:latin typeface="Times New Roman" pitchFamily="18" charset="0"/>
              <a:cs typeface="Times New Roman" pitchFamily="18" charset="0"/>
            </a:endParaRPr>
          </a:p>
        </p:txBody>
      </p:sp>
      <p:sp>
        <p:nvSpPr>
          <p:cNvPr id="5" name="矩形 4"/>
          <p:cNvSpPr/>
          <p:nvPr/>
        </p:nvSpPr>
        <p:spPr>
          <a:xfrm>
            <a:off x="356522" y="1346771"/>
            <a:ext cx="8931411" cy="383182"/>
          </a:xfrm>
          <a:prstGeom prst="rect">
            <a:avLst/>
          </a:prstGeom>
        </p:spPr>
        <p:txBody>
          <a:bodyPr wrap="square">
            <a:spAutoFit/>
          </a:bodyPr>
          <a:lstStyle/>
          <a:p>
            <a:pPr marL="171450" lvl="0" indent="-171450" defTabSz="685800">
              <a:lnSpc>
                <a:spcPct val="90000"/>
              </a:lnSpc>
              <a:spcBef>
                <a:spcPts val="750"/>
              </a:spcBef>
            </a:pPr>
            <a:r>
              <a:rPr lang="en-US" altLang="zh-CN" sz="2000" b="1" dirty="0" smtClean="0">
                <a:solidFill>
                  <a:srgbClr val="FF0000"/>
                </a:solidFill>
                <a:latin typeface="Times New Roman" pitchFamily="18" charset="0"/>
                <a:cs typeface="Times New Roman" pitchFamily="18" charset="0"/>
              </a:rPr>
              <a:t>Katrina fomed on the Atlantic Ocean, where there was a tropical depression.</a:t>
            </a:r>
            <a:endParaRPr lang="zh-CN" altLang="zh-CN" sz="2000" b="1" dirty="0" smtClean="0">
              <a:solidFill>
                <a:srgbClr val="FF0000"/>
              </a:solidFill>
              <a:latin typeface="Times New Roman" pitchFamily="18" charset="0"/>
              <a:cs typeface="Times New Roman" pitchFamily="18" charset="0"/>
            </a:endParaRPr>
          </a:p>
        </p:txBody>
      </p:sp>
      <p:sp>
        <p:nvSpPr>
          <p:cNvPr id="6" name="矩形 5"/>
          <p:cNvSpPr/>
          <p:nvPr/>
        </p:nvSpPr>
        <p:spPr>
          <a:xfrm>
            <a:off x="299963" y="2099684"/>
            <a:ext cx="8700103" cy="707886"/>
          </a:xfrm>
          <a:prstGeom prst="rect">
            <a:avLst/>
          </a:prstGeom>
        </p:spPr>
        <p:txBody>
          <a:bodyPr wrap="square">
            <a:spAutoFit/>
          </a:bodyPr>
          <a:lstStyle/>
          <a:p>
            <a:pPr>
              <a:buNone/>
            </a:pPr>
            <a:r>
              <a:rPr lang="en-US" altLang="zh-CN" sz="2000" b="1" dirty="0" smtClean="0">
                <a:solidFill>
                  <a:srgbClr val="FF0000"/>
                </a:solidFill>
                <a:latin typeface="Times New Roman" pitchFamily="18" charset="0"/>
                <a:cs typeface="Times New Roman" pitchFamily="18" charset="0"/>
              </a:rPr>
              <a:t>It hit mainly the Southern states, including the south of Florida, Louisiana, Mississippi, and Alabama.</a:t>
            </a:r>
            <a:endParaRPr lang="zh-CN" altLang="zh-CN" sz="2000" b="1" dirty="0" smtClean="0">
              <a:solidFill>
                <a:srgbClr val="FF0000"/>
              </a:solidFill>
              <a:latin typeface="Times New Roman" pitchFamily="18" charset="0"/>
              <a:cs typeface="Times New Roman" pitchFamily="18" charset="0"/>
            </a:endParaRPr>
          </a:p>
        </p:txBody>
      </p:sp>
      <p:sp>
        <p:nvSpPr>
          <p:cNvPr id="7" name="矩形 6"/>
          <p:cNvSpPr/>
          <p:nvPr/>
        </p:nvSpPr>
        <p:spPr>
          <a:xfrm>
            <a:off x="399503" y="3225285"/>
            <a:ext cx="3397277" cy="400110"/>
          </a:xfrm>
          <a:prstGeom prst="rect">
            <a:avLst/>
          </a:prstGeom>
        </p:spPr>
        <p:txBody>
          <a:bodyPr wrap="none">
            <a:spAutoFit/>
          </a:bodyPr>
          <a:lstStyle/>
          <a:p>
            <a:pPr>
              <a:buNone/>
            </a:pPr>
            <a:r>
              <a:rPr lang="en-US" altLang="zh-CN" sz="2000" b="1" dirty="0" smtClean="0">
                <a:solidFill>
                  <a:srgbClr val="FF0000"/>
                </a:solidFill>
                <a:latin typeface="Times New Roman" pitchFamily="18" charset="0"/>
                <a:cs typeface="Times New Roman" pitchFamily="18" charset="0"/>
              </a:rPr>
              <a:t>It lasted more than one week.</a:t>
            </a:r>
            <a:endParaRPr lang="zh-CN" altLang="zh-CN" sz="2000" b="1" dirty="0" smtClean="0">
              <a:solidFill>
                <a:srgbClr val="FF0000"/>
              </a:solidFill>
              <a:latin typeface="Times New Roman" pitchFamily="18" charset="0"/>
              <a:cs typeface="Times New Roman" pitchFamily="18" charset="0"/>
            </a:endParaRPr>
          </a:p>
        </p:txBody>
      </p:sp>
      <p:sp>
        <p:nvSpPr>
          <p:cNvPr id="8" name="矩形 7"/>
          <p:cNvSpPr/>
          <p:nvPr/>
        </p:nvSpPr>
        <p:spPr>
          <a:xfrm>
            <a:off x="372533" y="4009651"/>
            <a:ext cx="6553200" cy="400110"/>
          </a:xfrm>
          <a:prstGeom prst="rect">
            <a:avLst/>
          </a:prstGeom>
        </p:spPr>
        <p:txBody>
          <a:bodyPr wrap="square">
            <a:spAutoFit/>
          </a:bodyPr>
          <a:lstStyle/>
          <a:p>
            <a:pPr>
              <a:buNone/>
            </a:pPr>
            <a:r>
              <a:rPr lang="en-US" altLang="zh-CN" sz="2000" b="1" dirty="0" smtClean="0">
                <a:solidFill>
                  <a:srgbClr val="FF0000"/>
                </a:solidFill>
                <a:latin typeface="Times New Roman" pitchFamily="18" charset="0"/>
                <a:cs typeface="Times New Roman" pitchFamily="18" charset="0"/>
              </a:rPr>
              <a:t>Over 1800 people lost their lives in the hurricane.</a:t>
            </a:r>
            <a:endParaRPr lang="zh-CN" altLang="zh-CN" sz="2000" b="1" dirty="0" smtClean="0">
              <a:solidFill>
                <a:srgbClr val="FF0000"/>
              </a:solidFill>
              <a:latin typeface="Times New Roman" pitchFamily="18" charset="0"/>
              <a:cs typeface="Times New Roman" pitchFamily="18" charset="0"/>
            </a:endParaRPr>
          </a:p>
        </p:txBody>
      </p:sp>
      <p:sp>
        <p:nvSpPr>
          <p:cNvPr id="9" name="矩形 8"/>
          <p:cNvSpPr/>
          <p:nvPr/>
        </p:nvSpPr>
        <p:spPr>
          <a:xfrm>
            <a:off x="426661" y="4664617"/>
            <a:ext cx="4221027" cy="400110"/>
          </a:xfrm>
          <a:prstGeom prst="rect">
            <a:avLst/>
          </a:prstGeom>
        </p:spPr>
        <p:txBody>
          <a:bodyPr wrap="none">
            <a:spAutoFit/>
          </a:bodyPr>
          <a:lstStyle/>
          <a:p>
            <a:pPr>
              <a:buNone/>
            </a:pPr>
            <a:r>
              <a:rPr lang="en-US" altLang="zh-CN" sz="2000" b="1" dirty="0" smtClean="0">
                <a:solidFill>
                  <a:srgbClr val="FF0000"/>
                </a:solidFill>
                <a:latin typeface="Times New Roman" pitchFamily="18" charset="0"/>
                <a:cs typeface="Times New Roman" pitchFamily="18" charset="0"/>
              </a:rPr>
              <a:t>It caused USD 108 billion in damage.</a:t>
            </a:r>
            <a:endParaRPr lang="zh-CN" altLang="zh-CN" sz="2000" b="1"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文本框 3"/>
          <p:cNvSpPr txBox="1"/>
          <p:nvPr/>
        </p:nvSpPr>
        <p:spPr>
          <a:xfrm>
            <a:off x="43545" y="-34836"/>
            <a:ext cx="9030789" cy="5324535"/>
          </a:xfrm>
          <a:prstGeom prst="rect">
            <a:avLst/>
          </a:prstGeom>
          <a:noFill/>
        </p:spPr>
        <p:txBody>
          <a:bodyPr wrap="square" rtlCol="0">
            <a:spAutoFit/>
          </a:bodyPr>
          <a:lstStyle/>
          <a:p>
            <a:pPr algn="just">
              <a:lnSpc>
                <a:spcPct val="100000"/>
              </a:lnSpc>
            </a:pPr>
            <a:r>
              <a:rPr lang="en-US" altLang="zh-CN" sz="2000" b="1" dirty="0">
                <a:latin typeface="Times New Roman" pitchFamily="18" charset="0"/>
                <a:cs typeface="Times New Roman" pitchFamily="18" charset="0"/>
              </a:rPr>
              <a:t>Dear schoolmates,</a:t>
            </a:r>
          </a:p>
          <a:p>
            <a:pPr algn="just">
              <a:lnSpc>
                <a:spcPct val="100000"/>
              </a:lnSpc>
            </a:pPr>
            <a:r>
              <a:rPr lang="en-US" altLang="zh-CN" sz="2000" b="1" dirty="0">
                <a:latin typeface="Times New Roman" pitchFamily="18" charset="0"/>
                <a:cs typeface="Times New Roman" pitchFamily="18" charset="0"/>
              </a:rPr>
              <a:t>        Recently, the novel coronavirus has made its way around China. It </a:t>
            </a:r>
            <a:r>
              <a:rPr lang="en-US" altLang="zh-CN" sz="2000" b="1" u="sng" dirty="0">
                <a:solidFill>
                  <a:srgbClr val="FF0000"/>
                </a:solidFill>
                <a:latin typeface="Times New Roman" pitchFamily="18" charset="0"/>
                <a:cs typeface="Times New Roman" pitchFamily="18" charset="0"/>
              </a:rPr>
              <a:t>has a strong impact on our life and </a:t>
            </a:r>
            <a:r>
              <a:rPr lang="en-US" altLang="zh-CN" sz="2000" b="1" u="sng" dirty="0" smtClean="0">
                <a:solidFill>
                  <a:srgbClr val="FF0000"/>
                </a:solidFill>
                <a:latin typeface="Times New Roman" pitchFamily="18" charset="0"/>
                <a:cs typeface="Times New Roman" pitchFamily="18" charset="0"/>
              </a:rPr>
              <a:t>study</a:t>
            </a:r>
            <a:r>
              <a:rPr lang="en-US" altLang="zh-CN" sz="2000" b="1" dirty="0" smtClean="0"/>
              <a:t>(</a:t>
            </a:r>
            <a:r>
              <a:rPr lang="zh-CN" altLang="zh-CN" sz="2000" b="1" dirty="0" smtClean="0"/>
              <a:t>对我们的生活和学习有很大的影响</a:t>
            </a:r>
            <a:r>
              <a:rPr lang="en-US" altLang="zh-CN" sz="2000" b="1" dirty="0" smtClean="0"/>
              <a:t>)</a:t>
            </a:r>
            <a:r>
              <a:rPr lang="en-US" altLang="zh-CN" sz="2000" b="1" dirty="0" smtClean="0">
                <a:latin typeface="Times New Roman" pitchFamily="18" charset="0"/>
                <a:cs typeface="Times New Roman" pitchFamily="18" charset="0"/>
              </a:rPr>
              <a:t>. </a:t>
            </a:r>
            <a:r>
              <a:rPr lang="en-US" altLang="zh-CN" sz="2000" b="1" u="sng" dirty="0">
                <a:solidFill>
                  <a:srgbClr val="FF0000"/>
                </a:solidFill>
                <a:latin typeface="Times New Roman" pitchFamily="18" charset="0"/>
                <a:cs typeface="Times New Roman" pitchFamily="18" charset="0"/>
              </a:rPr>
              <a:t>Faced with the </a:t>
            </a:r>
            <a:r>
              <a:rPr lang="en-US" altLang="zh-CN" sz="2000" b="1" u="sng" dirty="0" smtClean="0">
                <a:solidFill>
                  <a:srgbClr val="FF0000"/>
                </a:solidFill>
                <a:latin typeface="Times New Roman" pitchFamily="18" charset="0"/>
                <a:cs typeface="Times New Roman" pitchFamily="18" charset="0"/>
              </a:rPr>
              <a:t>crisis</a:t>
            </a:r>
            <a:r>
              <a:rPr lang="en-US" altLang="zh-CN" sz="2000" b="1" dirty="0" smtClean="0"/>
              <a:t>(</a:t>
            </a:r>
            <a:r>
              <a:rPr lang="zh-CN" altLang="zh-CN" sz="2000" b="1" dirty="0" smtClean="0"/>
              <a:t>面对这场危机</a:t>
            </a:r>
            <a:r>
              <a:rPr lang="en-US" altLang="zh-CN" sz="2000" b="1" dirty="0" smtClean="0"/>
              <a:t>)</a:t>
            </a:r>
            <a:r>
              <a:rPr lang="en-US" altLang="zh-CN" sz="2000" b="1" dirty="0" smtClean="0">
                <a:latin typeface="Times New Roman" pitchFamily="18" charset="0"/>
                <a:cs typeface="Times New Roman" pitchFamily="18" charset="0"/>
              </a:rPr>
              <a:t>, </a:t>
            </a:r>
            <a:r>
              <a:rPr lang="en-US" altLang="zh-CN" sz="2000" b="1" dirty="0">
                <a:latin typeface="Times New Roman" pitchFamily="18" charset="0"/>
                <a:cs typeface="Times New Roman" pitchFamily="18" charset="0"/>
              </a:rPr>
              <a:t>we students should </a:t>
            </a:r>
            <a:r>
              <a:rPr lang="en-US" altLang="zh-CN" sz="2000" b="1" u="sng" dirty="0">
                <a:solidFill>
                  <a:srgbClr val="FF0000"/>
                </a:solidFill>
                <a:latin typeface="Times New Roman" pitchFamily="18" charset="0"/>
                <a:cs typeface="Times New Roman" pitchFamily="18" charset="0"/>
              </a:rPr>
              <a:t>respond actively to the appeal</a:t>
            </a:r>
            <a:r>
              <a:rPr lang="en-US" altLang="zh-CN" sz="2000" b="1" dirty="0">
                <a:latin typeface="Times New Roman" pitchFamily="18" charset="0"/>
                <a:cs typeface="Times New Roman" pitchFamily="18" charset="0"/>
              </a:rPr>
              <a:t> </a:t>
            </a:r>
            <a:r>
              <a:rPr lang="en-US" altLang="zh-CN" sz="2000" b="1" dirty="0" smtClean="0"/>
              <a:t>(</a:t>
            </a:r>
            <a:r>
              <a:rPr lang="zh-CN" altLang="zh-CN" sz="2000" b="1" dirty="0" smtClean="0"/>
              <a:t>积极响应号召</a:t>
            </a:r>
            <a:r>
              <a:rPr lang="en-US" altLang="zh-CN" sz="2000" b="1" dirty="0" smtClean="0"/>
              <a:t>)</a:t>
            </a:r>
            <a:r>
              <a:rPr lang="en-US" altLang="zh-CN" sz="2000" b="1" dirty="0" smtClean="0">
                <a:latin typeface="Times New Roman" pitchFamily="18" charset="0"/>
                <a:cs typeface="Times New Roman" pitchFamily="18" charset="0"/>
              </a:rPr>
              <a:t>from </a:t>
            </a:r>
            <a:r>
              <a:rPr lang="en-US" altLang="zh-CN" sz="2000" b="1" dirty="0">
                <a:latin typeface="Times New Roman" pitchFamily="18" charset="0"/>
                <a:cs typeface="Times New Roman" pitchFamily="18" charset="0"/>
              </a:rPr>
              <a:t>authority and experts. In order to ease the serious condition, all of the students had better do as follows.</a:t>
            </a:r>
          </a:p>
          <a:p>
            <a:pPr algn="just">
              <a:lnSpc>
                <a:spcPct val="100000"/>
              </a:lnSpc>
            </a:pPr>
            <a:r>
              <a:rPr lang="en-US" altLang="zh-CN" sz="2000" b="1" dirty="0">
                <a:latin typeface="Times New Roman" pitchFamily="18" charset="0"/>
                <a:cs typeface="Times New Roman" pitchFamily="18" charset="0"/>
              </a:rPr>
              <a:t>        First of all, stay at home and </a:t>
            </a:r>
            <a:r>
              <a:rPr lang="en-US" altLang="zh-CN" sz="2000" b="1" u="sng" dirty="0">
                <a:solidFill>
                  <a:srgbClr val="FF0000"/>
                </a:solidFill>
                <a:latin typeface="Times New Roman" pitchFamily="18" charset="0"/>
                <a:cs typeface="Times New Roman" pitchFamily="18" charset="0"/>
              </a:rPr>
              <a:t>don’t go out if not </a:t>
            </a:r>
            <a:r>
              <a:rPr lang="en-US" altLang="zh-CN" sz="2000" b="1" u="sng" dirty="0" smtClean="0">
                <a:solidFill>
                  <a:srgbClr val="FF0000"/>
                </a:solidFill>
                <a:latin typeface="Times New Roman" pitchFamily="18" charset="0"/>
                <a:cs typeface="Times New Roman" pitchFamily="18" charset="0"/>
              </a:rPr>
              <a:t>necessary</a:t>
            </a:r>
            <a:r>
              <a:rPr lang="en-US" altLang="zh-CN" sz="2000" b="1" dirty="0" smtClean="0"/>
              <a:t>(</a:t>
            </a:r>
            <a:r>
              <a:rPr lang="zh-CN" altLang="zh-CN" sz="2000" b="1" dirty="0" smtClean="0"/>
              <a:t>不必要不外出</a:t>
            </a:r>
            <a:r>
              <a:rPr lang="en-US" altLang="zh-CN" sz="2000" b="1" dirty="0" smtClean="0"/>
              <a:t>)</a:t>
            </a:r>
            <a:r>
              <a:rPr lang="en-US" altLang="zh-CN" sz="2000" b="1" dirty="0" smtClean="0">
                <a:latin typeface="Times New Roman" pitchFamily="18" charset="0"/>
                <a:cs typeface="Times New Roman" pitchFamily="18" charset="0"/>
              </a:rPr>
              <a:t>. </a:t>
            </a:r>
            <a:r>
              <a:rPr lang="en-US" altLang="zh-CN" sz="2000" b="1" dirty="0">
                <a:latin typeface="Times New Roman" pitchFamily="18" charset="0"/>
                <a:cs typeface="Times New Roman" pitchFamily="18" charset="0"/>
              </a:rPr>
              <a:t>Be responsible for yourself and others. In addition, </a:t>
            </a:r>
            <a:r>
              <a:rPr lang="en-US" altLang="zh-CN" sz="2000" b="1" u="sng" dirty="0">
                <a:solidFill>
                  <a:srgbClr val="FF0000"/>
                </a:solidFill>
                <a:latin typeface="Times New Roman" pitchFamily="18" charset="0"/>
                <a:cs typeface="Times New Roman" pitchFamily="18" charset="0"/>
              </a:rPr>
              <a:t>do wear masks </a:t>
            </a:r>
            <a:r>
              <a:rPr lang="en-US" altLang="zh-CN" sz="2000" b="1" dirty="0" smtClean="0"/>
              <a:t>(</a:t>
            </a:r>
            <a:r>
              <a:rPr lang="zh-CN" altLang="zh-CN" sz="2000" b="1" dirty="0" smtClean="0"/>
              <a:t>务必佩戴口罩</a:t>
            </a:r>
            <a:r>
              <a:rPr lang="en-US" altLang="zh-CN" sz="2000" b="1" dirty="0" smtClean="0"/>
              <a:t>)</a:t>
            </a:r>
            <a:r>
              <a:rPr lang="en-US" altLang="zh-CN" sz="2000" b="1" dirty="0" smtClean="0">
                <a:latin typeface="Times New Roman" pitchFamily="18" charset="0"/>
                <a:cs typeface="Times New Roman" pitchFamily="18" charset="0"/>
              </a:rPr>
              <a:t>while </a:t>
            </a:r>
            <a:r>
              <a:rPr lang="en-US" altLang="zh-CN" sz="2000" b="1" dirty="0">
                <a:latin typeface="Times New Roman" pitchFamily="18" charset="0"/>
                <a:cs typeface="Times New Roman" pitchFamily="18" charset="0"/>
              </a:rPr>
              <a:t>you are in the open air. As we all know, it can reduce the risk of contracting the virus. Washing hands as often as possible is needed, too. </a:t>
            </a:r>
            <a:r>
              <a:rPr lang="en-US" altLang="zh-CN" sz="2000" b="1" u="sng" dirty="0">
                <a:solidFill>
                  <a:srgbClr val="FF0000"/>
                </a:solidFill>
                <a:latin typeface="Times New Roman" pitchFamily="18" charset="0"/>
                <a:cs typeface="Times New Roman" pitchFamily="18" charset="0"/>
              </a:rPr>
              <a:t>Most </a:t>
            </a:r>
            <a:r>
              <a:rPr lang="en-US" altLang="zh-CN" sz="2000" b="1" u="sng" dirty="0" smtClean="0">
                <a:solidFill>
                  <a:srgbClr val="FF0000"/>
                </a:solidFill>
                <a:latin typeface="Times New Roman" pitchFamily="18" charset="0"/>
                <a:cs typeface="Times New Roman" pitchFamily="18" charset="0"/>
              </a:rPr>
              <a:t>importantly</a:t>
            </a:r>
            <a:r>
              <a:rPr lang="en-US" altLang="zh-CN" sz="2000" b="1" dirty="0" smtClean="0"/>
              <a:t>(</a:t>
            </a:r>
            <a:r>
              <a:rPr lang="zh-CN" altLang="zh-CN" sz="2000" b="1" dirty="0" smtClean="0"/>
              <a:t>最重要的是</a:t>
            </a:r>
            <a:r>
              <a:rPr lang="en-US" altLang="zh-CN" sz="2000" b="1" dirty="0" smtClean="0"/>
              <a:t>)</a:t>
            </a:r>
            <a:r>
              <a:rPr lang="en-US" altLang="zh-CN" sz="2000" b="1" dirty="0" smtClean="0">
                <a:latin typeface="Times New Roman" pitchFamily="18" charset="0"/>
                <a:cs typeface="Times New Roman" pitchFamily="18" charset="0"/>
              </a:rPr>
              <a:t>, </a:t>
            </a:r>
            <a:r>
              <a:rPr lang="en-US" altLang="zh-CN" sz="2000" b="1" dirty="0">
                <a:latin typeface="Times New Roman" pitchFamily="18" charset="0"/>
                <a:cs typeface="Times New Roman" pitchFamily="18" charset="0"/>
              </a:rPr>
              <a:t>everyone ought to </a:t>
            </a:r>
            <a:r>
              <a:rPr lang="en-US" altLang="zh-CN" sz="2000" b="1" u="sng" dirty="0">
                <a:solidFill>
                  <a:srgbClr val="FF0000"/>
                </a:solidFill>
                <a:latin typeface="Times New Roman" pitchFamily="18" charset="0"/>
                <a:cs typeface="Times New Roman" pitchFamily="18" charset="0"/>
              </a:rPr>
              <a:t>have a positive attitude to </a:t>
            </a:r>
            <a:r>
              <a:rPr lang="en-US" altLang="zh-CN" sz="2000" b="1" dirty="0" smtClean="0"/>
              <a:t>(</a:t>
            </a:r>
            <a:r>
              <a:rPr lang="zh-CN" altLang="zh-CN" sz="2000" b="1" dirty="0" smtClean="0"/>
              <a:t>对</a:t>
            </a:r>
            <a:r>
              <a:rPr lang="en-US" altLang="zh-CN" sz="2000" b="1" dirty="0" smtClean="0"/>
              <a:t>......</a:t>
            </a:r>
            <a:r>
              <a:rPr lang="zh-CN" altLang="zh-CN" sz="2000" b="1" dirty="0" smtClean="0"/>
              <a:t>持积极态度</a:t>
            </a:r>
            <a:r>
              <a:rPr lang="en-US" altLang="zh-CN" sz="2000" b="1" dirty="0" smtClean="0"/>
              <a:t>)</a:t>
            </a:r>
            <a:r>
              <a:rPr lang="en-US" altLang="zh-CN" sz="2000" b="1" dirty="0" smtClean="0">
                <a:latin typeface="Times New Roman" pitchFamily="18" charset="0"/>
                <a:cs typeface="Times New Roman" pitchFamily="18" charset="0"/>
              </a:rPr>
              <a:t>the </a:t>
            </a:r>
            <a:r>
              <a:rPr lang="en-US" altLang="zh-CN" sz="2000" b="1" dirty="0">
                <a:latin typeface="Times New Roman" pitchFamily="18" charset="0"/>
                <a:cs typeface="Times New Roman" pitchFamily="18" charset="0"/>
              </a:rPr>
              <a:t>campaign with the disease. Attitude is everything.</a:t>
            </a:r>
          </a:p>
          <a:p>
            <a:pPr algn="just">
              <a:lnSpc>
                <a:spcPct val="100000"/>
              </a:lnSpc>
            </a:pPr>
            <a:r>
              <a:rPr lang="en-US" altLang="zh-CN" sz="2000" b="1" dirty="0">
                <a:latin typeface="Times New Roman" pitchFamily="18" charset="0"/>
                <a:cs typeface="Times New Roman" pitchFamily="18" charset="0"/>
              </a:rPr>
              <a:t>        My dear friends, there may be a long way to go for us. Let’s work hand in hand </a:t>
            </a:r>
            <a:r>
              <a:rPr lang="en-US" altLang="zh-CN" sz="2000" b="1" u="sng" dirty="0">
                <a:solidFill>
                  <a:srgbClr val="FF0000"/>
                </a:solidFill>
                <a:latin typeface="Times New Roman" pitchFamily="18" charset="0"/>
                <a:cs typeface="Times New Roman" pitchFamily="18" charset="0"/>
              </a:rPr>
              <a:t>to overcome </a:t>
            </a:r>
            <a:r>
              <a:rPr lang="en-US" altLang="zh-CN" sz="2000" b="1" u="sng" dirty="0" smtClean="0">
                <a:solidFill>
                  <a:srgbClr val="FF0000"/>
                </a:solidFill>
                <a:latin typeface="Times New Roman" pitchFamily="18" charset="0"/>
                <a:cs typeface="Times New Roman" pitchFamily="18" charset="0"/>
              </a:rPr>
              <a:t>anxiety</a:t>
            </a:r>
            <a:r>
              <a:rPr lang="en-US" altLang="zh-CN" sz="2000" b="1" dirty="0" smtClean="0"/>
              <a:t>(</a:t>
            </a:r>
            <a:r>
              <a:rPr lang="zh-CN" altLang="zh-CN" sz="2000" b="1" dirty="0" smtClean="0"/>
              <a:t>克服焦虑</a:t>
            </a:r>
            <a:r>
              <a:rPr lang="en-US" altLang="zh-CN" sz="2000" b="1" dirty="0" smtClean="0"/>
              <a:t>)</a:t>
            </a:r>
            <a:r>
              <a:rPr lang="en-US" altLang="zh-CN" sz="2000" b="1" dirty="0" smtClean="0">
                <a:latin typeface="Times New Roman" pitchFamily="18" charset="0"/>
                <a:cs typeface="Times New Roman" pitchFamily="18" charset="0"/>
              </a:rPr>
              <a:t> </a:t>
            </a:r>
            <a:r>
              <a:rPr lang="en-US" altLang="zh-CN" sz="2000" b="1" dirty="0">
                <a:latin typeface="Times New Roman" pitchFamily="18" charset="0"/>
                <a:cs typeface="Times New Roman" pitchFamily="18" charset="0"/>
              </a:rPr>
              <a:t>and do some bits. We </a:t>
            </a:r>
            <a:r>
              <a:rPr lang="en-US" altLang="zh-CN" sz="2000" b="1" u="sng" dirty="0">
                <a:solidFill>
                  <a:srgbClr val="FF0000"/>
                </a:solidFill>
                <a:latin typeface="Times New Roman" pitchFamily="18" charset="0"/>
                <a:cs typeface="Times New Roman" pitchFamily="18" charset="0"/>
              </a:rPr>
              <a:t>have faith in </a:t>
            </a:r>
            <a:r>
              <a:rPr lang="en-US" altLang="zh-CN" sz="2000" b="1" u="sng" dirty="0" smtClean="0">
                <a:solidFill>
                  <a:srgbClr val="FF0000"/>
                </a:solidFill>
                <a:latin typeface="Times New Roman" pitchFamily="18" charset="0"/>
                <a:cs typeface="Times New Roman" pitchFamily="18" charset="0"/>
              </a:rPr>
              <a:t>the </a:t>
            </a:r>
            <a:r>
              <a:rPr lang="en-US" altLang="zh-CN" sz="2000" b="1" u="sng" dirty="0">
                <a:solidFill>
                  <a:srgbClr val="FF0000"/>
                </a:solidFill>
                <a:latin typeface="Times New Roman" pitchFamily="18" charset="0"/>
                <a:cs typeface="Times New Roman" pitchFamily="18" charset="0"/>
              </a:rPr>
              <a:t>fact that </a:t>
            </a:r>
            <a:r>
              <a:rPr lang="en-US" altLang="zh-CN" sz="2000" b="1" dirty="0" smtClean="0"/>
              <a:t>(</a:t>
            </a:r>
            <a:r>
              <a:rPr lang="zh-CN" altLang="zh-CN" sz="2000" b="1" dirty="0" smtClean="0"/>
              <a:t>我们相信</a:t>
            </a:r>
            <a:r>
              <a:rPr lang="en-US" altLang="zh-CN" sz="2000" b="1" dirty="0" smtClean="0"/>
              <a:t>) </a:t>
            </a:r>
            <a:r>
              <a:rPr lang="en-US" altLang="zh-CN" sz="2000" b="1" dirty="0" smtClean="0">
                <a:latin typeface="Times New Roman" pitchFamily="18" charset="0"/>
                <a:cs typeface="Times New Roman" pitchFamily="18" charset="0"/>
              </a:rPr>
              <a:t>tomorrow </a:t>
            </a:r>
            <a:r>
              <a:rPr lang="en-US" altLang="zh-CN" sz="2000" b="1" dirty="0">
                <a:latin typeface="Times New Roman" pitchFamily="18" charset="0"/>
                <a:cs typeface="Times New Roman" pitchFamily="18" charset="0"/>
              </a:rPr>
              <a:t>is another day.</a:t>
            </a:r>
          </a:p>
          <a:p>
            <a:pPr algn="just">
              <a:lnSpc>
                <a:spcPct val="100000"/>
              </a:lnSpc>
            </a:pPr>
            <a:r>
              <a:rPr lang="en-US" altLang="zh-CN" b="1" dirty="0">
                <a:latin typeface="Times New Roman" pitchFamily="18" charset="0"/>
                <a:cs typeface="Times New Roman" pitchFamily="18" charset="0"/>
              </a:rPr>
              <a:t>                   </a:t>
            </a:r>
            <a:r>
              <a:rPr lang="en-US" altLang="zh-CN" b="1" dirty="0" smtClean="0">
                <a:latin typeface="Times New Roman" pitchFamily="18" charset="0"/>
                <a:cs typeface="Times New Roman" pitchFamily="18" charset="0"/>
              </a:rPr>
              <a:t>                                                                                              The </a:t>
            </a:r>
            <a:r>
              <a:rPr lang="en-US" altLang="zh-CN" b="1" dirty="0">
                <a:latin typeface="Times New Roman" pitchFamily="18" charset="0"/>
                <a:cs typeface="Times New Roman" pitchFamily="18" charset="0"/>
              </a:rPr>
              <a:t>Students’ Union</a:t>
            </a:r>
          </a:p>
          <a:p>
            <a:pPr algn="just">
              <a:lnSpc>
                <a:spcPct val="100000"/>
              </a:lnSpc>
            </a:pPr>
            <a:r>
              <a:rPr lang="en-US" altLang="zh-CN" b="1" dirty="0" smtClean="0">
                <a:latin typeface="Times New Roman" pitchFamily="18" charset="0"/>
                <a:cs typeface="Times New Roman" pitchFamily="18" charset="0"/>
              </a:rPr>
              <a:t>                                                                                                                     Feb</a:t>
            </a:r>
            <a:r>
              <a:rPr lang="en-US" altLang="zh-CN" b="1" dirty="0">
                <a:latin typeface="Times New Roman" pitchFamily="18" charset="0"/>
                <a:cs typeface="Times New Roman" pitchFamily="18" charset="0"/>
              </a:rPr>
              <a:t>. 14th, 2020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886700" cy="826775"/>
          </a:xfrm>
        </p:spPr>
        <p:txBody>
          <a:bodyPr>
            <a:normAutofit/>
          </a:bodyPr>
          <a:lstStyle/>
          <a:p>
            <a:r>
              <a:rPr lang="en-US" altLang="zh-CN" b="1" dirty="0" smtClean="0">
                <a:latin typeface="Times New Roman" pitchFamily="18" charset="0"/>
                <a:cs typeface="Times New Roman" pitchFamily="18" charset="0"/>
              </a:rPr>
              <a:t>Step 2 While </a:t>
            </a:r>
            <a:r>
              <a:rPr lang="en-US" altLang="zh-CN" b="1" dirty="0" smtClean="0">
                <a:latin typeface="Times New Roman" pitchFamily="18" charset="0"/>
                <a:cs typeface="Times New Roman" pitchFamily="18" charset="0"/>
              </a:rPr>
              <a:t>reading</a:t>
            </a:r>
            <a:endParaRPr lang="zh-CN" altLang="en-US" dirty="0">
              <a:latin typeface="Times New Roman" pitchFamily="18" charset="0"/>
              <a:cs typeface="Times New Roman" pitchFamily="18" charset="0"/>
            </a:endParaRPr>
          </a:p>
        </p:txBody>
      </p:sp>
      <p:sp>
        <p:nvSpPr>
          <p:cNvPr id="3" name="内容占位符 2"/>
          <p:cNvSpPr>
            <a:spLocks noGrp="1"/>
          </p:cNvSpPr>
          <p:nvPr>
            <p:ph idx="1"/>
          </p:nvPr>
        </p:nvSpPr>
        <p:spPr>
          <a:xfrm>
            <a:off x="706543" y="1354459"/>
            <a:ext cx="7886700" cy="3264074"/>
          </a:xfrm>
        </p:spPr>
        <p:txBody>
          <a:bodyPr>
            <a:normAutofit/>
          </a:bodyPr>
          <a:lstStyle/>
          <a:p>
            <a:pPr>
              <a:buNone/>
            </a:pPr>
            <a:r>
              <a:rPr lang="en-US" altLang="zh-CN" sz="2800" b="1" dirty="0" smtClean="0">
                <a:latin typeface="Times New Roman" pitchFamily="18" charset="0"/>
                <a:cs typeface="Times New Roman" pitchFamily="18" charset="0"/>
              </a:rPr>
              <a:t>1</a:t>
            </a:r>
            <a:r>
              <a:rPr lang="en-US" altLang="zh-CN" sz="2800" b="1" dirty="0" smtClean="0">
                <a:latin typeface="Times New Roman" pitchFamily="18" charset="0"/>
                <a:cs typeface="Times New Roman" pitchFamily="18" charset="0"/>
              </a:rPr>
              <a:t>. What’s the type of the passage?</a:t>
            </a:r>
            <a:endParaRPr lang="zh-CN" altLang="zh-CN" sz="2800" b="1" dirty="0" smtClean="0">
              <a:latin typeface="Times New Roman" pitchFamily="18" charset="0"/>
              <a:cs typeface="Times New Roman" pitchFamily="18" charset="0"/>
            </a:endParaRPr>
          </a:p>
          <a:p>
            <a:pPr>
              <a:buNone/>
            </a:pPr>
            <a:endParaRPr lang="en-US" altLang="zh-CN" sz="2800" b="1" dirty="0" smtClean="0">
              <a:latin typeface="Times New Roman" pitchFamily="18" charset="0"/>
              <a:cs typeface="Times New Roman" pitchFamily="18" charset="0"/>
            </a:endParaRPr>
          </a:p>
          <a:p>
            <a:pPr>
              <a:buNone/>
            </a:pPr>
            <a:r>
              <a:rPr lang="en-US" altLang="zh-CN" sz="2800" b="1" dirty="0" smtClean="0">
                <a:latin typeface="Times New Roman" pitchFamily="18" charset="0"/>
                <a:cs typeface="Times New Roman" pitchFamily="18" charset="0"/>
              </a:rPr>
              <a:t>2</a:t>
            </a:r>
            <a:r>
              <a:rPr lang="en-US" altLang="zh-CN" sz="2800" b="1" dirty="0" smtClean="0">
                <a:latin typeface="Times New Roman" pitchFamily="18" charset="0"/>
                <a:cs typeface="Times New Roman" pitchFamily="18" charset="0"/>
              </a:rPr>
              <a:t>. What is your understanding of the title?</a:t>
            </a:r>
            <a:endParaRPr lang="zh-CN" altLang="zh-CN" sz="2800" b="1" dirty="0" smtClean="0">
              <a:latin typeface="Times New Roman" pitchFamily="18" charset="0"/>
              <a:cs typeface="Times New Roman" pitchFamily="18" charset="0"/>
            </a:endParaRPr>
          </a:p>
          <a:p>
            <a:pPr>
              <a:buNone/>
            </a:pPr>
            <a:endParaRPr lang="zh-CN" altLang="en-US" sz="2800" b="1" dirty="0">
              <a:latin typeface="Times New Roman" pitchFamily="18" charset="0"/>
              <a:cs typeface="Times New Roman" pitchFamily="18" charset="0"/>
            </a:endParaRPr>
          </a:p>
        </p:txBody>
      </p:sp>
      <p:sp>
        <p:nvSpPr>
          <p:cNvPr id="4" name="矩形 3"/>
          <p:cNvSpPr/>
          <p:nvPr/>
        </p:nvSpPr>
        <p:spPr>
          <a:xfrm>
            <a:off x="688219" y="799223"/>
            <a:ext cx="7680719" cy="424732"/>
          </a:xfrm>
          <a:prstGeom prst="rect">
            <a:avLst/>
          </a:prstGeom>
        </p:spPr>
        <p:txBody>
          <a:bodyPr wrap="square">
            <a:spAutoFit/>
          </a:bodyPr>
          <a:lstStyle/>
          <a:p>
            <a:pPr marL="171450" lvl="0" indent="-171450" defTabSz="685800">
              <a:lnSpc>
                <a:spcPct val="90000"/>
              </a:lnSpc>
              <a:spcBef>
                <a:spcPts val="750"/>
              </a:spcBef>
            </a:pPr>
            <a:r>
              <a:rPr lang="en-US" altLang="zh-CN" sz="2400" b="1" dirty="0" smtClean="0">
                <a:solidFill>
                  <a:srgbClr val="0070C0"/>
                </a:solidFill>
                <a:latin typeface="Times New Roman" pitchFamily="18" charset="0"/>
                <a:cs typeface="Times New Roman" pitchFamily="18" charset="0"/>
              </a:rPr>
              <a:t>Activity 1: Read the passage and answer the questions.</a:t>
            </a:r>
            <a:endParaRPr lang="zh-CN" altLang="zh-CN" sz="2400" dirty="0" smtClean="0">
              <a:solidFill>
                <a:srgbClr val="0070C0"/>
              </a:solidFill>
              <a:latin typeface="Times New Roman" pitchFamily="18" charset="0"/>
              <a:cs typeface="Times New Roman" pitchFamily="18" charset="0"/>
            </a:endParaRPr>
          </a:p>
        </p:txBody>
      </p:sp>
      <p:sp>
        <p:nvSpPr>
          <p:cNvPr id="5" name="矩形 4"/>
          <p:cNvSpPr/>
          <p:nvPr/>
        </p:nvSpPr>
        <p:spPr>
          <a:xfrm>
            <a:off x="1346221" y="1825409"/>
            <a:ext cx="1768433" cy="480131"/>
          </a:xfrm>
          <a:prstGeom prst="rect">
            <a:avLst/>
          </a:prstGeom>
        </p:spPr>
        <p:txBody>
          <a:bodyPr wrap="none">
            <a:spAutoFit/>
          </a:bodyPr>
          <a:lstStyle/>
          <a:p>
            <a:pPr marL="171450" lvl="0" indent="-171450" defTabSz="685800">
              <a:lnSpc>
                <a:spcPct val="90000"/>
              </a:lnSpc>
              <a:spcBef>
                <a:spcPts val="750"/>
              </a:spcBef>
            </a:pPr>
            <a:r>
              <a:rPr lang="en-US" altLang="zh-CN" sz="2800" b="1" dirty="0" smtClean="0">
                <a:solidFill>
                  <a:srgbClr val="FF0000"/>
                </a:solidFill>
                <a:latin typeface="Times New Roman" pitchFamily="18" charset="0"/>
                <a:cs typeface="Times New Roman" pitchFamily="18" charset="0"/>
              </a:rPr>
              <a:t>Narrative.</a:t>
            </a:r>
            <a:endParaRPr lang="zh-CN" altLang="zh-CN" sz="2800" b="1"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66184" y="273892"/>
            <a:ext cx="7886700" cy="994346"/>
          </a:xfrm>
        </p:spPr>
        <p:txBody>
          <a:bodyPr>
            <a:normAutofit/>
          </a:bodyPr>
          <a:lstStyle/>
          <a:p>
            <a:r>
              <a:rPr lang="en-US" altLang="zh-CN" b="1" dirty="0" smtClean="0">
                <a:solidFill>
                  <a:srgbClr val="0070C0"/>
                </a:solidFill>
                <a:latin typeface="Times New Roman" pitchFamily="18" charset="0"/>
                <a:cs typeface="Times New Roman" pitchFamily="18" charset="0"/>
              </a:rPr>
              <a:t>Activity 2: Divide the passage into 4 parts</a:t>
            </a:r>
            <a:r>
              <a:rPr lang="en-US" altLang="zh-CN" b="1" dirty="0" smtClean="0">
                <a:solidFill>
                  <a:srgbClr val="0070C0"/>
                </a:solidFill>
                <a:latin typeface="Times New Roman" pitchFamily="18" charset="0"/>
                <a:cs typeface="Times New Roman" pitchFamily="18" charset="0"/>
              </a:rPr>
              <a:t>.</a:t>
            </a:r>
            <a:endParaRPr lang="zh-CN" altLang="en-US" dirty="0">
              <a:solidFill>
                <a:srgbClr val="0070C0"/>
              </a:solidFill>
              <a:latin typeface="Times New Roman" pitchFamily="18" charset="0"/>
              <a:cs typeface="Times New Roman" pitchFamily="18" charset="0"/>
            </a:endParaRPr>
          </a:p>
        </p:txBody>
      </p:sp>
      <p:sp>
        <p:nvSpPr>
          <p:cNvPr id="3" name="内容占位符 2"/>
          <p:cNvSpPr>
            <a:spLocks noGrp="1"/>
          </p:cNvSpPr>
          <p:nvPr>
            <p:ph idx="1"/>
          </p:nvPr>
        </p:nvSpPr>
        <p:spPr/>
        <p:txBody>
          <a:bodyPr>
            <a:normAutofit/>
          </a:bodyPr>
          <a:lstStyle/>
          <a:p>
            <a:pPr>
              <a:buNone/>
            </a:pPr>
            <a:r>
              <a:rPr lang="en-US" altLang="zh-CN" sz="2800" b="1" dirty="0" smtClean="0">
                <a:latin typeface="Times New Roman" pitchFamily="18" charset="0"/>
                <a:cs typeface="Times New Roman" pitchFamily="18" charset="0"/>
              </a:rPr>
              <a:t>Para _______     During </a:t>
            </a:r>
            <a:r>
              <a:rPr lang="en-US" altLang="zh-CN" sz="2800" b="1" dirty="0" smtClean="0">
                <a:latin typeface="Times New Roman" pitchFamily="18" charset="0"/>
                <a:cs typeface="Times New Roman" pitchFamily="18" charset="0"/>
              </a:rPr>
              <a:t>the hurricane</a:t>
            </a:r>
            <a:endParaRPr lang="zh-CN" altLang="zh-CN" sz="2800" b="1" dirty="0" smtClean="0">
              <a:latin typeface="Times New Roman" pitchFamily="18" charset="0"/>
              <a:cs typeface="Times New Roman" pitchFamily="18" charset="0"/>
            </a:endParaRPr>
          </a:p>
          <a:p>
            <a:pPr>
              <a:buNone/>
            </a:pPr>
            <a:r>
              <a:rPr lang="en-US" altLang="zh-CN" sz="2800" b="1" dirty="0" smtClean="0">
                <a:latin typeface="Times New Roman" pitchFamily="18" charset="0"/>
                <a:cs typeface="Times New Roman" pitchFamily="18" charset="0"/>
              </a:rPr>
              <a:t>Para </a:t>
            </a:r>
            <a:r>
              <a:rPr lang="en-US" altLang="zh-CN" sz="2800" b="1" dirty="0" smtClean="0">
                <a:latin typeface="Times New Roman" pitchFamily="18" charset="0"/>
                <a:cs typeface="Times New Roman" pitchFamily="18" charset="0"/>
              </a:rPr>
              <a:t>_______     Right </a:t>
            </a:r>
            <a:r>
              <a:rPr lang="en-US" altLang="zh-CN" sz="2800" b="1" dirty="0" smtClean="0">
                <a:latin typeface="Times New Roman" pitchFamily="18" charset="0"/>
                <a:cs typeface="Times New Roman" pitchFamily="18" charset="0"/>
              </a:rPr>
              <a:t>after the hurricane</a:t>
            </a:r>
            <a:endParaRPr lang="zh-CN" altLang="zh-CN" sz="2800" b="1" dirty="0" smtClean="0">
              <a:latin typeface="Times New Roman" pitchFamily="18" charset="0"/>
              <a:cs typeface="Times New Roman" pitchFamily="18" charset="0"/>
            </a:endParaRPr>
          </a:p>
          <a:p>
            <a:pPr>
              <a:buNone/>
            </a:pPr>
            <a:r>
              <a:rPr lang="en-US" altLang="zh-CN" sz="2800" b="1" dirty="0" smtClean="0">
                <a:latin typeface="Times New Roman" pitchFamily="18" charset="0"/>
                <a:cs typeface="Times New Roman" pitchFamily="18" charset="0"/>
              </a:rPr>
              <a:t>Para </a:t>
            </a:r>
            <a:r>
              <a:rPr lang="en-US" altLang="zh-CN" sz="2800" b="1" dirty="0" smtClean="0">
                <a:latin typeface="Times New Roman" pitchFamily="18" charset="0"/>
                <a:cs typeface="Times New Roman" pitchFamily="18" charset="0"/>
              </a:rPr>
              <a:t>_______     </a:t>
            </a:r>
            <a:r>
              <a:rPr lang="en-US" altLang="zh-CN" sz="2800" b="1" dirty="0" smtClean="0">
                <a:latin typeface="Times New Roman" pitchFamily="18" charset="0"/>
                <a:cs typeface="Times New Roman" pitchFamily="18" charset="0"/>
              </a:rPr>
              <a:t>A few days later</a:t>
            </a:r>
            <a:endParaRPr lang="zh-CN" altLang="zh-CN" sz="2800" b="1" dirty="0" smtClean="0">
              <a:latin typeface="Times New Roman" pitchFamily="18" charset="0"/>
              <a:cs typeface="Times New Roman" pitchFamily="18" charset="0"/>
            </a:endParaRPr>
          </a:p>
          <a:p>
            <a:pPr>
              <a:buNone/>
            </a:pPr>
            <a:r>
              <a:rPr lang="en-US" altLang="zh-CN" sz="2800" b="1" dirty="0" smtClean="0">
                <a:latin typeface="Times New Roman" pitchFamily="18" charset="0"/>
                <a:cs typeface="Times New Roman" pitchFamily="18" charset="0"/>
              </a:rPr>
              <a:t>Para </a:t>
            </a:r>
            <a:r>
              <a:rPr lang="en-US" altLang="zh-CN" sz="2800" b="1" dirty="0" smtClean="0">
                <a:latin typeface="Times New Roman" pitchFamily="18" charset="0"/>
                <a:cs typeface="Times New Roman" pitchFamily="18" charset="0"/>
              </a:rPr>
              <a:t>_______     </a:t>
            </a:r>
            <a:r>
              <a:rPr lang="en-US" altLang="zh-CN" sz="2800" b="1" dirty="0" smtClean="0">
                <a:latin typeface="Times New Roman" pitchFamily="18" charset="0"/>
                <a:cs typeface="Times New Roman" pitchFamily="18" charset="0"/>
              </a:rPr>
              <a:t>One year later </a:t>
            </a:r>
            <a:endParaRPr lang="zh-CN" altLang="zh-CN" sz="2800" b="1" dirty="0" smtClean="0">
              <a:latin typeface="Times New Roman" pitchFamily="18" charset="0"/>
              <a:cs typeface="Times New Roman" pitchFamily="18" charset="0"/>
            </a:endParaRPr>
          </a:p>
          <a:p>
            <a:pPr>
              <a:buNone/>
            </a:pPr>
            <a:endParaRPr lang="zh-CN" altLang="en-US" sz="2800" b="1" dirty="0">
              <a:latin typeface="Times New Roman" pitchFamily="18" charset="0"/>
              <a:cs typeface="Times New Roman" pitchFamily="18" charset="0"/>
            </a:endParaRPr>
          </a:p>
        </p:txBody>
      </p:sp>
      <p:sp>
        <p:nvSpPr>
          <p:cNvPr id="4" name="矩形 3"/>
          <p:cNvSpPr/>
          <p:nvPr/>
        </p:nvSpPr>
        <p:spPr>
          <a:xfrm>
            <a:off x="1705381" y="1277951"/>
            <a:ext cx="877163" cy="461665"/>
          </a:xfrm>
          <a:prstGeom prst="rect">
            <a:avLst/>
          </a:prstGeom>
        </p:spPr>
        <p:txBody>
          <a:bodyPr wrap="none">
            <a:spAutoFit/>
          </a:bodyPr>
          <a:lstStyle/>
          <a:p>
            <a:r>
              <a:rPr lang="en-US" altLang="zh-CN" sz="2400" b="1" dirty="0" smtClean="0">
                <a:solidFill>
                  <a:srgbClr val="FF0000"/>
                </a:solidFill>
                <a:latin typeface="Times New Roman" pitchFamily="18" charset="0"/>
                <a:cs typeface="Times New Roman" pitchFamily="18" charset="0"/>
              </a:rPr>
              <a:t>1 – 2 </a:t>
            </a:r>
            <a:endParaRPr lang="zh-CN" altLang="en-US" sz="2400" dirty="0">
              <a:solidFill>
                <a:srgbClr val="FF0000"/>
              </a:solidFill>
            </a:endParaRPr>
          </a:p>
        </p:txBody>
      </p:sp>
      <p:sp>
        <p:nvSpPr>
          <p:cNvPr id="5" name="矩形 4"/>
          <p:cNvSpPr/>
          <p:nvPr/>
        </p:nvSpPr>
        <p:spPr>
          <a:xfrm>
            <a:off x="1730781" y="1794418"/>
            <a:ext cx="877163" cy="461665"/>
          </a:xfrm>
          <a:prstGeom prst="rect">
            <a:avLst/>
          </a:prstGeom>
        </p:spPr>
        <p:txBody>
          <a:bodyPr wrap="none">
            <a:spAutoFit/>
          </a:bodyPr>
          <a:lstStyle/>
          <a:p>
            <a:r>
              <a:rPr lang="en-US" altLang="zh-CN" sz="2400" b="1" dirty="0" smtClean="0">
                <a:solidFill>
                  <a:srgbClr val="FF0000"/>
                </a:solidFill>
                <a:latin typeface="Times New Roman" pitchFamily="18" charset="0"/>
                <a:cs typeface="Times New Roman" pitchFamily="18" charset="0"/>
              </a:rPr>
              <a:t>3 </a:t>
            </a:r>
            <a:r>
              <a:rPr lang="en-US" altLang="zh-CN" sz="2400" b="1" dirty="0" smtClean="0">
                <a:solidFill>
                  <a:srgbClr val="FF0000"/>
                </a:solidFill>
                <a:latin typeface="Times New Roman" pitchFamily="18" charset="0"/>
                <a:cs typeface="Times New Roman" pitchFamily="18" charset="0"/>
              </a:rPr>
              <a:t>– </a:t>
            </a:r>
            <a:r>
              <a:rPr lang="en-US" altLang="zh-CN" sz="2400" b="1" dirty="0" smtClean="0">
                <a:solidFill>
                  <a:srgbClr val="FF0000"/>
                </a:solidFill>
                <a:latin typeface="Times New Roman" pitchFamily="18" charset="0"/>
                <a:cs typeface="Times New Roman" pitchFamily="18" charset="0"/>
              </a:rPr>
              <a:t>4 </a:t>
            </a:r>
            <a:endParaRPr lang="zh-CN" altLang="en-US" sz="2400" dirty="0">
              <a:solidFill>
                <a:srgbClr val="FF0000"/>
              </a:solidFill>
            </a:endParaRPr>
          </a:p>
        </p:txBody>
      </p:sp>
      <p:sp>
        <p:nvSpPr>
          <p:cNvPr id="6" name="矩形 5"/>
          <p:cNvSpPr/>
          <p:nvPr/>
        </p:nvSpPr>
        <p:spPr>
          <a:xfrm>
            <a:off x="1781581" y="2293951"/>
            <a:ext cx="338554" cy="461665"/>
          </a:xfrm>
          <a:prstGeom prst="rect">
            <a:avLst/>
          </a:prstGeom>
        </p:spPr>
        <p:txBody>
          <a:bodyPr wrap="none">
            <a:spAutoFit/>
          </a:bodyPr>
          <a:lstStyle/>
          <a:p>
            <a:r>
              <a:rPr lang="en-US" altLang="zh-CN" sz="2400" b="1" dirty="0" smtClean="0">
                <a:solidFill>
                  <a:srgbClr val="FF0000"/>
                </a:solidFill>
                <a:latin typeface="Times New Roman" pitchFamily="18" charset="0"/>
                <a:cs typeface="Times New Roman" pitchFamily="18" charset="0"/>
              </a:rPr>
              <a:t>5</a:t>
            </a:r>
            <a:endParaRPr lang="zh-CN" altLang="en-US" sz="2400" dirty="0">
              <a:solidFill>
                <a:srgbClr val="FF0000"/>
              </a:solidFill>
            </a:endParaRPr>
          </a:p>
        </p:txBody>
      </p:sp>
      <p:sp>
        <p:nvSpPr>
          <p:cNvPr id="7" name="矩形 6"/>
          <p:cNvSpPr/>
          <p:nvPr/>
        </p:nvSpPr>
        <p:spPr>
          <a:xfrm>
            <a:off x="1773114" y="2776551"/>
            <a:ext cx="338554" cy="461665"/>
          </a:xfrm>
          <a:prstGeom prst="rect">
            <a:avLst/>
          </a:prstGeom>
        </p:spPr>
        <p:txBody>
          <a:bodyPr wrap="none">
            <a:spAutoFit/>
          </a:bodyPr>
          <a:lstStyle/>
          <a:p>
            <a:r>
              <a:rPr lang="en-US" altLang="zh-CN" sz="2400" b="1" dirty="0" smtClean="0">
                <a:solidFill>
                  <a:srgbClr val="FF0000"/>
                </a:solidFill>
                <a:latin typeface="Times New Roman" pitchFamily="18" charset="0"/>
                <a:cs typeface="Times New Roman" pitchFamily="18" charset="0"/>
              </a:rPr>
              <a:t>6</a:t>
            </a:r>
            <a:endParaRPr lang="zh-CN" altLang="en-US"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a:xfrm>
            <a:off x="645583" y="1471058"/>
            <a:ext cx="8252883" cy="3264074"/>
          </a:xfrm>
        </p:spPr>
        <p:txBody>
          <a:bodyPr>
            <a:normAutofit/>
          </a:bodyPr>
          <a:lstStyle/>
          <a:p>
            <a:pPr>
              <a:buNone/>
            </a:pPr>
            <a:r>
              <a:rPr lang="en-US" altLang="zh-CN" sz="2800" b="1" dirty="0" smtClean="0">
                <a:solidFill>
                  <a:srgbClr val="0070C0"/>
                </a:solidFill>
                <a:latin typeface="Times New Roman" pitchFamily="18" charset="0"/>
                <a:cs typeface="Times New Roman" pitchFamily="18" charset="0"/>
              </a:rPr>
              <a:t>Activity 3: Complete the diagram with words and expressions from the passage on P70.</a:t>
            </a:r>
            <a:endParaRPr lang="zh-CN" altLang="en-US" sz="2800"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rot="5400000">
            <a:off x="4285628" y="1246063"/>
            <a:ext cx="574671" cy="5144"/>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015">
              <a:solidFill>
                <a:prstClr val="white"/>
              </a:solidFill>
              <a:latin typeface="Calibri" panose="020F0502020204030204"/>
            </a:endParaRPr>
          </a:p>
        </p:txBody>
      </p:sp>
      <p:sp>
        <p:nvSpPr>
          <p:cNvPr id="66" name="任意多边形: 形状 65"/>
          <p:cNvSpPr/>
          <p:nvPr/>
        </p:nvSpPr>
        <p:spPr>
          <a:xfrm rot="16860000">
            <a:off x="1534617" y="4303750"/>
            <a:ext cx="939897" cy="297596"/>
          </a:xfrm>
          <a:custGeom>
            <a:avLst/>
            <a:gdLst>
              <a:gd name="connsiteX0" fmla="*/ 0 w 2051318"/>
              <a:gd name="connsiteY0" fmla="*/ 0 h 649500"/>
              <a:gd name="connsiteX1" fmla="*/ 2051318 w 2051318"/>
              <a:gd name="connsiteY1" fmla="*/ 0 h 649500"/>
              <a:gd name="connsiteX2" fmla="*/ 2051318 w 2051318"/>
              <a:gd name="connsiteY2" fmla="*/ 649500 h 649500"/>
              <a:gd name="connsiteX3" fmla="*/ 0 w 2051318"/>
              <a:gd name="connsiteY3" fmla="*/ 649500 h 649500"/>
              <a:gd name="connsiteX4" fmla="*/ 0 w 2051318"/>
              <a:gd name="connsiteY4" fmla="*/ 0 h 649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1318" h="649500">
                <a:moveTo>
                  <a:pt x="0" y="0"/>
                </a:moveTo>
                <a:lnTo>
                  <a:pt x="2051318" y="0"/>
                </a:lnTo>
                <a:lnTo>
                  <a:pt x="2051318" y="649500"/>
                </a:lnTo>
                <a:lnTo>
                  <a:pt x="0" y="649500"/>
                </a:lnTo>
                <a:lnTo>
                  <a:pt x="0" y="0"/>
                </a:lnTo>
                <a:close/>
              </a:path>
            </a:pathLst>
          </a:custGeom>
          <a:ln>
            <a:noFill/>
          </a:ln>
          <a:effectLst/>
          <a:scene3d>
            <a:camera prst="orthographicFront">
              <a:rot lat="0" lon="0" rev="0"/>
            </a:camera>
            <a:lightRig rig="contrasting" dir="t">
              <a:rot lat="0" lon="0" rev="7800000"/>
            </a:lightRig>
          </a:scene3d>
          <a:sp3d>
            <a:bevelT w="139700" h="139700"/>
          </a:sp3d>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436" tIns="26436" rIns="26436" bIns="2643" numCol="1" spcCol="1270" anchor="b" anchorCtr="0">
            <a:noAutofit/>
          </a:bodyPr>
          <a:lstStyle/>
          <a:p>
            <a:pPr algn="r" defTabSz="1233805">
              <a:lnSpc>
                <a:spcPct val="90000"/>
              </a:lnSpc>
              <a:spcBef>
                <a:spcPct val="0"/>
              </a:spcBef>
              <a:spcAft>
                <a:spcPct val="35000"/>
              </a:spcAft>
            </a:pPr>
            <a:endParaRPr lang="zh-CN" altLang="en-US" sz="2080"/>
          </a:p>
        </p:txBody>
      </p:sp>
      <p:pic>
        <p:nvPicPr>
          <p:cNvPr id="3" name="图片 2"/>
          <p:cNvPicPr>
            <a:picLocks noChangeAspect="1"/>
          </p:cNvPicPr>
          <p:nvPr/>
        </p:nvPicPr>
        <p:blipFill>
          <a:blip r:embed="rId4" cstate="print"/>
          <a:stretch>
            <a:fillRect/>
          </a:stretch>
        </p:blipFill>
        <p:spPr>
          <a:xfrm>
            <a:off x="-25400" y="95250"/>
            <a:ext cx="9046845" cy="4953000"/>
          </a:xfrm>
          <a:prstGeom prst="rect">
            <a:avLst/>
          </a:prstGeom>
        </p:spPr>
      </p:pic>
      <p:sp>
        <p:nvSpPr>
          <p:cNvPr id="9" name="文本框 8"/>
          <p:cNvSpPr txBox="1"/>
          <p:nvPr/>
        </p:nvSpPr>
        <p:spPr>
          <a:xfrm>
            <a:off x="3291840" y="577850"/>
            <a:ext cx="1197610" cy="368300"/>
          </a:xfrm>
          <a:prstGeom prst="rect">
            <a:avLst/>
          </a:prstGeom>
          <a:noFill/>
        </p:spPr>
        <p:txBody>
          <a:bodyPr wrap="square" rtlCol="0">
            <a:spAutoFit/>
          </a:bodyPr>
          <a:lstStyle/>
          <a:p>
            <a:r>
              <a:rPr lang="en-US" altLang="zh-CN" b="1" dirty="0">
                <a:solidFill>
                  <a:srgbClr val="FF0000"/>
                </a:solidFill>
                <a:latin typeface="Franklin Gothic Medium" panose="020B0603020102020204" charset="0"/>
                <a:cs typeface="Franklin Gothic Medium" panose="020B0603020102020204" charset="0"/>
              </a:rPr>
              <a:t>frightened</a:t>
            </a:r>
          </a:p>
        </p:txBody>
      </p:sp>
      <p:sp>
        <p:nvSpPr>
          <p:cNvPr id="12" name="矩形 11"/>
          <p:cNvSpPr/>
          <p:nvPr/>
        </p:nvSpPr>
        <p:spPr>
          <a:xfrm>
            <a:off x="6041365" y="339085"/>
            <a:ext cx="2614295" cy="368300"/>
          </a:xfrm>
          <a:prstGeom prst="rect">
            <a:avLst/>
          </a:prstGeom>
        </p:spPr>
        <p:txBody>
          <a:bodyPr wrap="none">
            <a:spAutoFit/>
          </a:bodyPr>
          <a:lstStyle/>
          <a:p>
            <a:r>
              <a:rPr lang="en-US" altLang="zh-CN" b="1" dirty="0">
                <a:solidFill>
                  <a:srgbClr val="FF0000"/>
                </a:solidFill>
                <a:latin typeface="Franklin Gothic Medium" panose="020B0603020102020204" charset="0"/>
                <a:cs typeface="Franklin Gothic Medium" panose="020B0603020102020204" charset="0"/>
              </a:rPr>
              <a:t>flew off/was blown away </a:t>
            </a:r>
          </a:p>
        </p:txBody>
      </p:sp>
      <p:sp>
        <p:nvSpPr>
          <p:cNvPr id="5" name="矩形 4"/>
          <p:cNvSpPr/>
          <p:nvPr/>
        </p:nvSpPr>
        <p:spPr>
          <a:xfrm>
            <a:off x="6580480" y="1645915"/>
            <a:ext cx="2631440" cy="368300"/>
          </a:xfrm>
          <a:prstGeom prst="rect">
            <a:avLst/>
          </a:prstGeom>
        </p:spPr>
        <p:txBody>
          <a:bodyPr wrap="none">
            <a:spAutoFit/>
          </a:bodyPr>
          <a:lstStyle/>
          <a:p>
            <a:r>
              <a:rPr lang="en-US" altLang="zh-CN" b="1" dirty="0">
                <a:solidFill>
                  <a:srgbClr val="FF0000"/>
                </a:solidFill>
                <a:latin typeface="Franklin Gothic Medium" panose="020B0603020102020204" charset="0"/>
                <a:cs typeface="Franklin Gothic Medium" panose="020B0603020102020204" charset="0"/>
              </a:rPr>
              <a:t>smelt so bad everywhere </a:t>
            </a:r>
          </a:p>
        </p:txBody>
      </p:sp>
      <p:sp>
        <p:nvSpPr>
          <p:cNvPr id="7" name="矩形 6"/>
          <p:cNvSpPr/>
          <p:nvPr/>
        </p:nvSpPr>
        <p:spPr>
          <a:xfrm>
            <a:off x="6604610" y="2014215"/>
            <a:ext cx="2191385" cy="645160"/>
          </a:xfrm>
          <a:prstGeom prst="rect">
            <a:avLst/>
          </a:prstGeom>
        </p:spPr>
        <p:txBody>
          <a:bodyPr wrap="none">
            <a:spAutoFit/>
          </a:bodyPr>
          <a:lstStyle/>
          <a:p>
            <a:r>
              <a:rPr lang="en-US" altLang="zh-CN" b="1" dirty="0">
                <a:solidFill>
                  <a:srgbClr val="FF0000"/>
                </a:solidFill>
                <a:latin typeface="Franklin Gothic Medium" panose="020B0603020102020204" charset="0"/>
                <a:cs typeface="Franklin Gothic Medium" panose="020B0603020102020204" charset="0"/>
              </a:rPr>
              <a:t>always try to see the </a:t>
            </a:r>
          </a:p>
          <a:p>
            <a:r>
              <a:rPr lang="en-US" altLang="zh-CN" b="1" dirty="0">
                <a:solidFill>
                  <a:srgbClr val="FF0000"/>
                </a:solidFill>
                <a:latin typeface="Franklin Gothic Medium" panose="020B0603020102020204" charset="0"/>
                <a:cs typeface="Franklin Gothic Medium" panose="020B0603020102020204" charset="0"/>
              </a:rPr>
              <a:t>good side of things</a:t>
            </a:r>
          </a:p>
        </p:txBody>
      </p:sp>
      <p:sp>
        <p:nvSpPr>
          <p:cNvPr id="8" name="矩形 7"/>
          <p:cNvSpPr/>
          <p:nvPr/>
        </p:nvSpPr>
        <p:spPr>
          <a:xfrm>
            <a:off x="3502000" y="3404230"/>
            <a:ext cx="777875" cy="368300"/>
          </a:xfrm>
          <a:prstGeom prst="rect">
            <a:avLst/>
          </a:prstGeom>
        </p:spPr>
        <p:txBody>
          <a:bodyPr wrap="none">
            <a:spAutoFit/>
          </a:bodyPr>
          <a:lstStyle/>
          <a:p>
            <a:r>
              <a:rPr lang="en-US" altLang="zh-CN" b="1" dirty="0">
                <a:solidFill>
                  <a:srgbClr val="FF0000"/>
                </a:solidFill>
                <a:latin typeface="Franklin Gothic Medium" panose="020B0603020102020204" charset="0"/>
                <a:cs typeface="Franklin Gothic Medium" panose="020B0603020102020204" charset="0"/>
              </a:rPr>
              <a:t>happy </a:t>
            </a:r>
          </a:p>
        </p:txBody>
      </p:sp>
      <p:sp>
        <p:nvSpPr>
          <p:cNvPr id="10" name="矩形 9"/>
          <p:cNvSpPr/>
          <p:nvPr/>
        </p:nvSpPr>
        <p:spPr>
          <a:xfrm>
            <a:off x="6041365" y="3486145"/>
            <a:ext cx="2522220" cy="368300"/>
          </a:xfrm>
          <a:prstGeom prst="rect">
            <a:avLst/>
          </a:prstGeom>
        </p:spPr>
        <p:txBody>
          <a:bodyPr wrap="none">
            <a:spAutoFit/>
          </a:bodyPr>
          <a:lstStyle/>
          <a:p>
            <a:r>
              <a:rPr lang="en-US" altLang="zh-CN" b="1" dirty="0">
                <a:solidFill>
                  <a:srgbClr val="FF0000"/>
                </a:solidFill>
                <a:latin typeface="Franklin Gothic Medium" panose="020B0603020102020204" charset="0"/>
                <a:cs typeface="Franklin Gothic Medium" panose="020B0603020102020204" charset="0"/>
              </a:rPr>
              <a:t>came home just in time </a:t>
            </a:r>
          </a:p>
        </p:txBody>
      </p:sp>
      <p:sp>
        <p:nvSpPr>
          <p:cNvPr id="11" name="矩形 10"/>
          <p:cNvSpPr/>
          <p:nvPr/>
        </p:nvSpPr>
        <p:spPr>
          <a:xfrm>
            <a:off x="5243805" y="4573900"/>
            <a:ext cx="3275965" cy="368300"/>
          </a:xfrm>
          <a:prstGeom prst="rect">
            <a:avLst/>
          </a:prstGeom>
        </p:spPr>
        <p:txBody>
          <a:bodyPr wrap="none">
            <a:spAutoFit/>
          </a:bodyPr>
          <a:lstStyle/>
          <a:p>
            <a:r>
              <a:rPr lang="en-US" altLang="zh-CN" b="1" dirty="0">
                <a:solidFill>
                  <a:srgbClr val="FF0000"/>
                </a:solidFill>
                <a:latin typeface="Franklin Gothic Medium" panose="020B0603020102020204" charset="0"/>
                <a:cs typeface="Franklin Gothic Medium" panose="020B0603020102020204" charset="0"/>
              </a:rPr>
              <a:t>rebuild our homes and our lives</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5" grpId="0"/>
      <p:bldP spid="7" grpId="0"/>
      <p:bldP spid="8"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886700" cy="705394"/>
          </a:xfrm>
        </p:spPr>
        <p:txBody>
          <a:bodyPr>
            <a:normAutofit/>
          </a:bodyPr>
          <a:lstStyle/>
          <a:p>
            <a:r>
              <a:rPr lang="en-US" altLang="zh-CN" b="1" dirty="0" smtClean="0">
                <a:latin typeface="Times New Roman" pitchFamily="18" charset="0"/>
                <a:cs typeface="Times New Roman" pitchFamily="18" charset="0"/>
              </a:rPr>
              <a:t>Step 3 Post </a:t>
            </a:r>
            <a:r>
              <a:rPr lang="en-US" altLang="zh-CN" b="1" dirty="0" smtClean="0">
                <a:latin typeface="Times New Roman" pitchFamily="18" charset="0"/>
                <a:cs typeface="Times New Roman" pitchFamily="18" charset="0"/>
              </a:rPr>
              <a:t>reading</a:t>
            </a:r>
            <a:endParaRPr lang="zh-CN" altLang="en-US" dirty="0">
              <a:latin typeface="Times New Roman" pitchFamily="18" charset="0"/>
              <a:cs typeface="Times New Roman" pitchFamily="18" charset="0"/>
            </a:endParaRPr>
          </a:p>
        </p:txBody>
      </p:sp>
      <p:sp>
        <p:nvSpPr>
          <p:cNvPr id="3" name="内容占位符 2"/>
          <p:cNvSpPr>
            <a:spLocks noGrp="1"/>
          </p:cNvSpPr>
          <p:nvPr>
            <p:ph idx="1"/>
          </p:nvPr>
        </p:nvSpPr>
        <p:spPr>
          <a:xfrm>
            <a:off x="332559" y="1097279"/>
            <a:ext cx="8245384" cy="3770812"/>
          </a:xfrm>
        </p:spPr>
        <p:txBody>
          <a:bodyPr>
            <a:normAutofit/>
          </a:bodyPr>
          <a:lstStyle/>
          <a:p>
            <a:pPr>
              <a:buNone/>
            </a:pPr>
            <a:r>
              <a:rPr lang="en-US" altLang="zh-CN" sz="2400" b="1" dirty="0" smtClean="0">
                <a:latin typeface="Times New Roman" pitchFamily="18" charset="0"/>
                <a:cs typeface="Times New Roman" pitchFamily="18" charset="0"/>
              </a:rPr>
              <a:t>1</a:t>
            </a:r>
            <a:r>
              <a:rPr lang="en-US" altLang="zh-CN" sz="2400" b="1" dirty="0" smtClean="0">
                <a:latin typeface="Times New Roman" pitchFamily="18" charset="0"/>
                <a:cs typeface="Times New Roman" pitchFamily="18" charset="0"/>
              </a:rPr>
              <a:t>. Why does the author say “Although it was only a few days before we were rescued, it felt like months”?</a:t>
            </a:r>
            <a:endParaRPr lang="zh-CN" altLang="zh-CN" sz="2400" b="1" dirty="0" smtClean="0">
              <a:latin typeface="Times New Roman" pitchFamily="18" charset="0"/>
              <a:cs typeface="Times New Roman" pitchFamily="18" charset="0"/>
            </a:endParaRPr>
          </a:p>
          <a:p>
            <a:pPr>
              <a:buNone/>
            </a:pPr>
            <a:endParaRPr lang="en-US" altLang="zh-CN" sz="2400" b="1" dirty="0" smtClean="0">
              <a:latin typeface="Times New Roman" pitchFamily="18" charset="0"/>
              <a:cs typeface="Times New Roman" pitchFamily="18" charset="0"/>
            </a:endParaRPr>
          </a:p>
          <a:p>
            <a:pPr>
              <a:buNone/>
            </a:pPr>
            <a:endParaRPr lang="en-US" altLang="zh-CN" sz="2400" b="1" dirty="0" smtClean="0">
              <a:latin typeface="Times New Roman" pitchFamily="18" charset="0"/>
              <a:cs typeface="Times New Roman" pitchFamily="18" charset="0"/>
            </a:endParaRPr>
          </a:p>
          <a:p>
            <a:pPr>
              <a:buNone/>
            </a:pPr>
            <a:r>
              <a:rPr lang="en-US" altLang="zh-CN" sz="2400" b="1" dirty="0" smtClean="0">
                <a:latin typeface="Times New Roman" pitchFamily="18" charset="0"/>
                <a:cs typeface="Times New Roman" pitchFamily="18" charset="0"/>
              </a:rPr>
              <a:t>2</a:t>
            </a:r>
            <a:r>
              <a:rPr lang="en-US" altLang="zh-CN" sz="2400" b="1" dirty="0" smtClean="0">
                <a:latin typeface="Times New Roman" pitchFamily="18" charset="0"/>
                <a:cs typeface="Times New Roman" pitchFamily="18" charset="0"/>
              </a:rPr>
              <a:t>. What sort of attitude to life is reflected in the author’s experience of looking at the night sky?</a:t>
            </a:r>
            <a:endParaRPr lang="zh-CN" altLang="zh-CN" sz="2400" b="1" dirty="0" smtClean="0">
              <a:latin typeface="Times New Roman" pitchFamily="18" charset="0"/>
              <a:cs typeface="Times New Roman" pitchFamily="18" charset="0"/>
            </a:endParaRPr>
          </a:p>
          <a:p>
            <a:pPr>
              <a:buNone/>
            </a:pPr>
            <a:endParaRPr lang="zh-CN" altLang="en-US" sz="2400" b="1" dirty="0">
              <a:latin typeface="Times New Roman" pitchFamily="18" charset="0"/>
              <a:cs typeface="Times New Roman" pitchFamily="18" charset="0"/>
            </a:endParaRPr>
          </a:p>
        </p:txBody>
      </p:sp>
      <p:sp>
        <p:nvSpPr>
          <p:cNvPr id="4" name="矩形 3"/>
          <p:cNvSpPr/>
          <p:nvPr/>
        </p:nvSpPr>
        <p:spPr>
          <a:xfrm>
            <a:off x="744583" y="637499"/>
            <a:ext cx="7493726" cy="461665"/>
          </a:xfrm>
          <a:prstGeom prst="rect">
            <a:avLst/>
          </a:prstGeom>
        </p:spPr>
        <p:txBody>
          <a:bodyPr wrap="square">
            <a:spAutoFit/>
          </a:bodyPr>
          <a:lstStyle/>
          <a:p>
            <a:pPr>
              <a:buNone/>
            </a:pPr>
            <a:r>
              <a:rPr lang="en-US" altLang="zh-CN" sz="2400" b="1" dirty="0" smtClean="0">
                <a:solidFill>
                  <a:srgbClr val="0070C0"/>
                </a:solidFill>
                <a:latin typeface="Times New Roman" pitchFamily="18" charset="0"/>
                <a:cs typeface="Times New Roman" pitchFamily="18" charset="0"/>
              </a:rPr>
              <a:t>Activity: Discuss and answer the following quesitons.</a:t>
            </a:r>
            <a:endParaRPr lang="zh-CN" altLang="zh-CN" sz="2400" dirty="0" smtClean="0">
              <a:solidFill>
                <a:srgbClr val="0070C0"/>
              </a:solidFill>
              <a:latin typeface="Times New Roman" pitchFamily="18" charset="0"/>
              <a:cs typeface="Times New Roman" pitchFamily="18" charset="0"/>
            </a:endParaRPr>
          </a:p>
        </p:txBody>
      </p:sp>
      <p:sp>
        <p:nvSpPr>
          <p:cNvPr id="5" name="矩形 4"/>
          <p:cNvSpPr/>
          <p:nvPr/>
        </p:nvSpPr>
        <p:spPr>
          <a:xfrm>
            <a:off x="500741" y="1692908"/>
            <a:ext cx="8643259" cy="1200329"/>
          </a:xfrm>
          <a:prstGeom prst="rect">
            <a:avLst/>
          </a:prstGeom>
        </p:spPr>
        <p:txBody>
          <a:bodyPr wrap="square">
            <a:spAutoFit/>
          </a:bodyPr>
          <a:lstStyle/>
          <a:p>
            <a:pPr>
              <a:buNone/>
            </a:pPr>
            <a:r>
              <a:rPr lang="en-US" altLang="zh-CN" sz="2400" b="1" dirty="0" smtClean="0">
                <a:solidFill>
                  <a:srgbClr val="FF0000"/>
                </a:solidFill>
                <a:latin typeface="Times New Roman" pitchFamily="18" charset="0"/>
                <a:cs typeface="Times New Roman" pitchFamily="18" charset="0"/>
              </a:rPr>
              <a:t>Because they lost their home and suffered a lot from the hurricane. It was so hard to spend those miserable days that seemed endless.</a:t>
            </a:r>
            <a:endParaRPr lang="zh-CN" altLang="zh-CN" sz="2400" b="1" dirty="0" smtClean="0">
              <a:solidFill>
                <a:srgbClr val="FF0000"/>
              </a:solidFill>
              <a:latin typeface="Times New Roman" pitchFamily="18" charset="0"/>
              <a:cs typeface="Times New Roman" pitchFamily="18" charset="0"/>
            </a:endParaRPr>
          </a:p>
        </p:txBody>
      </p:sp>
      <p:sp>
        <p:nvSpPr>
          <p:cNvPr id="6" name="矩形 5"/>
          <p:cNvSpPr/>
          <p:nvPr/>
        </p:nvSpPr>
        <p:spPr>
          <a:xfrm>
            <a:off x="544286" y="3417209"/>
            <a:ext cx="7963988" cy="1200329"/>
          </a:xfrm>
          <a:prstGeom prst="rect">
            <a:avLst/>
          </a:prstGeom>
        </p:spPr>
        <p:txBody>
          <a:bodyPr wrap="square">
            <a:spAutoFit/>
          </a:bodyPr>
          <a:lstStyle/>
          <a:p>
            <a:pPr>
              <a:buNone/>
            </a:pPr>
            <a:r>
              <a:rPr lang="en-US" altLang="zh-CN" sz="2400" b="1" dirty="0" smtClean="0">
                <a:solidFill>
                  <a:srgbClr val="FF0000"/>
                </a:solidFill>
                <a:latin typeface="Times New Roman" pitchFamily="18" charset="0"/>
                <a:cs typeface="Times New Roman" pitchFamily="18" charset="0"/>
              </a:rPr>
              <a:t>It reflects a positive attitude to the hardships in life. Stars in the night sky stand for the hope that gives them the confidence to move on and rebuild their homes and lives.</a:t>
            </a:r>
            <a:endParaRPr lang="zh-CN" altLang="zh-CN" sz="2400" b="1"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12065" y="3175"/>
            <a:ext cx="4586605" cy="464185"/>
          </a:xfrm>
          <a:prstGeom prst="rect">
            <a:avLst/>
          </a:prstGeom>
          <a:solidFill>
            <a:srgbClr val="0070C0"/>
          </a:solidFill>
        </p:spPr>
        <p:txBody>
          <a:bodyPr vert="horz" lIns="51443" tIns="25721" rIns="51443" bIns="25721" rtlCol="0" anchor="ctr">
            <a:normAutofit fontScale="85000" lnSpcReduction="10000"/>
          </a:bodyPr>
          <a:lstStyle/>
          <a:p>
            <a:pPr marL="449580" indent="-449580">
              <a:lnSpc>
                <a:spcPct val="120000"/>
              </a:lnSpc>
            </a:pPr>
            <a:r>
              <a:rPr lang="en-US" altLang="zh-CN" sz="2400" b="1" dirty="0" smtClean="0">
                <a:solidFill>
                  <a:schemeClr val="bg1"/>
                </a:solidFill>
                <a:latin typeface="Times New Roman" panose="02020603050405020304" pitchFamily="18" charset="0"/>
                <a:cs typeface="Times New Roman" panose="02020603050405020304" pitchFamily="18" charset="0"/>
                <a:sym typeface="+mn-ea"/>
              </a:rPr>
              <a:t>Step 4 Important </a:t>
            </a:r>
            <a:r>
              <a:rPr lang="en-US" altLang="zh-CN" sz="2400" b="1" dirty="0">
                <a:solidFill>
                  <a:schemeClr val="bg1"/>
                </a:solidFill>
                <a:latin typeface="Times New Roman" panose="02020603050405020304" pitchFamily="18" charset="0"/>
                <a:cs typeface="Times New Roman" panose="02020603050405020304" pitchFamily="18" charset="0"/>
                <a:sym typeface="+mn-ea"/>
              </a:rPr>
              <a:t>Phrases and Sentences </a:t>
            </a:r>
            <a:endParaRPr lang="en-US" altLang="zh-CN" sz="2400" b="1" dirty="0">
              <a:solidFill>
                <a:schemeClr val="bg1"/>
              </a:solidFill>
              <a:latin typeface="Times New Roman" panose="02020603050405020304" pitchFamily="18" charset="0"/>
              <a:ea typeface="+mj-ea"/>
              <a:cs typeface="Times New Roman" panose="02020603050405020304" pitchFamily="18" charset="0"/>
              <a:sym typeface="+mn-ea"/>
            </a:endParaRPr>
          </a:p>
        </p:txBody>
      </p:sp>
      <p:sp>
        <p:nvSpPr>
          <p:cNvPr id="24" name="Rectangle 23"/>
          <p:cNvSpPr>
            <a:spLocks noGrp="1" noRot="1" noChangeAspect="1" noMove="1" noResize="1" noEditPoints="1" noAdjustHandles="1" noChangeArrowheads="1" noChangeShapeType="1" noTextEdit="1"/>
          </p:cNvSpPr>
          <p:nvPr/>
        </p:nvSpPr>
        <p:spPr>
          <a:xfrm rot="5400000">
            <a:off x="4285628" y="1246063"/>
            <a:ext cx="574671" cy="5144"/>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2400" b="1">
              <a:solidFill>
                <a:prstClr val="white"/>
              </a:solidFill>
              <a:latin typeface="Times New Roman" panose="02020603050405020304" pitchFamily="18" charset="0"/>
              <a:cs typeface="Times New Roman" panose="02020603050405020304" pitchFamily="18" charset="0"/>
            </a:endParaRPr>
          </a:p>
        </p:txBody>
      </p:sp>
      <p:sp>
        <p:nvSpPr>
          <p:cNvPr id="2" name="文本框 1"/>
          <p:cNvSpPr txBox="1"/>
          <p:nvPr/>
        </p:nvSpPr>
        <p:spPr>
          <a:xfrm>
            <a:off x="42545" y="495300"/>
            <a:ext cx="2760980" cy="4154170"/>
          </a:xfrm>
          <a:prstGeom prst="rect">
            <a:avLst/>
          </a:prstGeom>
          <a:noFill/>
        </p:spPr>
        <p:txBody>
          <a:bodyPr wrap="square" rtlCol="0">
            <a:spAutoFit/>
          </a:bodyPr>
          <a:lstStyle/>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1)飞走                  </a:t>
            </a: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2)突然                  </a:t>
            </a: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3)下落，下降                  </a:t>
            </a: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4)来来回回                  </a:t>
            </a: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5)寻找                  </a:t>
            </a: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6)在户外，露天                  </a:t>
            </a: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7)继续做某事                  </a:t>
            </a: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8)尽管，即使                 </a:t>
            </a: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9)及时                 </a:t>
            </a: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10)还没有做某事                  </a:t>
            </a: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11)被...包围                   </a:t>
            </a:r>
          </a:p>
          <a:p>
            <a:pPr marL="449580" indent="-449580">
              <a:lnSpc>
                <a:spcPct val="100000"/>
              </a:lnSpc>
            </a:pPr>
            <a:r>
              <a:rPr lang="en-US" altLang="zh-CN" sz="2200" b="1" dirty="0">
                <a:latin typeface="Times New Roman" panose="02020603050405020304" pitchFamily="18" charset="0"/>
                <a:cs typeface="Times New Roman" panose="02020603050405020304" pitchFamily="18" charset="0"/>
              </a:rPr>
              <a:t>12)前进                 </a:t>
            </a:r>
          </a:p>
        </p:txBody>
      </p:sp>
      <p:sp>
        <p:nvSpPr>
          <p:cNvPr id="5" name="文本框 4"/>
          <p:cNvSpPr txBox="1"/>
          <p:nvPr/>
        </p:nvSpPr>
        <p:spPr>
          <a:xfrm>
            <a:off x="2942590" y="492125"/>
            <a:ext cx="6152515" cy="4154170"/>
          </a:xfrm>
          <a:prstGeom prst="rect">
            <a:avLst/>
          </a:prstGeom>
          <a:noFill/>
        </p:spPr>
        <p:txBody>
          <a:bodyPr wrap="square" rtlCol="0">
            <a:spAutoFit/>
          </a:bodyPr>
          <a:lstStyle/>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fly off</a:t>
            </a: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all of a sudden</a:t>
            </a: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come down</a:t>
            </a: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up and down</a:t>
            </a: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look out for</a:t>
            </a: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in the open air</a:t>
            </a: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keep on doing sth.</a:t>
            </a: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even though</a:t>
            </a: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in time</a:t>
            </a: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have yet to do sth.</a:t>
            </a: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be surrounded by</a:t>
            </a:r>
          </a:p>
          <a:p>
            <a:pPr marL="449580" indent="-449580">
              <a:lnSpc>
                <a:spcPct val="100000"/>
              </a:lnSpc>
            </a:pPr>
            <a:r>
              <a:rPr lang="en-US" altLang="zh-CN" sz="2200" b="1" dirty="0">
                <a:solidFill>
                  <a:srgbClr val="FF0000"/>
                </a:solidFill>
                <a:latin typeface="Times New Roman" panose="02020603050405020304" pitchFamily="18" charset="0"/>
                <a:cs typeface="Times New Roman" panose="02020603050405020304" pitchFamily="18" charset="0"/>
              </a:rPr>
              <a:t>move on              </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p:tgtEl>
                                          <p:spTgt spid="5">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5">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p:tgtEl>
                                          <p:spTgt spid="5">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p:tgtEl>
                                          <p:spTgt spid="5">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p:tgtEl>
                                          <p:spTgt spid="5">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5">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p:tgtEl>
                                          <p:spTgt spid="5">
                                            <p:txEl>
                                              <p:pRg st="4" end="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p:tgtEl>
                                          <p:spTgt spid="5">
                                            <p:txEl>
                                              <p:pRg st="5" end="5"/>
                                            </p:txEl>
                                          </p:spTgt>
                                        </p:tgtEl>
                                        <p:attrNameLst>
                                          <p:attrName>ppt_y</p:attrName>
                                        </p:attrNameLst>
                                      </p:cBhvr>
                                      <p:tavLst>
                                        <p:tav tm="0">
                                          <p:val>
                                            <p:strVal val="#ppt_y+#ppt_h*1.125000"/>
                                          </p:val>
                                        </p:tav>
                                        <p:tav tm="100000">
                                          <p:val>
                                            <p:strVal val="#ppt_y"/>
                                          </p:val>
                                        </p:tav>
                                      </p:tavLst>
                                    </p:anim>
                                    <p:animEffect transition="in" filter="wipe(up)">
                                      <p:cBhvr>
                                        <p:cTn id="38" dur="500"/>
                                        <p:tgtEl>
                                          <p:spTgt spid="5">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p:tgtEl>
                                          <p:spTgt spid="5">
                                            <p:txEl>
                                              <p:pRg st="6" end="6"/>
                                            </p:txEl>
                                          </p:spTgt>
                                        </p:tgtEl>
                                        <p:attrNameLst>
                                          <p:attrName>ppt_y</p:attrName>
                                        </p:attrNameLst>
                                      </p:cBhvr>
                                      <p:tavLst>
                                        <p:tav tm="0">
                                          <p:val>
                                            <p:strVal val="#ppt_y+#ppt_h*1.125000"/>
                                          </p:val>
                                        </p:tav>
                                        <p:tav tm="100000">
                                          <p:val>
                                            <p:strVal val="#ppt_y"/>
                                          </p:val>
                                        </p:tav>
                                      </p:tavLst>
                                    </p:anim>
                                    <p:animEffect transition="in" filter="wipe(up)">
                                      <p:cBhvr>
                                        <p:cTn id="44" dur="500"/>
                                        <p:tgtEl>
                                          <p:spTgt spid="5">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p:tgtEl>
                                          <p:spTgt spid="5">
                                            <p:txEl>
                                              <p:pRg st="7" end="7"/>
                                            </p:txEl>
                                          </p:spTgt>
                                        </p:tgtEl>
                                        <p:attrNameLst>
                                          <p:attrName>ppt_y</p:attrName>
                                        </p:attrNameLst>
                                      </p:cBhvr>
                                      <p:tavLst>
                                        <p:tav tm="0">
                                          <p:val>
                                            <p:strVal val="#ppt_y+#ppt_h*1.125000"/>
                                          </p:val>
                                        </p:tav>
                                        <p:tav tm="100000">
                                          <p:val>
                                            <p:strVal val="#ppt_y"/>
                                          </p:val>
                                        </p:tav>
                                      </p:tavLst>
                                    </p:anim>
                                    <p:animEffect transition="in" filter="wipe(up)">
                                      <p:cBhvr>
                                        <p:cTn id="50" dur="500"/>
                                        <p:tgtEl>
                                          <p:spTgt spid="5">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4" fill="hold"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p:tgtEl>
                                          <p:spTgt spid="5">
                                            <p:txEl>
                                              <p:pRg st="8" end="8"/>
                                            </p:txEl>
                                          </p:spTgt>
                                        </p:tgtEl>
                                        <p:attrNameLst>
                                          <p:attrName>ppt_y</p:attrName>
                                        </p:attrNameLst>
                                      </p:cBhvr>
                                      <p:tavLst>
                                        <p:tav tm="0">
                                          <p:val>
                                            <p:strVal val="#ppt_y+#ppt_h*1.125000"/>
                                          </p:val>
                                        </p:tav>
                                        <p:tav tm="100000">
                                          <p:val>
                                            <p:strVal val="#ppt_y"/>
                                          </p:val>
                                        </p:tav>
                                      </p:tavLst>
                                    </p:anim>
                                    <p:animEffect transition="in" filter="wipe(up)">
                                      <p:cBhvr>
                                        <p:cTn id="56" dur="500"/>
                                        <p:tgtEl>
                                          <p:spTgt spid="5">
                                            <p:txEl>
                                              <p:pRg st="8" end="8"/>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2" presetClass="entr" presetSubtype="4" fill="hold" nodeType="clickEffect">
                                  <p:stCondLst>
                                    <p:cond delay="0"/>
                                  </p:stCondLst>
                                  <p:childTnLst>
                                    <p:set>
                                      <p:cBhvr>
                                        <p:cTn id="60" dur="1" fill="hold">
                                          <p:stCondLst>
                                            <p:cond delay="0"/>
                                          </p:stCondLst>
                                        </p:cTn>
                                        <p:tgtEl>
                                          <p:spTgt spid="5">
                                            <p:txEl>
                                              <p:pRg st="9" end="9"/>
                                            </p:txEl>
                                          </p:spTgt>
                                        </p:tgtEl>
                                        <p:attrNameLst>
                                          <p:attrName>style.visibility</p:attrName>
                                        </p:attrNameLst>
                                      </p:cBhvr>
                                      <p:to>
                                        <p:strVal val="visible"/>
                                      </p:to>
                                    </p:set>
                                    <p:anim calcmode="lin" valueType="num">
                                      <p:cBhvr additive="base">
                                        <p:cTn id="61" dur="500"/>
                                        <p:tgtEl>
                                          <p:spTgt spid="5">
                                            <p:txEl>
                                              <p:pRg st="9" end="9"/>
                                            </p:txEl>
                                          </p:spTgt>
                                        </p:tgtEl>
                                        <p:attrNameLst>
                                          <p:attrName>ppt_y</p:attrName>
                                        </p:attrNameLst>
                                      </p:cBhvr>
                                      <p:tavLst>
                                        <p:tav tm="0">
                                          <p:val>
                                            <p:strVal val="#ppt_y+#ppt_h*1.125000"/>
                                          </p:val>
                                        </p:tav>
                                        <p:tav tm="100000">
                                          <p:val>
                                            <p:strVal val="#ppt_y"/>
                                          </p:val>
                                        </p:tav>
                                      </p:tavLst>
                                    </p:anim>
                                    <p:animEffect transition="in" filter="wipe(up)">
                                      <p:cBhvr>
                                        <p:cTn id="62" dur="500"/>
                                        <p:tgtEl>
                                          <p:spTgt spid="5">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2" presetClass="entr" presetSubtype="4" fill="hold" nodeType="clickEffect">
                                  <p:stCondLst>
                                    <p:cond delay="0"/>
                                  </p:stCondLst>
                                  <p:childTnLst>
                                    <p:set>
                                      <p:cBhvr>
                                        <p:cTn id="66" dur="1" fill="hold">
                                          <p:stCondLst>
                                            <p:cond delay="0"/>
                                          </p:stCondLst>
                                        </p:cTn>
                                        <p:tgtEl>
                                          <p:spTgt spid="5">
                                            <p:txEl>
                                              <p:pRg st="10" end="10"/>
                                            </p:txEl>
                                          </p:spTgt>
                                        </p:tgtEl>
                                        <p:attrNameLst>
                                          <p:attrName>style.visibility</p:attrName>
                                        </p:attrNameLst>
                                      </p:cBhvr>
                                      <p:to>
                                        <p:strVal val="visible"/>
                                      </p:to>
                                    </p:set>
                                    <p:anim calcmode="lin" valueType="num">
                                      <p:cBhvr additive="base">
                                        <p:cTn id="67" dur="500"/>
                                        <p:tgtEl>
                                          <p:spTgt spid="5">
                                            <p:txEl>
                                              <p:pRg st="10" end="10"/>
                                            </p:txEl>
                                          </p:spTgt>
                                        </p:tgtEl>
                                        <p:attrNameLst>
                                          <p:attrName>ppt_y</p:attrName>
                                        </p:attrNameLst>
                                      </p:cBhvr>
                                      <p:tavLst>
                                        <p:tav tm="0">
                                          <p:val>
                                            <p:strVal val="#ppt_y+#ppt_h*1.125000"/>
                                          </p:val>
                                        </p:tav>
                                        <p:tav tm="100000">
                                          <p:val>
                                            <p:strVal val="#ppt_y"/>
                                          </p:val>
                                        </p:tav>
                                      </p:tavLst>
                                    </p:anim>
                                    <p:animEffect transition="in" filter="wipe(up)">
                                      <p:cBhvr>
                                        <p:cTn id="68" dur="500"/>
                                        <p:tgtEl>
                                          <p:spTgt spid="5">
                                            <p:txEl>
                                              <p:pRg st="10" end="10"/>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2" presetClass="entr" presetSubtype="4" fill="hold" nodeType="clickEffect">
                                  <p:stCondLst>
                                    <p:cond delay="0"/>
                                  </p:stCondLst>
                                  <p:childTnLst>
                                    <p:set>
                                      <p:cBhvr>
                                        <p:cTn id="72" dur="1" fill="hold">
                                          <p:stCondLst>
                                            <p:cond delay="0"/>
                                          </p:stCondLst>
                                        </p:cTn>
                                        <p:tgtEl>
                                          <p:spTgt spid="5">
                                            <p:txEl>
                                              <p:pRg st="11" end="11"/>
                                            </p:txEl>
                                          </p:spTgt>
                                        </p:tgtEl>
                                        <p:attrNameLst>
                                          <p:attrName>style.visibility</p:attrName>
                                        </p:attrNameLst>
                                      </p:cBhvr>
                                      <p:to>
                                        <p:strVal val="visible"/>
                                      </p:to>
                                    </p:set>
                                    <p:anim calcmode="lin" valueType="num">
                                      <p:cBhvr additive="base">
                                        <p:cTn id="73" dur="500"/>
                                        <p:tgtEl>
                                          <p:spTgt spid="5">
                                            <p:txEl>
                                              <p:pRg st="11" end="11"/>
                                            </p:txEl>
                                          </p:spTgt>
                                        </p:tgtEl>
                                        <p:attrNameLst>
                                          <p:attrName>ppt_y</p:attrName>
                                        </p:attrNameLst>
                                      </p:cBhvr>
                                      <p:tavLst>
                                        <p:tav tm="0">
                                          <p:val>
                                            <p:strVal val="#ppt_y+#ppt_h*1.125000"/>
                                          </p:val>
                                        </p:tav>
                                        <p:tav tm="100000">
                                          <p:val>
                                            <p:strVal val="#ppt_y"/>
                                          </p:val>
                                        </p:tav>
                                      </p:tavLst>
                                    </p:anim>
                                    <p:animEffect transition="in" filter="wipe(up)">
                                      <p:cBhvr>
                                        <p:cTn id="74"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文本框 3"/>
          <p:cNvSpPr txBox="1"/>
          <p:nvPr/>
        </p:nvSpPr>
        <p:spPr>
          <a:xfrm>
            <a:off x="0" y="0"/>
            <a:ext cx="9042400" cy="5509200"/>
          </a:xfrm>
          <a:prstGeom prst="rect">
            <a:avLst/>
          </a:prstGeom>
          <a:noFill/>
        </p:spPr>
        <p:txBody>
          <a:bodyPr wrap="square" rtlCol="0">
            <a:spAutoFit/>
          </a:bodyPr>
          <a:lstStyle/>
          <a:p>
            <a:pPr marL="449580" indent="-449580" algn="just"/>
            <a:r>
              <a:rPr lang="en-US" altLang="zh-CN" sz="2200" b="1" dirty="0">
                <a:latin typeface="Times New Roman" pitchFamily="18" charset="0"/>
                <a:cs typeface="Times New Roman" pitchFamily="18" charset="0"/>
              </a:rPr>
              <a:t>13) I was sitting in my room with my cat, Smartie, on my lap, </a:t>
            </a:r>
            <a:r>
              <a:rPr lang="en-US" altLang="zh-CN" sz="2200" b="1" u="sng" dirty="0">
                <a:latin typeface="Times New Roman" pitchFamily="18" charset="0"/>
                <a:cs typeface="Times New Roman" pitchFamily="18" charset="0"/>
              </a:rPr>
              <a:t>               </a:t>
            </a:r>
            <a:r>
              <a:rPr lang="en-US" altLang="zh-CN" sz="2200" b="1" dirty="0">
                <a:latin typeface="Times New Roman" pitchFamily="18" charset="0"/>
                <a:cs typeface="Times New Roman" pitchFamily="18" charset="0"/>
              </a:rPr>
              <a:t>the roof just</a:t>
            </a:r>
            <a:r>
              <a:rPr lang="en-US" altLang="zh-CN" sz="2200" b="1" u="sng" dirty="0">
                <a:latin typeface="Times New Roman" pitchFamily="18" charset="0"/>
                <a:cs typeface="Times New Roman" pitchFamily="18" charset="0"/>
              </a:rPr>
              <a:t>              </a:t>
            </a:r>
            <a:r>
              <a:rPr lang="en-US" altLang="zh-CN" sz="2200" b="1" dirty="0">
                <a:latin typeface="Times New Roman" pitchFamily="18" charset="0"/>
                <a:cs typeface="Times New Roman" pitchFamily="18" charset="0"/>
              </a:rPr>
              <a:t> (fly) off.</a:t>
            </a:r>
          </a:p>
          <a:p>
            <a:pPr marL="449580" indent="-449580" algn="just"/>
            <a:r>
              <a:rPr lang="en-US" altLang="zh-CN" sz="2200" b="1" dirty="0">
                <a:latin typeface="Times New Roman" pitchFamily="18" charset="0"/>
                <a:cs typeface="Times New Roman" pitchFamily="18" charset="0"/>
              </a:rPr>
              <a:t>14) All of a sudden, there was sky</a:t>
            </a:r>
            <a:r>
              <a:rPr lang="en-US" altLang="zh-CN" sz="2200" b="1" u="sng" dirty="0">
                <a:latin typeface="Times New Roman" pitchFamily="18" charset="0"/>
                <a:cs typeface="Times New Roman" pitchFamily="18" charset="0"/>
              </a:rPr>
              <a:t>             </a:t>
            </a:r>
            <a:r>
              <a:rPr lang="en-US" altLang="zh-CN" sz="2200" b="1" dirty="0">
                <a:latin typeface="Times New Roman" pitchFamily="18" charset="0"/>
                <a:cs typeface="Times New Roman" pitchFamily="18" charset="0"/>
              </a:rPr>
              <a:t>the roof had been.</a:t>
            </a:r>
          </a:p>
          <a:p>
            <a:pPr marL="449580" indent="-449580" algn="just"/>
            <a:r>
              <a:rPr lang="en-US" altLang="zh-CN" sz="2200" b="1" dirty="0">
                <a:latin typeface="Times New Roman" pitchFamily="18" charset="0"/>
                <a:cs typeface="Times New Roman" pitchFamily="18" charset="0"/>
              </a:rPr>
              <a:t>15) There was water everywhere, but we couldn’t drink any of it</a:t>
            </a:r>
            <a:r>
              <a:rPr lang="en-US" altLang="zh-CN" sz="2200" b="1" dirty="0" smtClean="0">
                <a:latin typeface="Times New Roman" pitchFamily="18" charset="0"/>
                <a:cs typeface="Times New Roman" pitchFamily="18" charset="0"/>
              </a:rPr>
              <a:t>_________we’d </a:t>
            </a:r>
            <a:r>
              <a:rPr lang="en-US" altLang="zh-CN" sz="2200" b="1" dirty="0">
                <a:latin typeface="Times New Roman" pitchFamily="18" charset="0"/>
                <a:cs typeface="Times New Roman" pitchFamily="18" charset="0"/>
              </a:rPr>
              <a:t>get really sick.</a:t>
            </a:r>
          </a:p>
          <a:p>
            <a:pPr marL="449580" indent="-449580" algn="just"/>
            <a:r>
              <a:rPr lang="en-US" altLang="zh-CN" sz="2200" b="1" dirty="0">
                <a:latin typeface="Times New Roman" pitchFamily="18" charset="0"/>
                <a:cs typeface="Times New Roman" pitchFamily="18" charset="0"/>
              </a:rPr>
              <a:t>16) I was so frightened that I just</a:t>
            </a:r>
            <a:r>
              <a:rPr lang="en-US" altLang="zh-CN" sz="2200" b="1" u="sng" dirty="0">
                <a:latin typeface="Times New Roman" pitchFamily="18" charset="0"/>
                <a:cs typeface="Times New Roman" pitchFamily="18" charset="0"/>
              </a:rPr>
              <a:t>               </a:t>
            </a:r>
            <a:r>
              <a:rPr lang="en-US" altLang="zh-CN" sz="2200" b="1" dirty="0">
                <a:latin typeface="Times New Roman" pitchFamily="18" charset="0"/>
                <a:cs typeface="Times New Roman" pitchFamily="18" charset="0"/>
              </a:rPr>
              <a:t>(freeze).</a:t>
            </a:r>
          </a:p>
          <a:p>
            <a:pPr marL="449580" indent="-449580" algn="just"/>
            <a:r>
              <a:rPr lang="en-US" altLang="zh-CN" sz="2200" b="1" dirty="0">
                <a:latin typeface="Times New Roman" pitchFamily="18" charset="0"/>
                <a:cs typeface="Times New Roman" pitchFamily="18" charset="0"/>
              </a:rPr>
              <a:t>17) I just spent the days watching the boats</a:t>
            </a:r>
            <a:r>
              <a:rPr lang="en-US" altLang="zh-CN" sz="2200" b="1" u="sng" dirty="0">
                <a:latin typeface="Times New Roman" pitchFamily="18" charset="0"/>
                <a:cs typeface="Times New Roman" pitchFamily="18" charset="0"/>
              </a:rPr>
              <a:t>              </a:t>
            </a:r>
            <a:r>
              <a:rPr lang="en-US" altLang="zh-CN" sz="2200" b="1" dirty="0">
                <a:latin typeface="Times New Roman" pitchFamily="18" charset="0"/>
                <a:cs typeface="Times New Roman" pitchFamily="18" charset="0"/>
              </a:rPr>
              <a:t>(go) up and down and looking out for Smartie.</a:t>
            </a:r>
          </a:p>
          <a:p>
            <a:pPr marL="449580" indent="-449580" algn="just"/>
            <a:r>
              <a:rPr lang="en-US" altLang="zh-CN" sz="2200" b="1" dirty="0">
                <a:latin typeface="Times New Roman" pitchFamily="18" charset="0"/>
                <a:cs typeface="Times New Roman" pitchFamily="18" charset="0"/>
              </a:rPr>
              <a:t>18)</a:t>
            </a:r>
            <a:r>
              <a:rPr lang="en-US" altLang="zh-CN" sz="2200" b="1" u="sng" dirty="0">
                <a:latin typeface="Times New Roman" pitchFamily="18" charset="0"/>
                <a:cs typeface="Times New Roman" pitchFamily="18" charset="0"/>
              </a:rPr>
              <a:t>                      </a:t>
            </a:r>
            <a:r>
              <a:rPr lang="en-US" altLang="zh-CN" sz="2200" b="1" dirty="0">
                <a:latin typeface="Times New Roman" pitchFamily="18" charset="0"/>
                <a:cs typeface="Times New Roman" pitchFamily="18" charset="0"/>
              </a:rPr>
              <a:t>(thank), Smartie came home just </a:t>
            </a:r>
            <a:r>
              <a:rPr lang="en-US" altLang="zh-CN" sz="2200" b="1" dirty="0" smtClean="0">
                <a:latin typeface="Times New Roman" pitchFamily="18" charset="0"/>
                <a:cs typeface="Times New Roman" pitchFamily="18" charset="0"/>
              </a:rPr>
              <a:t>____</a:t>
            </a:r>
            <a:r>
              <a:rPr lang="en-US" altLang="zh-CN" sz="2200" b="1" dirty="0" smtClean="0">
                <a:latin typeface="Times New Roman" pitchFamily="18" charset="0"/>
                <a:cs typeface="Times New Roman" pitchFamily="18" charset="0"/>
              </a:rPr>
              <a:t> </a:t>
            </a:r>
            <a:r>
              <a:rPr lang="en-US" altLang="zh-CN" sz="2200" b="1" dirty="0">
                <a:latin typeface="Times New Roman" pitchFamily="18" charset="0"/>
                <a:cs typeface="Times New Roman" pitchFamily="18" charset="0"/>
              </a:rPr>
              <a:t>time.</a:t>
            </a:r>
          </a:p>
          <a:p>
            <a:pPr marL="449580" indent="-449580" algn="just"/>
            <a:r>
              <a:rPr lang="en-US" altLang="zh-CN" sz="2200" b="1" dirty="0">
                <a:latin typeface="Times New Roman" pitchFamily="18" charset="0"/>
                <a:cs typeface="Times New Roman" pitchFamily="18" charset="0"/>
              </a:rPr>
              <a:t>19)Now we have another chance</a:t>
            </a:r>
            <a:r>
              <a:rPr lang="en-US" altLang="zh-CN" sz="2200" b="1" u="sng" dirty="0">
                <a:latin typeface="Times New Roman" pitchFamily="18" charset="0"/>
                <a:cs typeface="Times New Roman" pitchFamily="18" charset="0"/>
              </a:rPr>
              <a:t>          </a:t>
            </a:r>
            <a:r>
              <a:rPr lang="en-US" altLang="zh-CN" sz="2200" b="1" dirty="0" smtClean="0">
                <a:latin typeface="Times New Roman" pitchFamily="18" charset="0"/>
                <a:cs typeface="Times New Roman" pitchFamily="18" charset="0"/>
              </a:rPr>
              <a:t> </a:t>
            </a:r>
            <a:r>
              <a:rPr lang="en-US" altLang="zh-CN" sz="2200" b="1" dirty="0">
                <a:latin typeface="Times New Roman" pitchFamily="18" charset="0"/>
                <a:cs typeface="Times New Roman" pitchFamily="18" charset="0"/>
              </a:rPr>
              <a:t>(look) up at the stars of New Orleans, their beauty </a:t>
            </a:r>
            <a:r>
              <a:rPr lang="en-US" altLang="zh-CN" sz="2200" b="1" u="sng" dirty="0">
                <a:latin typeface="Times New Roman" pitchFamily="18" charset="0"/>
                <a:cs typeface="Times New Roman" pitchFamily="18" charset="0"/>
              </a:rPr>
              <a:t>                 </a:t>
            </a:r>
            <a:r>
              <a:rPr lang="en-US" altLang="zh-CN" sz="2200" b="1" dirty="0" smtClean="0">
                <a:latin typeface="Times New Roman" pitchFamily="18" charset="0"/>
                <a:cs typeface="Times New Roman" pitchFamily="18" charset="0"/>
              </a:rPr>
              <a:t>(</a:t>
            </a:r>
            <a:r>
              <a:rPr lang="en-US" altLang="zh-CN" sz="2200" b="1" dirty="0">
                <a:latin typeface="Times New Roman" pitchFamily="18" charset="0"/>
                <a:cs typeface="Times New Roman" pitchFamily="18" charset="0"/>
              </a:rPr>
              <a:t>inspire) us and giving us __________            (confident) to move on.</a:t>
            </a:r>
          </a:p>
          <a:p>
            <a:pPr marL="457200" indent="-457200" algn="just">
              <a:buAutoNum type="arabicParenR" startAt="20"/>
            </a:pPr>
            <a:r>
              <a:rPr lang="en-US" altLang="zh-CN" sz="2200" b="1" dirty="0" smtClean="0">
                <a:latin typeface="Times New Roman" pitchFamily="18" charset="0"/>
                <a:cs typeface="Times New Roman" pitchFamily="18" charset="0"/>
              </a:rPr>
              <a:t>_______________(prepare</a:t>
            </a:r>
            <a:r>
              <a:rPr lang="en-US" altLang="zh-CN" sz="2200" b="1" dirty="0">
                <a:latin typeface="Times New Roman" pitchFamily="18" charset="0"/>
                <a:cs typeface="Times New Roman" pitchFamily="18" charset="0"/>
              </a:rPr>
              <a:t>) is the best way to increase your chances of            </a:t>
            </a:r>
            <a:r>
              <a:rPr lang="en-US" altLang="zh-CN" sz="2200" b="1" dirty="0" smtClean="0">
                <a:latin typeface="Times New Roman" pitchFamily="18" charset="0"/>
                <a:cs typeface="Times New Roman" pitchFamily="18" charset="0"/>
              </a:rPr>
              <a:t>_________(survive).</a:t>
            </a:r>
            <a:r>
              <a:rPr lang="en-US" altLang="zh-CN" sz="2200" b="1" u="sng" dirty="0" smtClean="0">
                <a:latin typeface="Times New Roman" pitchFamily="18" charset="0"/>
                <a:cs typeface="Times New Roman" pitchFamily="18" charset="0"/>
              </a:rPr>
              <a:t> </a:t>
            </a:r>
            <a:endParaRPr lang="en-US" altLang="zh-CN" sz="2200" b="1" dirty="0" smtClean="0">
              <a:solidFill>
                <a:srgbClr val="FF0000"/>
              </a:solidFill>
              <a:latin typeface="Times New Roman" pitchFamily="18" charset="0"/>
              <a:cs typeface="Times New Roman" pitchFamily="18" charset="0"/>
            </a:endParaRPr>
          </a:p>
          <a:p>
            <a:pPr marL="457200" lvl="0" indent="-457200" algn="just">
              <a:buFontTx/>
              <a:buAutoNum type="arabicParenR" startAt="20"/>
            </a:pPr>
            <a:r>
              <a:rPr lang="en-US" altLang="zh-CN" sz="2200" b="1" dirty="0" smtClean="0">
                <a:latin typeface="Times New Roman" pitchFamily="18" charset="0"/>
                <a:cs typeface="Times New Roman" pitchFamily="18" charset="0"/>
              </a:rPr>
              <a:t>Some families have yet </a:t>
            </a:r>
            <a:r>
              <a:rPr lang="en-US" altLang="zh-CN" sz="2200" b="1" dirty="0" smtClean="0">
                <a:latin typeface="Times New Roman" pitchFamily="18" charset="0"/>
                <a:cs typeface="Times New Roman" pitchFamily="18" charset="0"/>
              </a:rPr>
              <a:t>____(</a:t>
            </a:r>
            <a:r>
              <a:rPr lang="en-US" altLang="zh-CN" sz="2200" b="1" dirty="0" smtClean="0">
                <a:latin typeface="Times New Roman" pitchFamily="18" charset="0"/>
                <a:cs typeface="Times New Roman" pitchFamily="18" charset="0"/>
              </a:rPr>
              <a:t>return), but many others have come back.</a:t>
            </a:r>
            <a:endParaRPr lang="zh-CN" altLang="zh-CN" sz="2200" b="1" dirty="0" smtClean="0">
              <a:latin typeface="Times New Roman" pitchFamily="18" charset="0"/>
              <a:cs typeface="Times New Roman" pitchFamily="18" charset="0"/>
            </a:endParaRPr>
          </a:p>
          <a:p>
            <a:pPr marL="457200" indent="-457200" algn="just">
              <a:buAutoNum type="arabicParenR" startAt="20"/>
            </a:pPr>
            <a:endParaRPr lang="en-US" altLang="zh-CN" sz="2200" b="1" dirty="0">
              <a:latin typeface="Times New Roman" pitchFamily="18" charset="0"/>
              <a:cs typeface="Times New Roman" pitchFamily="18" charset="0"/>
            </a:endParaRPr>
          </a:p>
        </p:txBody>
      </p:sp>
      <p:sp>
        <p:nvSpPr>
          <p:cNvPr id="100" name="文本框 99"/>
          <p:cNvSpPr txBox="1"/>
          <p:nvPr/>
        </p:nvSpPr>
        <p:spPr>
          <a:xfrm>
            <a:off x="7462520" y="0"/>
            <a:ext cx="1011555" cy="461665"/>
          </a:xfrm>
          <a:prstGeom prst="rect">
            <a:avLst/>
          </a:prstGeom>
          <a:noFill/>
          <a:ln w="9525">
            <a:noFill/>
          </a:ln>
        </p:spPr>
        <p:txBody>
          <a:bodyPr wrap="square">
            <a:spAutoFit/>
          </a:bodyPr>
          <a:lstStyle/>
          <a:p>
            <a:pPr indent="0"/>
            <a:r>
              <a:rPr lang="en-US" sz="2400" b="1" dirty="0">
                <a:solidFill>
                  <a:srgbClr val="FF0000"/>
                </a:solidFill>
                <a:latin typeface="Times New Roman" pitchFamily="18" charset="0"/>
                <a:ea typeface="宋体" panose="02010600030101010101" pitchFamily="2" charset="-122"/>
                <a:cs typeface="Times New Roman" pitchFamily="18" charset="0"/>
              </a:rPr>
              <a:t>when </a:t>
            </a:r>
            <a:endParaRPr lang="en-US" altLang="en-US" sz="2400" b="1" dirty="0">
              <a:solidFill>
                <a:srgbClr val="FF0000"/>
              </a:solidFill>
              <a:latin typeface="Times New Roman" pitchFamily="18" charset="0"/>
              <a:ea typeface="宋体" panose="02010600030101010101" pitchFamily="2" charset="-122"/>
              <a:cs typeface="Times New Roman" pitchFamily="18" charset="0"/>
            </a:endParaRPr>
          </a:p>
        </p:txBody>
      </p:sp>
      <p:sp>
        <p:nvSpPr>
          <p:cNvPr id="3" name="文本框 2"/>
          <p:cNvSpPr txBox="1"/>
          <p:nvPr/>
        </p:nvSpPr>
        <p:spPr>
          <a:xfrm>
            <a:off x="1565486" y="324485"/>
            <a:ext cx="1011555" cy="461665"/>
          </a:xfrm>
          <a:prstGeom prst="rect">
            <a:avLst/>
          </a:prstGeom>
          <a:noFill/>
          <a:ln w="9525">
            <a:noFill/>
          </a:ln>
        </p:spPr>
        <p:txBody>
          <a:bodyPr wrap="square">
            <a:spAutoFit/>
          </a:bodyPr>
          <a:lstStyle/>
          <a:p>
            <a:pPr indent="0"/>
            <a:r>
              <a:rPr lang="en-US" sz="2400" b="1" dirty="0">
                <a:solidFill>
                  <a:srgbClr val="FF0000"/>
                </a:solidFill>
                <a:latin typeface="Times New Roman" pitchFamily="18" charset="0"/>
                <a:ea typeface="宋体" panose="02010600030101010101" pitchFamily="2" charset="-122"/>
                <a:cs typeface="Times New Roman" pitchFamily="18" charset="0"/>
              </a:rPr>
              <a:t>flew</a:t>
            </a:r>
            <a:endParaRPr lang="en-US" altLang="en-US" sz="2400" b="1" dirty="0">
              <a:solidFill>
                <a:srgbClr val="FF0000"/>
              </a:solidFill>
              <a:latin typeface="Times New Roman" pitchFamily="18" charset="0"/>
              <a:ea typeface="宋体" panose="02010600030101010101" pitchFamily="2" charset="-122"/>
              <a:cs typeface="Times New Roman" pitchFamily="18" charset="0"/>
            </a:endParaRPr>
          </a:p>
        </p:txBody>
      </p:sp>
      <p:sp>
        <p:nvSpPr>
          <p:cNvPr id="9" name="文本框 8"/>
          <p:cNvSpPr txBox="1"/>
          <p:nvPr/>
        </p:nvSpPr>
        <p:spPr>
          <a:xfrm>
            <a:off x="4072466" y="620606"/>
            <a:ext cx="1011555" cy="461665"/>
          </a:xfrm>
          <a:prstGeom prst="rect">
            <a:avLst/>
          </a:prstGeom>
          <a:noFill/>
          <a:ln w="9525">
            <a:noFill/>
          </a:ln>
        </p:spPr>
        <p:txBody>
          <a:bodyPr wrap="square">
            <a:spAutoFit/>
          </a:bodyPr>
          <a:lstStyle/>
          <a:p>
            <a:pPr indent="0"/>
            <a:r>
              <a:rPr lang="en-US" sz="2400" b="1" dirty="0">
                <a:solidFill>
                  <a:srgbClr val="FF0000"/>
                </a:solidFill>
                <a:latin typeface="Times New Roman" pitchFamily="18" charset="0"/>
                <a:ea typeface="宋体" panose="02010600030101010101" pitchFamily="2" charset="-122"/>
                <a:cs typeface="Times New Roman" pitchFamily="18" charset="0"/>
              </a:rPr>
              <a:t>where</a:t>
            </a:r>
            <a:endParaRPr lang="en-US" altLang="en-US" sz="2400" b="1" dirty="0">
              <a:solidFill>
                <a:srgbClr val="FF0000"/>
              </a:solidFill>
              <a:latin typeface="Times New Roman" pitchFamily="18" charset="0"/>
              <a:ea typeface="宋体" panose="02010600030101010101" pitchFamily="2" charset="-122"/>
              <a:cs typeface="Times New Roman" pitchFamily="18" charset="0"/>
            </a:endParaRPr>
          </a:p>
        </p:txBody>
      </p:sp>
      <p:sp>
        <p:nvSpPr>
          <p:cNvPr id="10" name="文本框 9"/>
          <p:cNvSpPr txBox="1"/>
          <p:nvPr/>
        </p:nvSpPr>
        <p:spPr>
          <a:xfrm>
            <a:off x="652144" y="1329268"/>
            <a:ext cx="1693121" cy="461665"/>
          </a:xfrm>
          <a:prstGeom prst="rect">
            <a:avLst/>
          </a:prstGeom>
          <a:noFill/>
          <a:ln w="9525">
            <a:noFill/>
          </a:ln>
        </p:spPr>
        <p:txBody>
          <a:bodyPr wrap="square">
            <a:spAutoFit/>
          </a:bodyPr>
          <a:lstStyle/>
          <a:p>
            <a:pPr indent="0"/>
            <a:r>
              <a:rPr lang="en-US" sz="2400" b="1" dirty="0">
                <a:solidFill>
                  <a:srgbClr val="FF0000"/>
                </a:solidFill>
                <a:latin typeface="Times New Roman" pitchFamily="18" charset="0"/>
                <a:ea typeface="宋体" panose="02010600030101010101" pitchFamily="2" charset="-122"/>
                <a:cs typeface="Times New Roman" pitchFamily="18" charset="0"/>
              </a:rPr>
              <a:t>otherwise</a:t>
            </a:r>
            <a:endParaRPr lang="en-US" altLang="en-US" sz="2400" b="1" dirty="0">
              <a:solidFill>
                <a:srgbClr val="FF0000"/>
              </a:solidFill>
              <a:latin typeface="Times New Roman" pitchFamily="18" charset="0"/>
              <a:ea typeface="宋体" panose="02010600030101010101" pitchFamily="2" charset="-122"/>
              <a:cs typeface="Times New Roman" pitchFamily="18" charset="0"/>
            </a:endParaRPr>
          </a:p>
        </p:txBody>
      </p:sp>
      <p:sp>
        <p:nvSpPr>
          <p:cNvPr id="11" name="文本框 10"/>
          <p:cNvSpPr txBox="1"/>
          <p:nvPr/>
        </p:nvSpPr>
        <p:spPr>
          <a:xfrm>
            <a:off x="4089400" y="1636183"/>
            <a:ext cx="1011555" cy="461665"/>
          </a:xfrm>
          <a:prstGeom prst="rect">
            <a:avLst/>
          </a:prstGeom>
          <a:noFill/>
          <a:ln w="9525">
            <a:noFill/>
          </a:ln>
        </p:spPr>
        <p:txBody>
          <a:bodyPr wrap="square">
            <a:spAutoFit/>
          </a:bodyPr>
          <a:lstStyle/>
          <a:p>
            <a:pPr indent="0"/>
            <a:r>
              <a:rPr lang="en-US" sz="2400" b="1" dirty="0">
                <a:solidFill>
                  <a:srgbClr val="FF0000"/>
                </a:solidFill>
                <a:latin typeface="Times New Roman" pitchFamily="18" charset="0"/>
                <a:ea typeface="宋体" panose="02010600030101010101" pitchFamily="2" charset="-122"/>
                <a:cs typeface="Times New Roman" pitchFamily="18" charset="0"/>
              </a:rPr>
              <a:t>froze</a:t>
            </a:r>
            <a:endParaRPr lang="en-US" altLang="en-US" sz="2400" b="1" dirty="0">
              <a:solidFill>
                <a:srgbClr val="FF0000"/>
              </a:solidFill>
              <a:latin typeface="Times New Roman" pitchFamily="18" charset="0"/>
              <a:ea typeface="宋体" panose="02010600030101010101" pitchFamily="2" charset="-122"/>
              <a:cs typeface="Times New Roman" pitchFamily="18" charset="0"/>
            </a:endParaRPr>
          </a:p>
        </p:txBody>
      </p:sp>
      <p:sp>
        <p:nvSpPr>
          <p:cNvPr id="12" name="文本框 11"/>
          <p:cNvSpPr txBox="1"/>
          <p:nvPr/>
        </p:nvSpPr>
        <p:spPr>
          <a:xfrm>
            <a:off x="5285740" y="1940348"/>
            <a:ext cx="1011555" cy="461665"/>
          </a:xfrm>
          <a:prstGeom prst="rect">
            <a:avLst/>
          </a:prstGeom>
          <a:noFill/>
          <a:ln w="9525">
            <a:noFill/>
          </a:ln>
        </p:spPr>
        <p:txBody>
          <a:bodyPr wrap="square">
            <a:spAutoFit/>
          </a:bodyPr>
          <a:lstStyle/>
          <a:p>
            <a:pPr indent="0"/>
            <a:r>
              <a:rPr lang="en-US" sz="2400" b="1" dirty="0">
                <a:solidFill>
                  <a:srgbClr val="FF0000"/>
                </a:solidFill>
                <a:latin typeface="Times New Roman" pitchFamily="18" charset="0"/>
                <a:ea typeface="宋体" panose="02010600030101010101" pitchFamily="2" charset="-122"/>
                <a:cs typeface="Times New Roman" pitchFamily="18" charset="0"/>
              </a:rPr>
              <a:t>going</a:t>
            </a:r>
            <a:endParaRPr lang="en-US" altLang="en-US" sz="2400" b="1" dirty="0">
              <a:solidFill>
                <a:srgbClr val="FF0000"/>
              </a:solidFill>
              <a:latin typeface="Times New Roman" pitchFamily="18" charset="0"/>
              <a:ea typeface="宋体" panose="02010600030101010101" pitchFamily="2" charset="-122"/>
              <a:cs typeface="Times New Roman" pitchFamily="18" charset="0"/>
            </a:endParaRPr>
          </a:p>
        </p:txBody>
      </p:sp>
      <p:sp>
        <p:nvSpPr>
          <p:cNvPr id="13" name="文本框 12"/>
          <p:cNvSpPr txBox="1"/>
          <p:nvPr/>
        </p:nvSpPr>
        <p:spPr>
          <a:xfrm>
            <a:off x="477732" y="2609638"/>
            <a:ext cx="1749002" cy="461665"/>
          </a:xfrm>
          <a:prstGeom prst="rect">
            <a:avLst/>
          </a:prstGeom>
          <a:noFill/>
          <a:ln w="9525">
            <a:noFill/>
          </a:ln>
        </p:spPr>
        <p:txBody>
          <a:bodyPr wrap="square">
            <a:spAutoFit/>
          </a:bodyPr>
          <a:lstStyle/>
          <a:p>
            <a:pPr indent="0"/>
            <a:r>
              <a:rPr lang="en-US" sz="2400" b="1" dirty="0">
                <a:solidFill>
                  <a:srgbClr val="FF0000"/>
                </a:solidFill>
                <a:latin typeface="Times New Roman" pitchFamily="18" charset="0"/>
                <a:ea typeface="宋体" panose="02010600030101010101" pitchFamily="2" charset="-122"/>
                <a:cs typeface="Times New Roman" pitchFamily="18" charset="0"/>
              </a:rPr>
              <a:t>Thankfully</a:t>
            </a:r>
            <a:endParaRPr lang="en-US" altLang="en-US" sz="2400" b="1" dirty="0">
              <a:solidFill>
                <a:srgbClr val="FF0000"/>
              </a:solidFill>
              <a:latin typeface="Times New Roman" pitchFamily="18" charset="0"/>
              <a:ea typeface="宋体" panose="02010600030101010101" pitchFamily="2" charset="-122"/>
              <a:cs typeface="Times New Roman" pitchFamily="18" charset="0"/>
            </a:endParaRPr>
          </a:p>
        </p:txBody>
      </p:sp>
      <p:sp>
        <p:nvSpPr>
          <p:cNvPr id="14" name="文本框 13"/>
          <p:cNvSpPr txBox="1"/>
          <p:nvPr/>
        </p:nvSpPr>
        <p:spPr>
          <a:xfrm>
            <a:off x="4112683" y="2956137"/>
            <a:ext cx="1349375" cy="461665"/>
          </a:xfrm>
          <a:prstGeom prst="rect">
            <a:avLst/>
          </a:prstGeom>
          <a:noFill/>
          <a:ln w="9525">
            <a:noFill/>
          </a:ln>
        </p:spPr>
        <p:txBody>
          <a:bodyPr wrap="square">
            <a:spAutoFit/>
          </a:bodyPr>
          <a:lstStyle/>
          <a:p>
            <a:pPr indent="0"/>
            <a:r>
              <a:rPr lang="en-US" sz="2400" b="1" dirty="0">
                <a:solidFill>
                  <a:srgbClr val="FF0000"/>
                </a:solidFill>
                <a:latin typeface="Times New Roman" pitchFamily="18" charset="0"/>
                <a:ea typeface="宋体" panose="02010600030101010101" pitchFamily="2" charset="-122"/>
                <a:cs typeface="Times New Roman" pitchFamily="18" charset="0"/>
              </a:rPr>
              <a:t>to look</a:t>
            </a:r>
            <a:endParaRPr lang="en-US" altLang="en-US" sz="2400" b="1" dirty="0">
              <a:solidFill>
                <a:srgbClr val="FF0000"/>
              </a:solidFill>
              <a:latin typeface="Times New Roman" pitchFamily="18" charset="0"/>
              <a:ea typeface="宋体" panose="02010600030101010101" pitchFamily="2" charset="-122"/>
              <a:cs typeface="Times New Roman" pitchFamily="18" charset="0"/>
            </a:endParaRPr>
          </a:p>
        </p:txBody>
      </p:sp>
      <p:sp>
        <p:nvSpPr>
          <p:cNvPr id="15" name="文本框 14"/>
          <p:cNvSpPr txBox="1"/>
          <p:nvPr/>
        </p:nvSpPr>
        <p:spPr>
          <a:xfrm>
            <a:off x="3137112" y="3302211"/>
            <a:ext cx="1468755" cy="461665"/>
          </a:xfrm>
          <a:prstGeom prst="rect">
            <a:avLst/>
          </a:prstGeom>
          <a:noFill/>
          <a:ln w="9525">
            <a:noFill/>
          </a:ln>
        </p:spPr>
        <p:txBody>
          <a:bodyPr wrap="square">
            <a:spAutoFit/>
          </a:bodyPr>
          <a:lstStyle/>
          <a:p>
            <a:pPr indent="0"/>
            <a:r>
              <a:rPr lang="en-US" sz="2400" b="1" dirty="0">
                <a:solidFill>
                  <a:srgbClr val="FF0000"/>
                </a:solidFill>
                <a:latin typeface="Times New Roman" pitchFamily="18" charset="0"/>
                <a:ea typeface="宋体" panose="02010600030101010101" pitchFamily="2" charset="-122"/>
                <a:cs typeface="Times New Roman" pitchFamily="18" charset="0"/>
              </a:rPr>
              <a:t>inspiring</a:t>
            </a:r>
            <a:endParaRPr lang="en-US" altLang="en-US" sz="2400" b="1" dirty="0">
              <a:solidFill>
                <a:srgbClr val="FF0000"/>
              </a:solidFill>
              <a:latin typeface="Times New Roman" pitchFamily="18" charset="0"/>
              <a:ea typeface="宋体" panose="02010600030101010101" pitchFamily="2" charset="-122"/>
              <a:cs typeface="Times New Roman" pitchFamily="18" charset="0"/>
            </a:endParaRPr>
          </a:p>
        </p:txBody>
      </p:sp>
      <p:sp>
        <p:nvSpPr>
          <p:cNvPr id="16" name="文本框 15"/>
          <p:cNvSpPr txBox="1"/>
          <p:nvPr/>
        </p:nvSpPr>
        <p:spPr>
          <a:xfrm>
            <a:off x="7520305" y="3344545"/>
            <a:ext cx="1623695" cy="461665"/>
          </a:xfrm>
          <a:prstGeom prst="rect">
            <a:avLst/>
          </a:prstGeom>
          <a:noFill/>
          <a:ln w="9525">
            <a:noFill/>
          </a:ln>
        </p:spPr>
        <p:txBody>
          <a:bodyPr wrap="square">
            <a:spAutoFit/>
          </a:bodyPr>
          <a:lstStyle/>
          <a:p>
            <a:pPr indent="0"/>
            <a:r>
              <a:rPr lang="en-US" sz="2400" b="1" dirty="0">
                <a:solidFill>
                  <a:srgbClr val="FF0000"/>
                </a:solidFill>
                <a:latin typeface="Times New Roman" pitchFamily="18" charset="0"/>
                <a:ea typeface="宋体" panose="02010600030101010101" pitchFamily="2" charset="-122"/>
                <a:cs typeface="Times New Roman" pitchFamily="18" charset="0"/>
              </a:rPr>
              <a:t>confidence</a:t>
            </a:r>
            <a:endParaRPr lang="en-US" altLang="en-US" sz="2400" b="1" dirty="0">
              <a:solidFill>
                <a:srgbClr val="FF0000"/>
              </a:solidFill>
              <a:latin typeface="Times New Roman" pitchFamily="18" charset="0"/>
              <a:ea typeface="宋体" panose="02010600030101010101" pitchFamily="2" charset="-122"/>
              <a:cs typeface="Times New Roman" pitchFamily="18" charset="0"/>
            </a:endParaRPr>
          </a:p>
        </p:txBody>
      </p:sp>
      <p:sp>
        <p:nvSpPr>
          <p:cNvPr id="17" name="文本框 16"/>
          <p:cNvSpPr txBox="1"/>
          <p:nvPr/>
        </p:nvSpPr>
        <p:spPr>
          <a:xfrm>
            <a:off x="516678" y="3972136"/>
            <a:ext cx="2245995" cy="461665"/>
          </a:xfrm>
          <a:prstGeom prst="rect">
            <a:avLst/>
          </a:prstGeom>
          <a:noFill/>
          <a:ln w="9525">
            <a:noFill/>
          </a:ln>
        </p:spPr>
        <p:txBody>
          <a:bodyPr wrap="square">
            <a:spAutoFit/>
          </a:bodyPr>
          <a:lstStyle/>
          <a:p>
            <a:pPr indent="0"/>
            <a:r>
              <a:rPr lang="en-US" sz="2400" b="1" dirty="0">
                <a:solidFill>
                  <a:srgbClr val="FF0000"/>
                </a:solidFill>
                <a:latin typeface="Times New Roman" pitchFamily="18" charset="0"/>
                <a:ea typeface="宋体" panose="02010600030101010101" pitchFamily="2" charset="-122"/>
                <a:cs typeface="Times New Roman" pitchFamily="18" charset="0"/>
              </a:rPr>
              <a:t>Being prepared</a:t>
            </a:r>
            <a:endParaRPr lang="en-US" altLang="en-US" sz="2400" b="1" dirty="0">
              <a:solidFill>
                <a:srgbClr val="FF0000"/>
              </a:solidFill>
              <a:latin typeface="Times New Roman" pitchFamily="18" charset="0"/>
              <a:ea typeface="宋体" panose="02010600030101010101" pitchFamily="2" charset="-122"/>
              <a:cs typeface="Times New Roman" pitchFamily="18" charset="0"/>
            </a:endParaRPr>
          </a:p>
        </p:txBody>
      </p:sp>
      <p:sp>
        <p:nvSpPr>
          <p:cNvPr id="18" name="文本框 17"/>
          <p:cNvSpPr txBox="1"/>
          <p:nvPr/>
        </p:nvSpPr>
        <p:spPr>
          <a:xfrm>
            <a:off x="589280" y="4378537"/>
            <a:ext cx="1456055" cy="461665"/>
          </a:xfrm>
          <a:prstGeom prst="rect">
            <a:avLst/>
          </a:prstGeom>
          <a:noFill/>
          <a:ln w="9525">
            <a:noFill/>
          </a:ln>
        </p:spPr>
        <p:txBody>
          <a:bodyPr wrap="square">
            <a:spAutoFit/>
          </a:bodyPr>
          <a:lstStyle/>
          <a:p>
            <a:pPr indent="0"/>
            <a:r>
              <a:rPr lang="en-US" sz="2400" b="1" dirty="0">
                <a:solidFill>
                  <a:srgbClr val="FF0000"/>
                </a:solidFill>
                <a:latin typeface="Times New Roman" pitchFamily="18" charset="0"/>
                <a:ea typeface="宋体" panose="02010600030101010101" pitchFamily="2" charset="-122"/>
                <a:cs typeface="Times New Roman" pitchFamily="18" charset="0"/>
              </a:rPr>
              <a:t>survival</a:t>
            </a:r>
            <a:endParaRPr lang="en-US" altLang="en-US" sz="2400" b="1" dirty="0">
              <a:solidFill>
                <a:srgbClr val="FF0000"/>
              </a:solidFill>
              <a:latin typeface="Times New Roman" pitchFamily="18" charset="0"/>
              <a:ea typeface="宋体" panose="02010600030101010101" pitchFamily="2" charset="-122"/>
              <a:cs typeface="Times New Roman" pitchFamily="18" charset="0"/>
            </a:endParaRPr>
          </a:p>
        </p:txBody>
      </p:sp>
      <p:sp>
        <p:nvSpPr>
          <p:cNvPr id="19" name="文本框 12"/>
          <p:cNvSpPr txBox="1"/>
          <p:nvPr/>
        </p:nvSpPr>
        <p:spPr>
          <a:xfrm>
            <a:off x="6021463" y="2672049"/>
            <a:ext cx="687523" cy="461665"/>
          </a:xfrm>
          <a:prstGeom prst="rect">
            <a:avLst/>
          </a:prstGeom>
          <a:noFill/>
          <a:ln w="9525">
            <a:noFill/>
          </a:ln>
        </p:spPr>
        <p:txBody>
          <a:bodyPr wrap="square">
            <a:spAutoFit/>
          </a:bodyPr>
          <a:lstStyle/>
          <a:p>
            <a:pPr indent="0"/>
            <a:r>
              <a:rPr lang="en-US" sz="2400" b="1" dirty="0" smtClean="0">
                <a:solidFill>
                  <a:srgbClr val="FF0000"/>
                </a:solidFill>
                <a:latin typeface="Times New Roman" pitchFamily="18" charset="0"/>
                <a:ea typeface="宋体" panose="02010600030101010101" pitchFamily="2" charset="-122"/>
                <a:cs typeface="Times New Roman" pitchFamily="18" charset="0"/>
              </a:rPr>
              <a:t>in</a:t>
            </a:r>
            <a:endParaRPr lang="en-US" altLang="en-US" sz="2400" b="1" dirty="0">
              <a:solidFill>
                <a:srgbClr val="FF0000"/>
              </a:solidFill>
              <a:latin typeface="Times New Roman" pitchFamily="18" charset="0"/>
              <a:ea typeface="宋体" panose="02010600030101010101" pitchFamily="2" charset="-122"/>
              <a:cs typeface="Times New Roman" pitchFamily="18" charset="0"/>
            </a:endParaRPr>
          </a:p>
        </p:txBody>
      </p:sp>
      <p:sp>
        <p:nvSpPr>
          <p:cNvPr id="20" name="矩形 19"/>
          <p:cNvSpPr/>
          <p:nvPr/>
        </p:nvSpPr>
        <p:spPr>
          <a:xfrm>
            <a:off x="3177529" y="4546084"/>
            <a:ext cx="1443857" cy="461665"/>
          </a:xfrm>
          <a:prstGeom prst="rect">
            <a:avLst/>
          </a:prstGeom>
        </p:spPr>
        <p:txBody>
          <a:bodyPr wrap="none">
            <a:spAutoFit/>
          </a:bodyPr>
          <a:lstStyle/>
          <a:p>
            <a:r>
              <a:rPr lang="en-US" altLang="zh-CN" sz="2400" b="1" dirty="0" smtClean="0">
                <a:solidFill>
                  <a:srgbClr val="FF0000"/>
                </a:solidFill>
                <a:latin typeface="Times New Roman" pitchFamily="18" charset="0"/>
                <a:cs typeface="Times New Roman" pitchFamily="18" charset="0"/>
              </a:rPr>
              <a:t>to return </a:t>
            </a:r>
            <a:endParaRPr lang="zh-CN"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p:tgtEl>
                                          <p:spTgt spid="100"/>
                                        </p:tgtEl>
                                        <p:attrNameLst>
                                          <p:attrName>ppt_y</p:attrName>
                                        </p:attrNameLst>
                                      </p:cBhvr>
                                      <p:tavLst>
                                        <p:tav tm="0">
                                          <p:val>
                                            <p:strVal val="#ppt_y+#ppt_h*1.125000"/>
                                          </p:val>
                                        </p:tav>
                                        <p:tav tm="100000">
                                          <p:val>
                                            <p:strVal val="#ppt_y"/>
                                          </p:val>
                                        </p:tav>
                                      </p:tavLst>
                                    </p:anim>
                                    <p:animEffect transition="in" filter="wipe(up)">
                                      <p:cBhvr>
                                        <p:cTn id="8" dur="500"/>
                                        <p:tgtEl>
                                          <p:spTgt spid="100"/>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p:tgtEl>
                                          <p:spTgt spid="9"/>
                                        </p:tgtEl>
                                        <p:attrNameLst>
                                          <p:attrName>ppt_y</p:attrName>
                                        </p:attrNameLst>
                                      </p:cBhvr>
                                      <p:tavLst>
                                        <p:tav tm="0">
                                          <p:val>
                                            <p:strVal val="#ppt_y+#ppt_h*1.125000"/>
                                          </p:val>
                                        </p:tav>
                                        <p:tav tm="100000">
                                          <p:val>
                                            <p:strVal val="#ppt_y"/>
                                          </p:val>
                                        </p:tav>
                                      </p:tavLst>
                                    </p:anim>
                                    <p:animEffect transition="in" filter="wipe(up)">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p:tgtEl>
                                          <p:spTgt spid="10"/>
                                        </p:tgtEl>
                                        <p:attrNameLst>
                                          <p:attrName>ppt_y</p:attrName>
                                        </p:attrNameLst>
                                      </p:cBhvr>
                                      <p:tavLst>
                                        <p:tav tm="0">
                                          <p:val>
                                            <p:strVal val="#ppt_y+#ppt_h*1.125000"/>
                                          </p:val>
                                        </p:tav>
                                        <p:tav tm="100000">
                                          <p:val>
                                            <p:strVal val="#ppt_y"/>
                                          </p:val>
                                        </p:tav>
                                      </p:tavLst>
                                    </p:anim>
                                    <p:animEffect transition="in" filter="wipe(up)">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p:tgtEl>
                                          <p:spTgt spid="11"/>
                                        </p:tgtEl>
                                        <p:attrNameLst>
                                          <p:attrName>ppt_y</p:attrName>
                                        </p:attrNameLst>
                                      </p:cBhvr>
                                      <p:tavLst>
                                        <p:tav tm="0">
                                          <p:val>
                                            <p:strVal val="#ppt_y+#ppt_h*1.125000"/>
                                          </p:val>
                                        </p:tav>
                                        <p:tav tm="100000">
                                          <p:val>
                                            <p:strVal val="#ppt_y"/>
                                          </p:val>
                                        </p:tav>
                                      </p:tavLst>
                                    </p:anim>
                                    <p:animEffect transition="in" filter="wipe(up)">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p:tgtEl>
                                          <p:spTgt spid="12"/>
                                        </p:tgtEl>
                                        <p:attrNameLst>
                                          <p:attrName>ppt_y</p:attrName>
                                        </p:attrNameLst>
                                      </p:cBhvr>
                                      <p:tavLst>
                                        <p:tav tm="0">
                                          <p:val>
                                            <p:strVal val="#ppt_y+#ppt_h*1.125000"/>
                                          </p:val>
                                        </p:tav>
                                        <p:tav tm="100000">
                                          <p:val>
                                            <p:strVal val="#ppt_y"/>
                                          </p:val>
                                        </p:tav>
                                      </p:tavLst>
                                    </p:anim>
                                    <p:animEffect transition="in" filter="wipe(up)">
                                      <p:cBhvr>
                                        <p:cTn id="38" dur="5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p:tgtEl>
                                          <p:spTgt spid="13"/>
                                        </p:tgtEl>
                                        <p:attrNameLst>
                                          <p:attrName>ppt_y</p:attrName>
                                        </p:attrNameLst>
                                      </p:cBhvr>
                                      <p:tavLst>
                                        <p:tav tm="0">
                                          <p:val>
                                            <p:strVal val="#ppt_y+#ppt_h*1.125000"/>
                                          </p:val>
                                        </p:tav>
                                        <p:tav tm="100000">
                                          <p:val>
                                            <p:strVal val="#ppt_y"/>
                                          </p:val>
                                        </p:tav>
                                      </p:tavLst>
                                    </p:anim>
                                    <p:animEffect transition="in" filter="wipe(up)">
                                      <p:cBhvr>
                                        <p:cTn id="44" dur="5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additive="base">
                                        <p:cTn id="49" dur="500"/>
                                        <p:tgtEl>
                                          <p:spTgt spid="19"/>
                                        </p:tgtEl>
                                        <p:attrNameLst>
                                          <p:attrName>ppt_y</p:attrName>
                                        </p:attrNameLst>
                                      </p:cBhvr>
                                      <p:tavLst>
                                        <p:tav tm="0">
                                          <p:val>
                                            <p:strVal val="#ppt_y+#ppt_h*1.125000"/>
                                          </p:val>
                                        </p:tav>
                                        <p:tav tm="100000">
                                          <p:val>
                                            <p:strVal val="#ppt_y"/>
                                          </p:val>
                                        </p:tav>
                                      </p:tavLst>
                                    </p:anim>
                                    <p:animEffect transition="in" filter="wipe(up)">
                                      <p:cBhvr>
                                        <p:cTn id="50" dur="500"/>
                                        <p:tgtEl>
                                          <p:spTgt spid="19"/>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p:tgtEl>
                                          <p:spTgt spid="14"/>
                                        </p:tgtEl>
                                        <p:attrNameLst>
                                          <p:attrName>ppt_y</p:attrName>
                                        </p:attrNameLst>
                                      </p:cBhvr>
                                      <p:tavLst>
                                        <p:tav tm="0">
                                          <p:val>
                                            <p:strVal val="#ppt_y+#ppt_h*1.125000"/>
                                          </p:val>
                                        </p:tav>
                                        <p:tav tm="100000">
                                          <p:val>
                                            <p:strVal val="#ppt_y"/>
                                          </p:val>
                                        </p:tav>
                                      </p:tavLst>
                                    </p:anim>
                                    <p:animEffect transition="in" filter="wipe(up)">
                                      <p:cBhvr>
                                        <p:cTn id="56" dur="500"/>
                                        <p:tgtEl>
                                          <p:spTgt spid="14"/>
                                        </p:tgtEl>
                                      </p:cBhvr>
                                    </p:animEffect>
                                  </p:childTnLst>
                                </p:cTn>
                              </p:par>
                            </p:childTnLst>
                          </p:cTn>
                        </p:par>
                      </p:childTnLst>
                    </p:cTn>
                  </p:par>
                  <p:par>
                    <p:cTn id="57" fill="hold">
                      <p:stCondLst>
                        <p:cond delay="indefinite"/>
                      </p:stCondLst>
                      <p:childTnLst>
                        <p:par>
                          <p:cTn id="58" fill="hold">
                            <p:stCondLst>
                              <p:cond delay="0"/>
                            </p:stCondLst>
                            <p:childTnLst>
                              <p:par>
                                <p:cTn id="59" presetID="12" presetClass="entr" presetSubtype="4"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p:tgtEl>
                                          <p:spTgt spid="15"/>
                                        </p:tgtEl>
                                        <p:attrNameLst>
                                          <p:attrName>ppt_y</p:attrName>
                                        </p:attrNameLst>
                                      </p:cBhvr>
                                      <p:tavLst>
                                        <p:tav tm="0">
                                          <p:val>
                                            <p:strVal val="#ppt_y+#ppt_h*1.125000"/>
                                          </p:val>
                                        </p:tav>
                                        <p:tav tm="100000">
                                          <p:val>
                                            <p:strVal val="#ppt_y"/>
                                          </p:val>
                                        </p:tav>
                                      </p:tavLst>
                                    </p:anim>
                                    <p:animEffect transition="in" filter="wipe(up)">
                                      <p:cBhvr>
                                        <p:cTn id="62" dur="5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12" presetClass="entr" presetSubtype="4"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500"/>
                                        <p:tgtEl>
                                          <p:spTgt spid="16"/>
                                        </p:tgtEl>
                                        <p:attrNameLst>
                                          <p:attrName>ppt_y</p:attrName>
                                        </p:attrNameLst>
                                      </p:cBhvr>
                                      <p:tavLst>
                                        <p:tav tm="0">
                                          <p:val>
                                            <p:strVal val="#ppt_y+#ppt_h*1.125000"/>
                                          </p:val>
                                        </p:tav>
                                        <p:tav tm="100000">
                                          <p:val>
                                            <p:strVal val="#ppt_y"/>
                                          </p:val>
                                        </p:tav>
                                      </p:tavLst>
                                    </p:anim>
                                    <p:animEffect transition="in" filter="wipe(up)">
                                      <p:cBhvr>
                                        <p:cTn id="68" dur="500"/>
                                        <p:tgtEl>
                                          <p:spTgt spid="16"/>
                                        </p:tgtEl>
                                      </p:cBhvr>
                                    </p:animEffect>
                                  </p:childTnLst>
                                </p:cTn>
                              </p:par>
                            </p:childTnLst>
                          </p:cTn>
                        </p:par>
                      </p:childTnLst>
                    </p:cTn>
                  </p:par>
                  <p:par>
                    <p:cTn id="69" fill="hold">
                      <p:stCondLst>
                        <p:cond delay="indefinite"/>
                      </p:stCondLst>
                      <p:childTnLst>
                        <p:par>
                          <p:cTn id="70" fill="hold">
                            <p:stCondLst>
                              <p:cond delay="0"/>
                            </p:stCondLst>
                            <p:childTnLst>
                              <p:par>
                                <p:cTn id="71" presetID="12" presetClass="entr" presetSubtype="4" fill="hold" grpId="0" nodeType="click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p:tgtEl>
                                          <p:spTgt spid="17"/>
                                        </p:tgtEl>
                                        <p:attrNameLst>
                                          <p:attrName>ppt_y</p:attrName>
                                        </p:attrNameLst>
                                      </p:cBhvr>
                                      <p:tavLst>
                                        <p:tav tm="0">
                                          <p:val>
                                            <p:strVal val="#ppt_y+#ppt_h*1.125000"/>
                                          </p:val>
                                        </p:tav>
                                        <p:tav tm="100000">
                                          <p:val>
                                            <p:strVal val="#ppt_y"/>
                                          </p:val>
                                        </p:tav>
                                      </p:tavLst>
                                    </p:anim>
                                    <p:animEffect transition="in" filter="wipe(up)">
                                      <p:cBhvr>
                                        <p:cTn id="74" dur="500"/>
                                        <p:tgtEl>
                                          <p:spTgt spid="17"/>
                                        </p:tgtEl>
                                      </p:cBhvr>
                                    </p:animEffect>
                                  </p:childTnLst>
                                </p:cTn>
                              </p:par>
                            </p:childTnLst>
                          </p:cTn>
                        </p:par>
                      </p:childTnLst>
                    </p:cTn>
                  </p:par>
                  <p:par>
                    <p:cTn id="75" fill="hold">
                      <p:stCondLst>
                        <p:cond delay="indefinite"/>
                      </p:stCondLst>
                      <p:childTnLst>
                        <p:par>
                          <p:cTn id="76" fill="hold">
                            <p:stCondLst>
                              <p:cond delay="0"/>
                            </p:stCondLst>
                            <p:childTnLst>
                              <p:par>
                                <p:cTn id="77" presetID="12" presetClass="entr" presetSubtype="4" fill="hold" grpId="0"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p:tgtEl>
                                          <p:spTgt spid="18"/>
                                        </p:tgtEl>
                                        <p:attrNameLst>
                                          <p:attrName>ppt_y</p:attrName>
                                        </p:attrNameLst>
                                      </p:cBhvr>
                                      <p:tavLst>
                                        <p:tav tm="0">
                                          <p:val>
                                            <p:strVal val="#ppt_y+#ppt_h*1.125000"/>
                                          </p:val>
                                        </p:tav>
                                        <p:tav tm="100000">
                                          <p:val>
                                            <p:strVal val="#ppt_y"/>
                                          </p:val>
                                        </p:tav>
                                      </p:tavLst>
                                    </p:anim>
                                    <p:animEffect transition="in" filter="wipe(up)">
                                      <p:cBhvr>
                                        <p:cTn id="80" dur="500"/>
                                        <p:tgtEl>
                                          <p:spTgt spid="18"/>
                                        </p:tgtEl>
                                      </p:cBhvr>
                                    </p:animEffec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3" grpId="0"/>
      <p:bldP spid="9" grpId="0"/>
      <p:bldP spid="10" grpId="0"/>
      <p:bldP spid="11" grpId="0"/>
      <p:bldP spid="12" grpId="0"/>
      <p:bldP spid="13" grpId="0"/>
      <p:bldP spid="14" grpId="0"/>
      <p:bldP spid="15" grpId="0"/>
      <p:bldP spid="16" grpId="0"/>
      <p:bldP spid="17" grpId="0"/>
      <p:bldP spid="18" grpId="0"/>
      <p:bldP spid="19" grpId="0"/>
      <p:bldP spid="20" grpId="0"/>
    </p:bld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49</TotalTime>
  <Words>1953</Words>
  <Application>Microsoft Office PowerPoint</Application>
  <PresentationFormat>全屏显示(16:9)</PresentationFormat>
  <Paragraphs>165</Paragraphs>
  <Slides>20</Slides>
  <Notes>0</Notes>
  <HiddenSlides>0</HiddenSlides>
  <MMClips>0</MMClips>
  <ScaleCrop>false</ScaleCrop>
  <HeadingPairs>
    <vt:vector size="4" baseType="variant">
      <vt:variant>
        <vt:lpstr>主题</vt:lpstr>
      </vt:variant>
      <vt:variant>
        <vt:i4>2</vt:i4>
      </vt:variant>
      <vt:variant>
        <vt:lpstr>幻灯片标题</vt:lpstr>
      </vt:variant>
      <vt:variant>
        <vt:i4>20</vt:i4>
      </vt:variant>
    </vt:vector>
  </HeadingPairs>
  <TitlesOfParts>
    <vt:vector size="22" baseType="lpstr">
      <vt:lpstr>Office 主题​​</vt:lpstr>
      <vt:lpstr>1_Office 主题​​</vt:lpstr>
      <vt:lpstr>幻灯片 1</vt:lpstr>
      <vt:lpstr>Step 1 Before reading</vt:lpstr>
      <vt:lpstr>Step 2 While reading</vt:lpstr>
      <vt:lpstr>Activity 2: Divide the passage into 4 parts.</vt:lpstr>
      <vt:lpstr>幻灯片 5</vt:lpstr>
      <vt:lpstr>幻灯片 6</vt:lpstr>
      <vt:lpstr>Step 3 Post reading</vt:lpstr>
      <vt:lpstr>幻灯片 8</vt:lpstr>
      <vt:lpstr>幻灯片 9</vt:lpstr>
      <vt:lpstr>幻灯片 10</vt:lpstr>
      <vt:lpstr>Step 5 Writing </vt:lpstr>
      <vt:lpstr>幻灯片 12</vt:lpstr>
      <vt:lpstr>幻灯片 13</vt:lpstr>
      <vt:lpstr>幻灯片 14</vt:lpstr>
      <vt:lpstr>幻灯片 15</vt:lpstr>
      <vt:lpstr>幻灯片 16</vt:lpstr>
      <vt:lpstr>幻灯片 17</vt:lpstr>
      <vt:lpstr>幻灯片 18</vt:lpstr>
      <vt:lpstr>幻灯片 19</vt:lpstr>
      <vt:lpstr>幻灯片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Disaster and Hope</dc:title>
  <dc:creator/>
  <cp:lastModifiedBy>Administrator</cp:lastModifiedBy>
  <cp:revision>110</cp:revision>
  <dcterms:created xsi:type="dcterms:W3CDTF">2020-02-17T02:40:00Z</dcterms:created>
  <dcterms:modified xsi:type="dcterms:W3CDTF">2021-06-24T11:27:49Z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ies>
</file>