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80670" y="144145"/>
            <a:ext cx="4758690" cy="71088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/>
              <a:t>1</a:t>
            </a:r>
            <a:r>
              <a:rPr lang="zh-CN" altLang="en-US" sz="2400"/>
              <a:t>、控制不严的</a:t>
            </a:r>
            <a:r>
              <a:rPr lang="en-US" altLang="zh-CN" sz="2400"/>
              <a:t> </a:t>
            </a:r>
            <a:endParaRPr lang="zh-CN" altLang="en-US" sz="2400"/>
          </a:p>
          <a:p>
            <a:r>
              <a:rPr lang="en-US" altLang="zh-CN" sz="2400"/>
              <a:t>2</a:t>
            </a:r>
            <a:r>
              <a:rPr lang="zh-CN" altLang="en-US" sz="2400"/>
              <a:t>、使（船）沉没（</a:t>
            </a:r>
            <a:r>
              <a:rPr lang="en-US" altLang="zh-CN" sz="2400"/>
              <a:t>pp</a:t>
            </a:r>
            <a:r>
              <a:rPr lang="zh-CN" altLang="en-US" sz="2400"/>
              <a:t>、</a:t>
            </a:r>
            <a:r>
              <a:rPr lang="en-US" altLang="zh-CN" sz="2400"/>
              <a:t>pt</a:t>
            </a:r>
            <a:r>
              <a:rPr lang="zh-CN" altLang="en-US" sz="2400"/>
              <a:t>）</a:t>
            </a:r>
            <a:endParaRPr lang="zh-CN" altLang="en-US" sz="2400"/>
          </a:p>
          <a:p>
            <a:r>
              <a:rPr lang="en-US" altLang="zh-CN" sz="2400"/>
              <a:t>3</a:t>
            </a:r>
            <a:r>
              <a:rPr lang="zh-CN" altLang="en-US" sz="2400"/>
              <a:t>、责任，过错</a:t>
            </a:r>
            <a:r>
              <a:rPr lang="en-US" altLang="zh-CN" sz="2400"/>
              <a:t> n.</a:t>
            </a:r>
            <a:endParaRPr lang="zh-CN" altLang="en-US" sz="2400"/>
          </a:p>
          <a:p>
            <a:r>
              <a:rPr lang="en-US" altLang="zh-CN" sz="2400"/>
              <a:t>4</a:t>
            </a:r>
            <a:r>
              <a:rPr lang="zh-CN" altLang="en-US" sz="2400"/>
              <a:t>、解决（问题、困难）</a:t>
            </a:r>
            <a:r>
              <a:rPr lang="en-US" altLang="zh-CN" sz="2400"/>
              <a:t>v.</a:t>
            </a:r>
            <a:endParaRPr lang="en-US" altLang="zh-CN" sz="2400"/>
          </a:p>
          <a:p>
            <a:r>
              <a:rPr lang="en-US" altLang="zh-CN" sz="2400"/>
              <a:t>5</a:t>
            </a:r>
            <a:r>
              <a:rPr lang="zh-CN" altLang="en-US" sz="2400"/>
              <a:t>、信号</a:t>
            </a:r>
            <a:endParaRPr lang="zh-CN" altLang="en-US" sz="2400"/>
          </a:p>
          <a:p>
            <a:r>
              <a:rPr lang="en-US" altLang="zh-CN" sz="2400"/>
              <a:t>6</a:t>
            </a:r>
            <a:r>
              <a:rPr lang="zh-CN" altLang="en-US" sz="2400"/>
              <a:t>、呼出的气</a:t>
            </a:r>
            <a:endParaRPr lang="zh-CN" altLang="en-US" sz="2400"/>
          </a:p>
          <a:p>
            <a:r>
              <a:rPr lang="en-US" altLang="zh-CN" sz="2400"/>
              <a:t>7</a:t>
            </a:r>
            <a:r>
              <a:rPr lang="zh-CN" altLang="en-US" sz="2400"/>
              <a:t>、恼怒的</a:t>
            </a:r>
            <a:endParaRPr lang="zh-CN" altLang="en-US" sz="2400"/>
          </a:p>
          <a:p>
            <a:r>
              <a:rPr lang="en-US" altLang="zh-CN" sz="2400"/>
              <a:t>8</a:t>
            </a:r>
            <a:r>
              <a:rPr lang="zh-CN" altLang="en-US" sz="2400"/>
              <a:t>、意外事件</a:t>
            </a:r>
            <a:endParaRPr lang="zh-CN" altLang="en-US" sz="2400"/>
          </a:p>
          <a:p>
            <a:r>
              <a:rPr lang="en-US" altLang="zh-CN" sz="2400"/>
              <a:t>9</a:t>
            </a:r>
            <a:r>
              <a:rPr lang="zh-CN" altLang="en-US" sz="2400"/>
              <a:t>、核心的（课程、团体等）</a:t>
            </a:r>
            <a:endParaRPr lang="zh-CN" altLang="en-US" sz="2400"/>
          </a:p>
          <a:p>
            <a:r>
              <a:rPr lang="en-US" altLang="zh-CN" sz="2400"/>
              <a:t>10</a:t>
            </a:r>
            <a:r>
              <a:rPr lang="zh-CN" altLang="en-US" sz="2400"/>
              <a:t>、复杂性，错综复杂</a:t>
            </a:r>
            <a:endParaRPr lang="zh-CN" altLang="en-US" sz="2400"/>
          </a:p>
          <a:p>
            <a:r>
              <a:rPr lang="en-US" altLang="zh-CN" sz="2400"/>
              <a:t>11</a:t>
            </a:r>
            <a:r>
              <a:rPr lang="zh-CN" altLang="en-US" sz="2400"/>
              <a:t>、原谅</a:t>
            </a:r>
            <a:r>
              <a:rPr lang="en-US" altLang="zh-CN" sz="2400"/>
              <a:t> v.(pp pt)</a:t>
            </a:r>
            <a:endParaRPr lang="en-US" altLang="zh-CN" sz="2400"/>
          </a:p>
          <a:p>
            <a:r>
              <a:rPr lang="en-US" altLang="zh-CN" sz="2400"/>
              <a:t>12</a:t>
            </a:r>
            <a:r>
              <a:rPr lang="zh-CN" altLang="en-US" sz="2400"/>
              <a:t>、批评，指责</a:t>
            </a:r>
            <a:endParaRPr lang="zh-CN" altLang="en-US" sz="2400"/>
          </a:p>
          <a:p>
            <a:r>
              <a:rPr lang="en-US" altLang="zh-CN" sz="2400"/>
              <a:t>13</a:t>
            </a:r>
            <a:r>
              <a:rPr lang="zh-CN" altLang="en-US" sz="2400"/>
              <a:t>、尴尬，难为情</a:t>
            </a:r>
            <a:endParaRPr lang="zh-CN" altLang="en-US" sz="2400"/>
          </a:p>
          <a:p>
            <a:r>
              <a:rPr lang="en-US" altLang="zh-CN" sz="2400"/>
              <a:t>14</a:t>
            </a:r>
            <a:r>
              <a:rPr lang="zh-CN" altLang="en-US" sz="2400"/>
              <a:t>、坦率的，坦诚的，直言不讳的</a:t>
            </a:r>
            <a:endParaRPr lang="zh-CN" altLang="en-US" sz="2400"/>
          </a:p>
          <a:p>
            <a:r>
              <a:rPr lang="en-US" altLang="zh-CN" sz="2400"/>
              <a:t>15</a:t>
            </a:r>
            <a:r>
              <a:rPr lang="zh-CN" altLang="en-US" sz="2400"/>
              <a:t>、后者</a:t>
            </a:r>
            <a:endParaRPr lang="zh-CN" altLang="en-US" sz="2400"/>
          </a:p>
          <a:p>
            <a:r>
              <a:rPr lang="en-US" altLang="zh-CN" sz="2400"/>
              <a:t>16</a:t>
            </a:r>
            <a:r>
              <a:rPr lang="zh-CN" altLang="en-US" sz="2400"/>
              <a:t>、上气不接下气的（短语）</a:t>
            </a:r>
            <a:endParaRPr lang="zh-CN" altLang="en-US" sz="2400"/>
          </a:p>
          <a:p>
            <a:r>
              <a:rPr lang="en-US" altLang="zh-CN" sz="2400"/>
              <a:t>17</a:t>
            </a:r>
            <a:r>
              <a:rPr lang="zh-CN" altLang="en-US" sz="2400"/>
              <a:t>、因为某事对某人恼怒</a:t>
            </a:r>
            <a:endParaRPr lang="zh-CN" altLang="en-US" sz="2400"/>
          </a:p>
          <a:p>
            <a:r>
              <a:rPr lang="en-US" altLang="zh-CN" sz="2400"/>
              <a:t>18</a:t>
            </a:r>
            <a:r>
              <a:rPr lang="zh-CN" altLang="en-US" sz="2400"/>
              <a:t>、意外地、偶然地（短语）</a:t>
            </a:r>
            <a:endParaRPr lang="zh-CN" altLang="en-US" sz="2400"/>
          </a:p>
          <a:p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5523230" y="151130"/>
            <a:ext cx="3813175" cy="37846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>
                <a:sym typeface="+mn-ea"/>
              </a:rPr>
              <a:t>19</a:t>
            </a:r>
            <a:r>
              <a:rPr lang="zh-CN" altLang="en-US" sz="2400">
                <a:sym typeface="+mn-ea"/>
              </a:rPr>
              <a:t>、批评某人（做）某事</a:t>
            </a:r>
            <a:endParaRPr lang="zh-CN" altLang="en-US" sz="2400"/>
          </a:p>
          <a:p>
            <a:pPr algn="l"/>
            <a:r>
              <a:rPr lang="en-US" altLang="zh-CN" sz="2400">
                <a:sym typeface="+mn-ea"/>
              </a:rPr>
              <a:t>20</a:t>
            </a:r>
            <a:r>
              <a:rPr lang="zh-CN" altLang="en-US" sz="2400">
                <a:sym typeface="+mn-ea"/>
              </a:rPr>
              <a:t>、坦率地说</a:t>
            </a:r>
            <a:endParaRPr lang="zh-CN" altLang="en-US" sz="2400"/>
          </a:p>
          <a:p>
            <a:r>
              <a:rPr lang="en-US" altLang="zh-CN" sz="2400"/>
              <a:t>21</a:t>
            </a:r>
            <a:r>
              <a:rPr lang="zh-CN" altLang="en-US" sz="2400"/>
              <a:t>、令某人尴尬的是</a:t>
            </a:r>
            <a:endParaRPr lang="zh-CN" altLang="en-US" sz="2400"/>
          </a:p>
          <a:p>
            <a:r>
              <a:rPr lang="en-US" altLang="zh-CN" sz="2400"/>
              <a:t>22</a:t>
            </a:r>
            <a:r>
              <a:rPr lang="zh-CN" altLang="en-US" sz="2400"/>
              <a:t>、突然大哭起来</a:t>
            </a:r>
            <a:endParaRPr lang="zh-CN" altLang="en-US" sz="2400"/>
          </a:p>
          <a:p>
            <a:r>
              <a:rPr lang="en-US" altLang="zh-CN" sz="2400"/>
              <a:t>23</a:t>
            </a:r>
            <a:r>
              <a:rPr lang="zh-CN" altLang="en-US" sz="2400"/>
              <a:t>、使某人感动得流泪</a:t>
            </a:r>
            <a:endParaRPr lang="zh-CN" altLang="en-US" sz="2400"/>
          </a:p>
          <a:p>
            <a:r>
              <a:rPr lang="en-US" altLang="zh-CN" sz="2400"/>
              <a:t>24</a:t>
            </a:r>
            <a:r>
              <a:rPr lang="zh-CN" altLang="en-US" sz="2400"/>
              <a:t>、独立于</a:t>
            </a:r>
            <a:r>
              <a:rPr lang="en-US" altLang="zh-CN" sz="2400"/>
              <a:t>......</a:t>
            </a:r>
            <a:r>
              <a:rPr lang="zh-CN" altLang="en-US" sz="2400"/>
              <a:t>之外的</a:t>
            </a:r>
            <a:endParaRPr lang="zh-CN" altLang="en-US" sz="2400"/>
          </a:p>
          <a:p>
            <a:r>
              <a:rPr lang="en-US" altLang="zh-CN" sz="2400"/>
              <a:t>25</a:t>
            </a:r>
            <a:r>
              <a:rPr lang="zh-CN" altLang="en-US" sz="2400"/>
              <a:t>、依赖</a:t>
            </a:r>
            <a:r>
              <a:rPr lang="en-US" altLang="zh-CN" sz="2400"/>
              <a:t>/</a:t>
            </a:r>
            <a:r>
              <a:rPr lang="zh-CN" altLang="en-US" sz="2400"/>
              <a:t>依靠</a:t>
            </a:r>
            <a:r>
              <a:rPr lang="en-US" altLang="zh-CN" sz="2400"/>
              <a:t>......</a:t>
            </a:r>
            <a:r>
              <a:rPr lang="zh-CN" altLang="en-US" sz="2400"/>
              <a:t>；取决于</a:t>
            </a:r>
            <a:endParaRPr lang="zh-CN" altLang="en-US" sz="2400"/>
          </a:p>
          <a:p>
            <a:r>
              <a:rPr lang="en-US" altLang="zh-CN" sz="2400"/>
              <a:t>26</a:t>
            </a:r>
            <a:r>
              <a:rPr lang="zh-CN" altLang="en-US" sz="2400"/>
              <a:t>、依赖</a:t>
            </a:r>
            <a:r>
              <a:rPr lang="en-US" altLang="zh-CN" sz="2400"/>
              <a:t>/</a:t>
            </a:r>
            <a:r>
              <a:rPr lang="zh-CN" altLang="en-US" sz="2400"/>
              <a:t>依靠某人做某事</a:t>
            </a:r>
            <a:endParaRPr lang="zh-CN" altLang="en-US" sz="2400"/>
          </a:p>
          <a:p>
            <a:r>
              <a:rPr lang="en-US" altLang="zh-CN" sz="2400"/>
              <a:t>27</a:t>
            </a:r>
            <a:r>
              <a:rPr lang="zh-CN" altLang="en-US" sz="2400"/>
              <a:t>、指望</a:t>
            </a:r>
            <a:r>
              <a:rPr lang="en-US" altLang="zh-CN" sz="2400"/>
              <a:t>....../</a:t>
            </a:r>
            <a:r>
              <a:rPr lang="zh-CN" altLang="en-US" sz="2400"/>
              <a:t>相信</a:t>
            </a:r>
            <a:r>
              <a:rPr lang="en-US" altLang="zh-CN" sz="2400"/>
              <a:t>......</a:t>
            </a:r>
            <a:endParaRPr lang="en-US" altLang="zh-CN" sz="2400"/>
          </a:p>
          <a:p>
            <a:r>
              <a:rPr lang="en-US" altLang="zh-CN" sz="2400"/>
              <a:t>28</a:t>
            </a:r>
            <a:r>
              <a:rPr lang="zh-CN" altLang="en-US" sz="2400"/>
              <a:t>、前者</a:t>
            </a:r>
            <a:r>
              <a:rPr lang="en-US" altLang="zh-CN" sz="2400"/>
              <a:t>......</a:t>
            </a:r>
            <a:r>
              <a:rPr lang="zh-CN" altLang="en-US" sz="2400"/>
              <a:t>后者</a:t>
            </a:r>
            <a:r>
              <a:rPr lang="en-US" altLang="zh-CN" sz="2400"/>
              <a:t>......</a:t>
            </a:r>
            <a:endParaRPr lang="en-US" altLang="zh-CN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WPS 演示</Application>
  <PresentationFormat>宽屏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3</cp:revision>
  <dcterms:created xsi:type="dcterms:W3CDTF">2021-05-12T00:10:00Z</dcterms:created>
  <dcterms:modified xsi:type="dcterms:W3CDTF">2021-05-12T00:26:12Z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31A09C8F0E5F4219BD091DA14903198E</vt:lpwstr>
  </property>
  <property fmtid="{D5CDD505-2E9C-101B-9397-08002B2CF9AE}" pid="3" name="KSOProductBuildVer">
    <vt:lpwstr>2052-11.1.0.10463</vt:lpwstr>
  </property>
</Properties>
</file>