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457" y="329827"/>
            <a:ext cx="10945088" cy="606678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Word Formation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派生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popular adj.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受欢迎的，流行的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受欢迎，普及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represent v.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代表；描绘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代表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典型的，有代表性的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basis n.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基础，根据（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---base n.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基地；基础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为基础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基本的，根本的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---base…on/upon…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基于</a:t>
            </a:r>
            <a:r>
              <a:rPr lang="zh-CN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为基础</a:t>
            </a:r>
            <a:r>
              <a:rPr lang="zh-CN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the basis of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基于，在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的基础上</a:t>
            </a:r>
            <a:r>
              <a:rPr lang="zh-CN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regular basis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b="1" u="sng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altLang="zh-CN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配备有</a:t>
            </a:r>
            <a:r>
              <a:rPr lang="en-US" altLang="zh-CN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……</a:t>
            </a:r>
            <a:endParaRPr lang="en-US" altLang="zh-CN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5. ______________________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保护</a:t>
            </a: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……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免受</a:t>
            </a: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……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89796" y="1521436"/>
            <a:ext cx="1788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popularity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90916" y="2128781"/>
            <a:ext cx="239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04515" y="3167519"/>
            <a:ext cx="99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04887" y="3606150"/>
            <a:ext cx="99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45369" y="4138260"/>
            <a:ext cx="291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based on/upon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28611" y="4719900"/>
            <a:ext cx="1285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定期地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8313" y="5243039"/>
            <a:ext cx="291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equipped with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5695" y="5874385"/>
            <a:ext cx="4083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defend…against/from…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6" grpId="0"/>
      <p:bldP spid="6" grpId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8290" y="763458"/>
            <a:ext cx="11051540" cy="50167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times</a:t>
            </a:r>
            <a:endParaRPr lang="en-US" altLang="zh-CN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often as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possibly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enter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Great Gorilla Run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 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结束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programme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run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raise money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world’s last remaining gorillas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拯救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 ...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免于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避免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... ...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绝迹，灭绝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endParaRPr lang="en-US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53797" y="1203621"/>
            <a:ext cx="646811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某人尽可能经常地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53797" y="2189952"/>
            <a:ext cx="4651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by the end of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3797" y="3162468"/>
            <a:ext cx="44361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集资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26007" y="3690644"/>
            <a:ext cx="41236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世界仅存的大猩猩们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6785" y="4622369"/>
            <a:ext cx="294894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die out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53797" y="659282"/>
            <a:ext cx="52038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有时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73787" y="2654547"/>
            <a:ext cx="4651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由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...</a:t>
            </a:r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运营的项目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253797" y="4169745"/>
            <a:ext cx="41236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save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from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253797" y="1722822"/>
            <a:ext cx="52038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参加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5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4970" y="375285"/>
            <a:ext cx="11555095" cy="1660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It can be quit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stressful at times, 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though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, which 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in turn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makes me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feel anxious.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funniest moment was 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when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someone 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watching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the race offered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algn="l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me a banana- a real treat for a running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gorilla.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40995" y="344805"/>
            <a:ext cx="606552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向某人保证某事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en-US" altLang="zh-CN" sz="2800" b="1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（使自己）适应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26621" y="343341"/>
            <a:ext cx="279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 sb. of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6880" y="774790"/>
            <a:ext cx="301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 (oneself) 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720" y="1430655"/>
            <a:ext cx="9141460" cy="47999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2800" b="1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作为对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……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的回应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en-US" altLang="zh-CN"/>
              <a:t>_______________________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包含，需要；涉及，参与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①involve doing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包括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需要做某事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②involve sb./oneself in (doing)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使某人参与（做）某事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③be/get/become involved in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参与，有关联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/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①keep one’s balance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保持平衡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②lose one’s balance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失去平衡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③keep a balance between A and B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保持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和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平衡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26430" y="1367381"/>
            <a:ext cx="2378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6720" y="1861820"/>
            <a:ext cx="12700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involve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5" grpId="1"/>
      <p:bldP spid="8" grpId="0"/>
      <p:bldP spid="8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51485" y="325120"/>
            <a:ext cx="10565130" cy="60109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sym typeface="+mn-ea"/>
              </a:rPr>
              <a:t>3. ____________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可用的，可获得的；（人）有空的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sym typeface="+mn-ea"/>
              </a:rPr>
              <a:t>    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①be available to sb.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对某人来说是可使用的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可获得的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②be available to do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可供使用做某事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③be available for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可用于 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</a:rPr>
              <a:t>4.__________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说服，劝服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persuasive adj.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有说服力的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persuasion n.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说服，说服力</a:t>
            </a:r>
            <a:endParaRPr lang="zh-CN" altLang="zh-CN" sz="2800" b="1" dirty="0">
              <a:solidFill>
                <a:sysClr val="windowText" lastClr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①persuade sb. to do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.= persuade sb. into doing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说服某人做某事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②persuade sb. not to do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.= persuade sb. out of doing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说服某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人不做某事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③persuade sb. of </a:t>
            </a:r>
            <a:r>
              <a:rPr lang="en-US" altLang="zh-CN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使某人相信某事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④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persuade sb. that… 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使某人相信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……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1115060" y="233680"/>
            <a:ext cx="15468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available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3300" y="2272030"/>
            <a:ext cx="1565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persuade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2340" y="1097920"/>
            <a:ext cx="10754360" cy="54014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Important phrases: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追溯到</a:t>
            </a:r>
            <a:r>
              <a:rPr lang="zh-CN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考虑到，鉴于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以一个令人惊讶的转折结束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尽情地，心满意足的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打破藩篱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为例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爆发，突然发生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放下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生死攸关的问题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10.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形状像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34640" y="1391785"/>
            <a:ext cx="1717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back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8550" y="1874359"/>
            <a:ext cx="2545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that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64860" y="2325680"/>
            <a:ext cx="538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with a surprising twist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05374" y="2809827"/>
            <a:ext cx="4446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one’s heart’s content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00705" y="3290249"/>
            <a:ext cx="360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down walls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73120" y="3741570"/>
            <a:ext cx="39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take…for example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52570" y="4238397"/>
            <a:ext cx="2266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out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46020" y="4687451"/>
            <a:ext cx="211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down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41470" y="5184278"/>
            <a:ext cx="473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matter of life and death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693160" y="5631505"/>
            <a:ext cx="291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shaped like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8290" y="763458"/>
            <a:ext cx="11051540" cy="50167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times</a:t>
            </a:r>
            <a:endParaRPr lang="en-US" altLang="zh-CN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often as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possibly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enter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Great Gorilla Run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 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结束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programme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run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raise money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world’s last remaining gorillas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拯救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 ...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免于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避免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... ...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绝迹，灭绝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endParaRPr lang="en-US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53797" y="1203621"/>
            <a:ext cx="646811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某人尽可能经常地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53797" y="2189952"/>
            <a:ext cx="4651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by the end of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3797" y="3162468"/>
            <a:ext cx="44361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集资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26007" y="3690644"/>
            <a:ext cx="41236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世界仅存的大猩猩们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6785" y="4622369"/>
            <a:ext cx="294894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die out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53797" y="659282"/>
            <a:ext cx="52038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有时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73787" y="2654547"/>
            <a:ext cx="4651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由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...</a:t>
            </a:r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运营的项目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253797" y="4169745"/>
            <a:ext cx="41236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save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from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253797" y="1722822"/>
            <a:ext cx="52038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参加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4935" y="123825"/>
            <a:ext cx="11962130" cy="65811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That football is such a simple game to play is perhaps the basis of its popularity.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【解析】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在这句话中，做主语的是句子“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that football is such a simple game to play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”，这个句子叫做主语从句。在复合句中，由一个句子做主语时，这个句子叫主语从句。</a:t>
            </a: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That</a:t>
            </a: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引导主语从句时，在从句中不充当句子成分，也无实际意义，只起连接作用，但不可省略。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【例子】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1) That the president will come to our school tomorrow surprises us all.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2) That I like geography seems strange to my father.</a:t>
            </a:r>
            <a:endParaRPr lang="en-US" altLang="zh-CN" sz="28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“be+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性质形容词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+to do”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中，当形容词是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hard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easy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difficult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nice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interesting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pleasant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fit</a:t>
            </a:r>
            <a:r>
              <a:rPr lang="zh-CN" altLang="en-US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32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comfortable</a:t>
            </a:r>
            <a:r>
              <a:rPr lang="zh-CN" altLang="zh-CN" sz="3200" b="1" dirty="0">
                <a:solidFill>
                  <a:sysClr val="windowText" lastClr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等时，通常后面要接不定式的主动形式表被动。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79379"/>
            <a:ext cx="10515600" cy="5797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It breaks down walls and brings people together on and off the field.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【解析】</a:t>
            </a:r>
            <a:endParaRPr lang="zh-CN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“break down”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意思为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打倒，砸破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，其英文释义为：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you break down a door or barrier, you hit it so hard that it falls to the ground.</a:t>
            </a:r>
            <a:endParaRPr lang="zh-CN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“break down”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的其它含义：</a:t>
            </a:r>
            <a:endParaRPr lang="zh-CN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1)The car broke down on the freeway.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2) Negotiations between the two sides have broken down. _______________________.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69035" y="4025265"/>
            <a:ext cx="9286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（机器、车辆等）停止运转，出故障;身体垮掉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4915535"/>
            <a:ext cx="5580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（讨论、关系等）失败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9765" y="95567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 He broke down and wept when he heard the news. 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4) A smile can break down barriers. ___________________________.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5) Sugar can be broken down in the stomach. ___________________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6)  suffer a nervous breakdown 神经崩溃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9815" y="1365885"/>
            <a:ext cx="27235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崩溃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89635" y="2353310"/>
            <a:ext cx="76276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（消除，驱除（人与人之间的隔阂等）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15390" y="3310890"/>
            <a:ext cx="1269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45816" y="472122"/>
            <a:ext cx="11051540" cy="5509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74930"/>
            <a:r>
              <a:rPr 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宋体" panose="02010600030101010101" pitchFamily="2" charset="-122"/>
              </a:rPr>
              <a:t>Task </a:t>
            </a:r>
            <a:r>
              <a:rPr lang="en-US" sz="32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宋体" panose="02010600030101010101" pitchFamily="2" charset="-122"/>
              </a:rPr>
              <a:t>4: </a:t>
            </a:r>
            <a:r>
              <a:rPr 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宋体" panose="02010600030101010101" pitchFamily="2" charset="-122"/>
              </a:rPr>
              <a:t>Useful words and expressions 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取得联系</a:t>
            </a:r>
            <a:endParaRPr lang="en-US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天生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具有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 ...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在我的特殊情况下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获得十八岁以下组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1000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米银牌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不久前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列出与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... ...</a:t>
            </a:r>
            <a:r>
              <a:rPr 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相比的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social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network</a:t>
            </a:r>
            <a:endParaRPr lang="en-US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top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five</a:t>
            </a:r>
            <a:endParaRPr lang="en-US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7493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around the corner</a:t>
            </a:r>
            <a:endParaRPr lang="en-US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68344" y="1407270"/>
            <a:ext cx="52038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 born with ...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14215" y="932335"/>
            <a:ext cx="646811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get in touch with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14215" y="4306659"/>
            <a:ext cx="554164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社交网络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08500" y="4828346"/>
            <a:ext cx="41236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前五名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68344" y="5350033"/>
            <a:ext cx="4554424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近在咫尺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即将发生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72172" y="1885723"/>
            <a:ext cx="646811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in my particular case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6336" y="2879585"/>
            <a:ext cx="90538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win silver in the under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18’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1000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metres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14837" y="3380183"/>
            <a:ext cx="287020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not so long ago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08500" y="3876168"/>
            <a:ext cx="4651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list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against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...</a:t>
            </a:r>
            <a:endParaRPr lang="en-US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3920</Words>
  <Application>WPS 演示</Application>
  <PresentationFormat>宽屏</PresentationFormat>
  <Paragraphs>224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3</cp:revision>
  <dcterms:created xsi:type="dcterms:W3CDTF">2021-04-15T03:53:00Z</dcterms:created>
  <dcterms:modified xsi:type="dcterms:W3CDTF">2021-04-15T04:10:25Z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C0828FF8976843DD9AA317E427174DA2</vt:lpwstr>
  </property>
  <property fmtid="{D5CDD505-2E9C-101B-9397-08002B2CF9AE}" pid="3" name="KSOProductBuildVer">
    <vt:lpwstr>2052-11.1.0.10463</vt:lpwstr>
  </property>
</Properties>
</file>