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3457" y="329827"/>
            <a:ext cx="10945088" cy="6066781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Word Formation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A: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派生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popular adj.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受欢迎的，流行的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受欢迎，普及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represent v. 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代表；描绘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代表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adj. 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典型的，有代表性的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basis n. 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基础，根据（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---base n. 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基地；基础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以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为基础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adj. 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基本的，根本的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---base…on/upon…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把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基于</a:t>
            </a:r>
            <a:r>
              <a:rPr lang="zh-CN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________________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以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为基础</a:t>
            </a:r>
            <a:r>
              <a:rPr lang="zh-CN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 the basis of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基于，在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的基础上</a:t>
            </a:r>
            <a:r>
              <a:rPr lang="zh-CN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 regular basis 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CN" b="1" u="sng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en-US" altLang="zh-CN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zh-CN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配备有</a:t>
            </a:r>
            <a:r>
              <a:rPr lang="en-US" altLang="zh-CN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……</a:t>
            </a:r>
            <a:endParaRPr lang="en-US" altLang="zh-CN" b="1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en-US" altLang="zh-CN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5. ______________________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保护</a:t>
            </a:r>
            <a:r>
              <a:rPr lang="en-US" altLang="zh-CN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……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免受</a:t>
            </a:r>
            <a:r>
              <a:rPr lang="en-US" altLang="zh-CN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……</a:t>
            </a:r>
            <a:endParaRPr lang="zh-CN" altLang="en-US" sz="28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buNone/>
            </a:pP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89796" y="1521436"/>
            <a:ext cx="1788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popularity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090916" y="2128781"/>
            <a:ext cx="2397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804515" y="3167519"/>
            <a:ext cx="999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bases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04887" y="3606150"/>
            <a:ext cx="999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45369" y="4138260"/>
            <a:ext cx="2917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based on/upon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428611" y="4719900"/>
            <a:ext cx="1285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定期地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78313" y="5243039"/>
            <a:ext cx="2917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equipped with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15695" y="5874385"/>
            <a:ext cx="40836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defend…against/from…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4" grpId="0"/>
      <p:bldP spid="6" grpId="0"/>
      <p:bldP spid="6" grpId="1"/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78290" y="763458"/>
            <a:ext cx="11051540" cy="501675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10. 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at </a:t>
            </a:r>
            <a:r>
              <a:rPr lang="en-US" altLang="zh-C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times</a:t>
            </a:r>
            <a:endParaRPr lang="en-US" altLang="zh-CN" sz="3200" b="1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altLang="zh-C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11. 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as often as </a:t>
            </a:r>
            <a:r>
              <a:rPr lang="en-US" altLang="zh-CN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sb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possibly </a:t>
            </a:r>
            <a:r>
              <a:rPr lang="en-US" altLang="zh-C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can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 </a:t>
            </a:r>
            <a:r>
              <a:rPr lang="en-US" altLang="zh-CN" sz="3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enter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the Great Gorilla Run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13. </a:t>
            </a:r>
            <a:r>
              <a:rPr lang="zh-CN" alt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到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结束</a:t>
            </a:r>
            <a:r>
              <a:rPr lang="zh-CN" alt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14. 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 </a:t>
            </a:r>
            <a:r>
              <a:rPr lang="en-US" altLang="zh-CN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programme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run </a:t>
            </a:r>
            <a:r>
              <a:rPr lang="en-US" altLang="zh-C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by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 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raise money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 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the world’s last remaining gorillas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 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拯救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 ...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免于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避免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... ...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18. 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绝迹，灭绝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endParaRPr lang="en-US" alt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253797" y="1203621"/>
            <a:ext cx="6468110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某人尽可能经常地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253797" y="2189952"/>
            <a:ext cx="46513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by the end of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3797" y="3162468"/>
            <a:ext cx="44361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集资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426007" y="3690644"/>
            <a:ext cx="412369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世界仅存的大猩猩们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46785" y="4622369"/>
            <a:ext cx="294894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die out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253797" y="659282"/>
            <a:ext cx="520382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有时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173787" y="2654547"/>
            <a:ext cx="46513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由</a:t>
            </a:r>
            <a:r>
              <a:rPr lang="en-US" altLang="zh-CN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...</a:t>
            </a:r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运营的项目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253797" y="4169745"/>
            <a:ext cx="412369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save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...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from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...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253797" y="1722822"/>
            <a:ext cx="520382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参加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9" grpId="0"/>
      <p:bldP spid="10" grpId="0"/>
      <p:bldP spid="11" grpId="0"/>
      <p:bldP spid="15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94970" y="375285"/>
            <a:ext cx="11555095" cy="16605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It can be quit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stressful at times, </a:t>
            </a:r>
            <a:r>
              <a:rPr lang="en-US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though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, which </a:t>
            </a:r>
            <a:r>
              <a:rPr lang="en-US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in turn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makes me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feel anxious.</a:t>
            </a:r>
            <a:endParaRPr lang="en-US" sz="2800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algn="l"/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The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funniest moment was </a:t>
            </a:r>
            <a:r>
              <a:rPr lang="en-US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when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someone </a:t>
            </a:r>
            <a:r>
              <a:rPr lang="en-US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watching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the race offered 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algn="l"/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me a banana- a real treat for a running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gorilla.</a:t>
            </a:r>
            <a:endParaRPr lang="en-US" sz="2800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40995" y="344805"/>
            <a:ext cx="606552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u="sng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向某人保证某事</a:t>
            </a:r>
            <a:endParaRPr lang="zh-CN" altLang="zh-CN" sz="2800" b="1" dirty="0">
              <a:solidFill>
                <a:sysClr val="windowText" lastClr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/>
            <a:r>
              <a:rPr lang="en-US" altLang="zh-CN" sz="2800" b="1" u="sng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（使自己）适应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…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426621" y="343341"/>
            <a:ext cx="279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assure sb. of 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6880" y="774790"/>
            <a:ext cx="3016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adjust (oneself) to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720" y="1430655"/>
            <a:ext cx="9141460" cy="47999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sz="2800" b="1" u="sng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作为对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……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的回应</a:t>
            </a:r>
            <a:endParaRPr lang="zh-CN" altLang="zh-CN" sz="2800" b="1" dirty="0">
              <a:solidFill>
                <a:sysClr val="windowText" lastClr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/>
            <a:r>
              <a:rPr lang="en-US" altLang="zh-CN"/>
              <a:t>_______________________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包含，需要；涉及，参与</a:t>
            </a:r>
            <a:endParaRPr lang="zh-CN" altLang="zh-CN" sz="2800" b="1" dirty="0">
              <a:solidFill>
                <a:sysClr val="windowText" lastClr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①involve doing </a:t>
            </a:r>
            <a:r>
              <a:rPr lang="en-US" altLang="zh-CN" sz="2800" b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sth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包括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/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需要做某事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②involve sb./oneself in (doing) </a:t>
            </a:r>
            <a:r>
              <a:rPr lang="en-US" altLang="zh-CN" sz="2800" b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sth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使某人参与（做）某事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③be/get/become involved in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参与，有关联</a:t>
            </a:r>
            <a:endParaRPr lang="zh-CN" altLang="zh-CN" sz="2800" b="1" dirty="0">
              <a:solidFill>
                <a:sysClr val="windowText" lastClr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altLang="zh-CN"/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①keep one’s balance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保持平衡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②lose one’s balance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失去平衡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③keep a balance between A and B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保持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和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平衡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altLang="zh-CN"/>
          </a:p>
        </p:txBody>
      </p:sp>
      <p:sp>
        <p:nvSpPr>
          <p:cNvPr id="13" name="文本框 12"/>
          <p:cNvSpPr txBox="1"/>
          <p:nvPr/>
        </p:nvSpPr>
        <p:spPr>
          <a:xfrm>
            <a:off x="426430" y="1367381"/>
            <a:ext cx="2378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response to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6720" y="1861820"/>
            <a:ext cx="12700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involve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5" grpId="1"/>
      <p:bldP spid="8" grpId="0"/>
      <p:bldP spid="8" grpId="1"/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51485" y="325120"/>
            <a:ext cx="10565130" cy="60109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sym typeface="+mn-ea"/>
              </a:rPr>
              <a:t>3. ____________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adj.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可用的，可获得的；（人）有空的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sym typeface="+mn-ea"/>
              </a:rPr>
              <a:t>    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①be available to sb.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对某人来说是可使用的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/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可获得的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②be available to do </a:t>
            </a:r>
            <a:r>
              <a:rPr lang="en-US" altLang="zh-CN" sz="2800" b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sth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可供使用做某事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③be available for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可用于 </a:t>
            </a:r>
            <a:endParaRPr lang="zh-CN" altLang="zh-CN" sz="2800" b="1" dirty="0">
              <a:solidFill>
                <a:sysClr val="windowText" lastClr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</a:rPr>
              <a:t>4.__________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说服，劝服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endParaRPr lang="en-US" altLang="zh-CN" sz="2800" b="1" dirty="0">
              <a:solidFill>
                <a:sysClr val="windowText" lastClr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persuasive adj.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有说服力的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persuasion n.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说服，说服力</a:t>
            </a:r>
            <a:endParaRPr lang="zh-CN" altLang="zh-CN" sz="2800" b="1" dirty="0">
              <a:solidFill>
                <a:sysClr val="windowText" lastClr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①persuade sb. to do </a:t>
            </a:r>
            <a:r>
              <a:rPr lang="en-US" altLang="zh-CN" sz="2800" b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sth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.= persuade sb. into doing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说服某人做某事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②persuade sb. not to do </a:t>
            </a:r>
            <a:r>
              <a:rPr lang="en-US" altLang="zh-CN" sz="2800" b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sth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.= persuade sb. out of doing </a:t>
            </a:r>
            <a:r>
              <a:rPr lang="en-US" altLang="zh-CN" sz="2800" b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sth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说服某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人不做某事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③persuade sb. of </a:t>
            </a:r>
            <a:r>
              <a:rPr lang="en-US" altLang="zh-CN" sz="2800" b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sth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使某人相信某事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④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persuade sb. that… 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使某人相信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……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altLang="zh-CN"/>
          </a:p>
        </p:txBody>
      </p:sp>
      <p:sp>
        <p:nvSpPr>
          <p:cNvPr id="3" name="文本框 2"/>
          <p:cNvSpPr txBox="1"/>
          <p:nvPr/>
        </p:nvSpPr>
        <p:spPr>
          <a:xfrm>
            <a:off x="1115060" y="233680"/>
            <a:ext cx="154686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available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3300" y="2272030"/>
            <a:ext cx="15659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persuade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42340" y="1097920"/>
            <a:ext cx="10754360" cy="54014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Important phrases: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514350" lvl="0" indent="-514350">
              <a:buAutoNum type="arabicPeriod"/>
            </a:pP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追溯到</a:t>
            </a:r>
            <a:r>
              <a:rPr lang="zh-CN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考虑到，鉴于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以一个令人惊讶的转折结束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尽情地，心满意足的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打破藩篱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以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为例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爆发，突然发生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放下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rabicPeriod"/>
            </a:pP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生死攸关的问题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10. 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形状像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34640" y="1391785"/>
            <a:ext cx="1717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back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38550" y="1874359"/>
            <a:ext cx="25450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that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864860" y="2325680"/>
            <a:ext cx="538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with a surprising twist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905374" y="2809827"/>
            <a:ext cx="44460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one’s heart’s content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00705" y="3290249"/>
            <a:ext cx="3609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 down walls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373120" y="3741570"/>
            <a:ext cx="39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take…for example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052570" y="4238397"/>
            <a:ext cx="2266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 out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446020" y="4687451"/>
            <a:ext cx="2113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 down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141470" y="5184278"/>
            <a:ext cx="473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matter of life and death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693160" y="5631505"/>
            <a:ext cx="291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shaped like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78290" y="763458"/>
            <a:ext cx="11051540" cy="501675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10. 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at </a:t>
            </a:r>
            <a:r>
              <a:rPr lang="en-US" altLang="zh-C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times</a:t>
            </a:r>
            <a:endParaRPr lang="en-US" altLang="zh-CN" sz="3200" b="1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altLang="zh-C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11. 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as often as </a:t>
            </a:r>
            <a:r>
              <a:rPr lang="en-US" altLang="zh-CN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sb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possibly </a:t>
            </a:r>
            <a:r>
              <a:rPr lang="en-US" altLang="zh-C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can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 </a:t>
            </a:r>
            <a:r>
              <a:rPr lang="en-US" altLang="zh-CN" sz="3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enter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the Great Gorilla Run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13. </a:t>
            </a:r>
            <a:r>
              <a:rPr lang="zh-CN" alt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到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结束</a:t>
            </a:r>
            <a:r>
              <a:rPr lang="zh-CN" alt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14. 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 </a:t>
            </a:r>
            <a:r>
              <a:rPr lang="en-US" altLang="zh-CN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programme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run </a:t>
            </a:r>
            <a:r>
              <a:rPr lang="en-US" altLang="zh-C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by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 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raise money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 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the world’s last remaining gorillas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 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拯救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 ...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免于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避免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... ...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18. 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绝迹，灭绝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endParaRPr lang="en-US" alt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253797" y="1203621"/>
            <a:ext cx="6468110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某人尽可能经常地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253797" y="2189952"/>
            <a:ext cx="46513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by the end of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3797" y="3162468"/>
            <a:ext cx="44361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集资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426007" y="3690644"/>
            <a:ext cx="412369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世界仅存的大猩猩们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46785" y="4622369"/>
            <a:ext cx="294894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die out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253797" y="659282"/>
            <a:ext cx="520382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有时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173787" y="2654547"/>
            <a:ext cx="46513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由</a:t>
            </a:r>
            <a:r>
              <a:rPr lang="en-US" altLang="zh-CN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...</a:t>
            </a:r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运营的项目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253797" y="4169745"/>
            <a:ext cx="412369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save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...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from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...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253797" y="1722822"/>
            <a:ext cx="520382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参加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9" grpId="0"/>
      <p:bldP spid="10" grpId="0"/>
      <p:bldP spid="11" grpId="0"/>
      <p:bldP spid="1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4935" y="123825"/>
            <a:ext cx="11962130" cy="65811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That football is such a simple game to play is perhaps the basis of its popularity.</a:t>
            </a:r>
            <a:endParaRPr lang="zh-CN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【解析】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在这句话中，做主语的是句子“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that football is such a simple game to play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”，这个句子叫做主语从句。在复合句中，由一个句子做主语时，这个句子叫主语从句。</a:t>
            </a: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That</a:t>
            </a: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引导主语从句时，在从句中不充当句子成分，也无实际意义，只起连接作用，但不可省略。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zh-CN" sz="28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【例子】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1) That the president will come to our school tomorrow surprises us all.</a:t>
            </a:r>
            <a:endParaRPr lang="zh-CN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2) That I like geography seems strange to my father.</a:t>
            </a:r>
            <a:endParaRPr lang="en-US" altLang="zh-CN" sz="28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 “be+</a:t>
            </a:r>
            <a:r>
              <a:rPr lang="zh-CN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性质形容词</a:t>
            </a:r>
            <a:r>
              <a:rPr lang="en-US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+to do”</a:t>
            </a:r>
            <a:r>
              <a:rPr lang="zh-CN" altLang="zh-CN" sz="32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中，当形容词是</a:t>
            </a:r>
            <a:r>
              <a:rPr lang="en-US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hard</a:t>
            </a:r>
            <a:r>
              <a:rPr lang="zh-CN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easy</a:t>
            </a:r>
            <a:r>
              <a:rPr lang="zh-CN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difficult</a:t>
            </a:r>
            <a:r>
              <a:rPr lang="zh-CN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nice</a:t>
            </a:r>
            <a:r>
              <a:rPr lang="zh-CN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interesting</a:t>
            </a:r>
            <a:r>
              <a:rPr lang="zh-CN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pleasant</a:t>
            </a:r>
            <a:r>
              <a:rPr lang="zh-CN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fit</a:t>
            </a:r>
            <a:r>
              <a:rPr lang="zh-CN" altLang="en-US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32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comfortable</a:t>
            </a:r>
            <a:r>
              <a:rPr lang="zh-CN" altLang="zh-CN" sz="3200" b="1" dirty="0">
                <a:solidFill>
                  <a:sysClr val="windowText" lastClr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等时，通常后面要接不定式的主动形式表被动。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79379"/>
            <a:ext cx="10515600" cy="5797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It breaks down walls and brings people together on and off the field.</a:t>
            </a:r>
            <a:endParaRPr lang="zh-CN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【解析】</a:t>
            </a:r>
            <a:endParaRPr lang="zh-CN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“break down”</a:t>
            </a:r>
            <a:r>
              <a:rPr lang="zh-CN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意思为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打倒，砸破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，其英文释义为：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If you break down a door or barrier, you hit it so hard that it falls to the ground.</a:t>
            </a:r>
            <a:endParaRPr lang="zh-CN" altLang="zh-CN" sz="32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“break down”</a:t>
            </a:r>
            <a:r>
              <a:rPr lang="zh-CN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的其它含义：</a:t>
            </a:r>
            <a:endParaRPr lang="zh-CN" altLang="zh-CN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1)The car broke down on the freeway.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_________________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2) Negotiations between the two sides have broken down. _______________________.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69035" y="4025265"/>
            <a:ext cx="9286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（机器、车辆等）停止运转，出故障;身体垮掉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79500" y="4915535"/>
            <a:ext cx="5580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（讨论、关系等）失败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9765" y="955675"/>
            <a:ext cx="10515600" cy="4351338"/>
          </a:xfrm>
        </p:spPr>
        <p:txBody>
          <a:bodyPr/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3) He broke down and wept when he heard the news. ___________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4) A smile can break down barriers. ___________________________.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5) Sugar can be broken down in the stomach. ___________________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6)  suffer a nervous breakdown 神经崩溃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59815" y="1365885"/>
            <a:ext cx="27235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崩溃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89635" y="2353310"/>
            <a:ext cx="76276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（消除，驱除（人与人之间的隔阂等）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15390" y="3310890"/>
            <a:ext cx="12693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分解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45816" y="472122"/>
            <a:ext cx="11051540" cy="5509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74930"/>
            <a:r>
              <a:rPr lang="en-US" sz="32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ea typeface="宋体" panose="02010600030101010101" pitchFamily="2" charset="-122"/>
              </a:rPr>
              <a:t>Task </a:t>
            </a:r>
            <a:r>
              <a:rPr lang="en-US" sz="3200" b="1" dirty="0" smtClean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ea typeface="宋体" panose="02010600030101010101" pitchFamily="2" charset="-122"/>
              </a:rPr>
              <a:t>4: </a:t>
            </a:r>
            <a:r>
              <a:rPr lang="en-US" sz="32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ea typeface="宋体" panose="02010600030101010101" pitchFamily="2" charset="-122"/>
              </a:rPr>
              <a:t>Useful words and expressions  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 </a:t>
            </a:r>
            <a:r>
              <a:rPr lang="zh-CN" alt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取得联系</a:t>
            </a:r>
            <a:endParaRPr lang="en-US" sz="3200" b="1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altLang="zh-C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 </a:t>
            </a:r>
            <a:r>
              <a:rPr lang="zh-CN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天生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具有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 ...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74930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在我的特殊情况下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获得十八岁以下组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1000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米银牌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不久前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74930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列出与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... ...</a:t>
            </a:r>
            <a:r>
              <a:rPr 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相比的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4930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 social 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network</a:t>
            </a:r>
            <a:endParaRPr lang="en-US" sz="3200" b="1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74930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 top 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five</a:t>
            </a:r>
            <a:endParaRPr lang="en-US" sz="3200" b="1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74930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 around the corner</a:t>
            </a:r>
            <a:endParaRPr lang="en-US" alt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68344" y="1407270"/>
            <a:ext cx="520382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be born with ...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14215" y="932335"/>
            <a:ext cx="6468110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get in touch with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514215" y="4306659"/>
            <a:ext cx="554164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社交网络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08500" y="4828346"/>
            <a:ext cx="412369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前五名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68344" y="5350033"/>
            <a:ext cx="4554424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近在咫尺</a:t>
            </a:r>
            <a:r>
              <a:rPr lang="en-US" altLang="zh-CN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即将发生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572172" y="1885723"/>
            <a:ext cx="6468110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in my particular case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46336" y="2879585"/>
            <a:ext cx="905383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win silver in the under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18’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1000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metres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414837" y="3380183"/>
            <a:ext cx="287020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not so long ago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508500" y="3876168"/>
            <a:ext cx="46513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list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...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against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...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3920</Words>
  <Application>WPS 演示</Application>
  <PresentationFormat>宽屏</PresentationFormat>
  <Paragraphs>224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宋体</vt:lpstr>
      <vt:lpstr>Wingdings</vt:lpstr>
      <vt:lpstr>Arial Unicode MS</vt:lpstr>
      <vt:lpstr>Calibri</vt:lpstr>
      <vt:lpstr>微软雅黑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琦琦</dc:creator>
  <cp:lastModifiedBy>琦琦</cp:lastModifiedBy>
  <cp:revision>3</cp:revision>
  <dcterms:created xsi:type="dcterms:W3CDTF">2021-04-15T03:53:00Z</dcterms:created>
  <dcterms:modified xsi:type="dcterms:W3CDTF">2021-04-15T04:10:25Z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C0828FF8976843DD9AA317E427174DA2</vt:lpwstr>
  </property>
  <property fmtid="{D5CDD505-2E9C-101B-9397-08002B2CF9AE}" pid="3" name="KSOProductBuildVer">
    <vt:lpwstr>2052-11.1.0.10463</vt:lpwstr>
  </property>
</Properties>
</file>