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4" r:id="rId6"/>
    <p:sldId id="266" r:id="rId7"/>
    <p:sldId id="265" r:id="rId8"/>
    <p:sldId id="267" r:id="rId9"/>
    <p:sldId id="269" r:id="rId10"/>
    <p:sldId id="270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Anton\research\projects 2002\open tools\application phase\story\opent tools tab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" r="29620" b="3334"/>
          <a:stretch>
            <a:fillRect/>
          </a:stretch>
        </p:blipFill>
        <p:spPr bwMode="auto">
          <a:xfrm>
            <a:off x="5756418" y="381000"/>
            <a:ext cx="6435582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0" y="1454727"/>
            <a:ext cx="12192000" cy="3654137"/>
          </a:xfrm>
          <a:prstGeom prst="rect">
            <a:avLst/>
          </a:prstGeom>
          <a:solidFill>
            <a:srgbClr val="C00000">
              <a:alpha val="82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619" y="1974271"/>
            <a:ext cx="8177981" cy="1802970"/>
          </a:xfrm>
        </p:spPr>
        <p:txBody>
          <a:bodyPr anchor="ctr" anchorCtr="0">
            <a:normAutofit/>
          </a:bodyPr>
          <a:lstStyle>
            <a:lvl1pPr algn="ctr">
              <a:defRPr sz="54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619" y="3825275"/>
            <a:ext cx="8177981" cy="7621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C764DE79-268F-4C1A-8933-263129D2AF90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/>
          <a:p>
            <a:fld id="{13D0CE79-49FB-443D-BEF8-6B709DE8FD0C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7"/>
          <p:cNvSpPr>
            <a:spLocks noGrp="1"/>
          </p:cNvSpPr>
          <p:nvPr>
            <p:ph sz="quarter" idx="13"/>
          </p:nvPr>
        </p:nvSpPr>
        <p:spPr>
          <a:xfrm>
            <a:off x="838201" y="1438507"/>
            <a:ext cx="10515601" cy="47829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37855"/>
            <a:ext cx="10515600" cy="1932710"/>
          </a:xfrm>
          <a:noFill/>
        </p:spPr>
        <p:txBody>
          <a:bodyPr anchor="ctr" anchorCtr="0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7218" y="3654282"/>
            <a:ext cx="6137564" cy="668337"/>
          </a:xfrm>
          <a:prstGeom prst="flowChartTerminator">
            <a:avLst/>
          </a:prstGeom>
          <a:solidFill>
            <a:schemeClr val="tx1">
              <a:lumMod val="40000"/>
              <a:lumOff val="60000"/>
            </a:schemeClr>
          </a:solidFill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20813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49281"/>
            <a:ext cx="10515600" cy="20813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825446" y="1538986"/>
            <a:ext cx="10528354" cy="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0F58-3108-4415-857A-6D0360DF626E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5CE2-CEAD-46BB-861E-7D62265DC9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2652793" y="1105731"/>
            <a:ext cx="6969542" cy="4521846"/>
            <a:chOff x="2451100" y="1965325"/>
            <a:chExt cx="4502150" cy="2921000"/>
          </a:xfrm>
        </p:grpSpPr>
        <p:sp>
          <p:nvSpPr>
            <p:cNvPr id="20" name="矩形 19"/>
            <p:cNvSpPr/>
            <p:nvPr>
              <p:custDataLst>
                <p:tags r:id="rId1"/>
              </p:custDataLst>
            </p:nvPr>
          </p:nvSpPr>
          <p:spPr>
            <a:xfrm rot="518391">
              <a:off x="2716213" y="4292600"/>
              <a:ext cx="3343275" cy="5937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 rot="21396991">
              <a:off x="3603625" y="3856038"/>
              <a:ext cx="3349625" cy="5937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2" name="矩形 21"/>
            <p:cNvSpPr/>
            <p:nvPr>
              <p:custDataLst>
                <p:tags r:id="rId3"/>
              </p:custDataLst>
            </p:nvPr>
          </p:nvSpPr>
          <p:spPr>
            <a:xfrm rot="225092">
              <a:off x="2533650" y="3036888"/>
              <a:ext cx="4332288" cy="72548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3" name="矩形 22"/>
            <p:cNvSpPr/>
            <p:nvPr>
              <p:custDataLst>
                <p:tags r:id="rId4"/>
              </p:custDataLst>
            </p:nvPr>
          </p:nvSpPr>
          <p:spPr>
            <a:xfrm rot="21197296">
              <a:off x="3028950" y="2097088"/>
              <a:ext cx="3341688" cy="723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4" name="矩形 23"/>
            <p:cNvSpPr/>
            <p:nvPr>
              <p:custDataLst>
                <p:tags r:id="rId5"/>
              </p:custDataLst>
            </p:nvPr>
          </p:nvSpPr>
          <p:spPr>
            <a:xfrm rot="225092">
              <a:off x="2451100" y="2935288"/>
              <a:ext cx="4333875" cy="723900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>
                <a:defRPr/>
              </a:pPr>
              <a:endParaRPr lang="en-US" altLang="zh-CN" sz="6000" dirty="0">
                <a:solidFill>
                  <a:srgbClr val="FFFFFF"/>
                </a:solidFill>
              </a:endParaRPr>
            </a:p>
          </p:txBody>
        </p:sp>
        <p:sp>
          <p:nvSpPr>
            <p:cNvPr id="25" name="矩形 24"/>
            <p:cNvSpPr/>
            <p:nvPr>
              <p:custDataLst>
                <p:tags r:id="rId6"/>
              </p:custDataLst>
            </p:nvPr>
          </p:nvSpPr>
          <p:spPr>
            <a:xfrm rot="21396991">
              <a:off x="3521075" y="3754438"/>
              <a:ext cx="3349625" cy="593725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  <a:effectLst>
              <a:outerShdw blurRad="25400" dist="12700" dir="189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26" name="矩形 25"/>
            <p:cNvSpPr/>
            <p:nvPr>
              <p:custDataLst>
                <p:tags r:id="rId7"/>
              </p:custDataLst>
            </p:nvPr>
          </p:nvSpPr>
          <p:spPr>
            <a:xfrm rot="518391">
              <a:off x="2652713" y="4221163"/>
              <a:ext cx="3344862" cy="592137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  <a:effectLst>
              <a:outerShdw blurRad="25400" dist="12700" dir="16200000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27" name="矩形 26"/>
            <p:cNvSpPr/>
            <p:nvPr>
              <p:custDataLst>
                <p:tags r:id="rId8"/>
              </p:custDataLst>
            </p:nvPr>
          </p:nvSpPr>
          <p:spPr>
            <a:xfrm rot="21197296">
              <a:off x="2941638" y="1965325"/>
              <a:ext cx="3343275" cy="725488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  <a:effectLst>
              <a:outerShdw blurRad="25400" dist="127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5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C764DE79-268F-4C1A-8933-263129D2AF90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225131">
            <a:off x="2685194" y="2627956"/>
            <a:ext cx="6610325" cy="1043604"/>
          </a:xfrm>
        </p:spPr>
        <p:txBody>
          <a:bodyPr anchor="ctr" anchorCtr="0">
            <a:normAutofit/>
          </a:bodyPr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29" name="内容占位符 28"/>
          <p:cNvSpPr>
            <a:spLocks noGrp="1"/>
          </p:cNvSpPr>
          <p:nvPr>
            <p:ph sz="quarter" idx="13" hasCustomPrompt="1"/>
          </p:nvPr>
        </p:nvSpPr>
        <p:spPr>
          <a:xfrm rot="21191307">
            <a:off x="3410948" y="1120821"/>
            <a:ext cx="5206584" cy="108527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添加副标题</a:t>
            </a:r>
            <a:endParaRPr lang="zh-CN" altLang="en-US" dirty="0"/>
          </a:p>
        </p:txBody>
      </p:sp>
      <p:sp>
        <p:nvSpPr>
          <p:cNvPr id="33" name="内容占位符 32"/>
          <p:cNvSpPr>
            <a:spLocks noGrp="1"/>
          </p:cNvSpPr>
          <p:nvPr>
            <p:ph sz="quarter" idx="14" hasCustomPrompt="1"/>
          </p:nvPr>
        </p:nvSpPr>
        <p:spPr>
          <a:xfrm rot="21392900">
            <a:off x="4297177" y="3900293"/>
            <a:ext cx="5251210" cy="86401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添加副标题</a:t>
            </a:r>
            <a:endParaRPr lang="zh-CN" altLang="en-US" dirty="0"/>
          </a:p>
        </p:txBody>
      </p:sp>
      <p:sp>
        <p:nvSpPr>
          <p:cNvPr id="35" name="内容占位符 34"/>
          <p:cNvSpPr>
            <a:spLocks noGrp="1"/>
          </p:cNvSpPr>
          <p:nvPr>
            <p:ph sz="quarter" idx="15" hasCustomPrompt="1"/>
          </p:nvPr>
        </p:nvSpPr>
        <p:spPr>
          <a:xfrm rot="531126">
            <a:off x="2949192" y="4590787"/>
            <a:ext cx="5205215" cy="97607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Anton\research\projects 2002\open tools\application phase\story\opent tools ta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" b="3334"/>
          <a:stretch>
            <a:fillRect/>
          </a:stretch>
        </p:blipFill>
        <p:spPr bwMode="auto">
          <a:xfrm>
            <a:off x="7062592" y="4133002"/>
            <a:ext cx="5129408" cy="272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050656" y="4123426"/>
            <a:ext cx="5141344" cy="2734574"/>
          </a:xfrm>
          <a:prstGeom prst="rect">
            <a:avLst/>
          </a:prstGeom>
          <a:solidFill>
            <a:schemeClr val="bg1"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C764DE79-268F-4C1A-8933-263129D2AF90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E17-0EAA-4C1A-AA6C-38B746D2D3C3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542-05E2-4396-BC4E-B109FEC18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409416"/>
            <a:ext cx="12192000" cy="983956"/>
          </a:xfrm>
          <a:prstGeom prst="rect">
            <a:avLst/>
          </a:prstGeom>
          <a:solidFill>
            <a:srgbClr val="C00000">
              <a:alpha val="82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409416"/>
            <a:ext cx="10515600" cy="983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0CE79-49FB-443D-BEF8-6B709DE8FD0C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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《红楼梦》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 lnSpcReduction="10000"/>
          </a:bodyPr>
          <a:lstStyle/>
          <a:p>
            <a:r>
              <a:rPr lang="zh-CN" altLang="en-US"/>
              <a:t>第</a:t>
            </a:r>
            <a:r>
              <a:rPr lang="en-US" altLang="zh-CN"/>
              <a:t>27</a:t>
            </a:r>
            <a:r>
              <a:rPr lang="zh-CN" altLang="en-US"/>
              <a:t>回曲目讲解</a:t>
            </a:r>
          </a:p>
          <a:p>
            <a:r>
              <a:rPr lang="zh-CN" altLang="en-US"/>
              <a:t>张云鹏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34925" y="1825625"/>
            <a:ext cx="13111480" cy="4300855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marL="0" indent="0">
              <a:buNone/>
            </a:pPr>
            <a:r>
              <a:rPr lang="zh-CN" altLang="en-US" sz="9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华文琥珀" panose="02010800040101010101" charset="-122"/>
                <a:ea typeface="华文琥珀" panose="02010800040101010101" charset="-122"/>
              </a:rPr>
              <a:t>雷鸣般的掌声麻烦响起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95" y="3158490"/>
            <a:ext cx="3441700" cy="33178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225" y="3173095"/>
            <a:ext cx="3617595" cy="348678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635" y="3158490"/>
            <a:ext cx="3648075" cy="35159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黛玉葬花背景：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fontAlgn="auto">
              <a:lnSpc>
                <a:spcPts val="3200"/>
              </a:lnSpc>
            </a:pPr>
            <a:r>
              <a:rPr lang="en-US" altLang="zh-CN"/>
              <a:t> </a:t>
            </a:r>
            <a:r>
              <a:rPr lang="zh-CN" altLang="en-US"/>
              <a:t>直接原因：芒种节气，前一天黛玉因晴雯不开门，误会了宝玉。以为宝玉为了和宝钗共处，让丫头不许再放其他人进怡红院。黛玉伤心至极，芒种独自葬花，并做《葬花吟》。</a:t>
            </a:r>
          </a:p>
          <a:p>
            <a:pPr indent="0" fontAlgn="auto">
              <a:lnSpc>
                <a:spcPts val="3200"/>
              </a:lnSpc>
              <a:buNone/>
            </a:pPr>
            <a:r>
              <a:rPr lang="zh-CN" altLang="en-US"/>
              <a:t>    </a:t>
            </a:r>
          </a:p>
          <a:p>
            <a:pPr indent="0" fontAlgn="auto">
              <a:lnSpc>
                <a:spcPts val="3200"/>
              </a:lnSpc>
            </a:pPr>
            <a:r>
              <a:rPr lang="zh-CN" altLang="en-US"/>
              <a:t>  原文：</a:t>
            </a:r>
            <a:r>
              <a:rPr lang="en-US" altLang="zh-CN"/>
              <a:t>“</a:t>
            </a:r>
            <a:r>
              <a:rPr lang="zh-CN" altLang="en-US"/>
              <a:t>晴雯偏生还没听出来，便使性子说到：</a:t>
            </a:r>
            <a:r>
              <a:rPr lang="en-US" altLang="zh-CN"/>
              <a:t>“</a:t>
            </a:r>
            <a:r>
              <a:rPr lang="zh-CN" altLang="en-US"/>
              <a:t>凭你是谁，二爷吩咐的，一概不许放人进来呢！</a:t>
            </a:r>
            <a:r>
              <a:rPr lang="en-US" altLang="zh-CN"/>
              <a:t>”</a:t>
            </a:r>
            <a:r>
              <a:rPr lang="zh-CN" altLang="en-US"/>
              <a:t>林黛玉听了，不觉气怔在门外，带要高声问她，逗起气来，自己又回思一番：</a:t>
            </a:r>
            <a:r>
              <a:rPr lang="en-US" altLang="zh-CN"/>
              <a:t>“</a:t>
            </a:r>
            <a:r>
              <a:rPr lang="zh-CN" altLang="en-US"/>
              <a:t>虽说是舅母家如同自己家一样，到底是客边。如今父母双亡，无依无靠，现在他家依栖。如今认真怄气，也觉没趣。</a:t>
            </a:r>
            <a:r>
              <a:rPr lang="en-US" altLang="zh-CN"/>
              <a:t>”</a:t>
            </a:r>
            <a:r>
              <a:rPr lang="zh-CN" altLang="en-US"/>
              <a:t>一面想，一面又滚下泪珠来。</a:t>
            </a:r>
            <a:r>
              <a:rPr lang="en-US" altLang="zh-CN"/>
              <a:t>”</a:t>
            </a:r>
          </a:p>
          <a:p>
            <a:pPr marL="0" indent="0" fontAlgn="auto">
              <a:lnSpc>
                <a:spcPts val="3200"/>
              </a:lnSpc>
              <a:buNone/>
            </a:pPr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背景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fontAlgn="auto">
              <a:lnSpc>
                <a:spcPts val="3000"/>
              </a:lnSpc>
            </a:pPr>
            <a:r>
              <a:rPr lang="zh-CN" altLang="en-US"/>
              <a:t>间接原因：</a:t>
            </a:r>
          </a:p>
          <a:p>
            <a:pPr marL="0" indent="0" fontAlgn="auto">
              <a:lnSpc>
                <a:spcPts val="3000"/>
              </a:lnSpc>
              <a:buNone/>
            </a:pPr>
            <a:endParaRPr lang="zh-CN" altLang="en-US"/>
          </a:p>
          <a:p>
            <a:pPr indent="0" fontAlgn="auto">
              <a:lnSpc>
                <a:spcPts val="3000"/>
              </a:lnSpc>
            </a:pPr>
            <a:r>
              <a:rPr lang="zh-CN" altLang="en-US"/>
              <a:t>性格上黛玉生性多愁善感，常为花谢、月缺等现象感伤、流泪；</a:t>
            </a:r>
          </a:p>
          <a:p>
            <a:pPr indent="0" fontAlgn="auto">
              <a:lnSpc>
                <a:spcPts val="3000"/>
              </a:lnSpc>
            </a:pPr>
            <a:r>
              <a:rPr lang="zh-CN" altLang="en-US"/>
              <a:t>生活上黛玉在贾府始终有寄人篱下之感，又常遭宝钗、王熙凤等人冷言冷语，心情忧郁；</a:t>
            </a:r>
          </a:p>
          <a:p>
            <a:pPr indent="0" fontAlgn="auto">
              <a:lnSpc>
                <a:spcPts val="3000"/>
              </a:lnSpc>
            </a:pPr>
            <a:r>
              <a:rPr lang="zh-CN" altLang="en-US"/>
              <a:t>感情中黛玉对宝玉暗生情愫，无奈无人做主，满心惆怅无处排遣，只得托物寄情；</a:t>
            </a:r>
          </a:p>
          <a:p>
            <a:pPr indent="0" fontAlgn="auto">
              <a:lnSpc>
                <a:spcPts val="3000"/>
              </a:lnSpc>
            </a:pPr>
            <a:r>
              <a:rPr lang="zh-CN" altLang="en-US"/>
              <a:t>生命上黛玉对自己疾病缠绕、生命短促的预感；</a:t>
            </a:r>
          </a:p>
          <a:p>
            <a:pPr indent="0" fontAlgn="auto">
              <a:lnSpc>
                <a:spcPts val="3000"/>
              </a:lnSpc>
            </a:pPr>
            <a:r>
              <a:rPr lang="en-US" altLang="zh-CN"/>
              <a:t>... ...</a:t>
            </a: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6418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《葬花吟》赏析：</a:t>
            </a:r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/>
            </a:r>
            <a:b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</a:br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               第一部分</a:t>
            </a:r>
            <a:r>
              <a:rPr lang="zh-CN" altLang="en-US" b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zh-CN" altLang="en-US" b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813243" y="2307590"/>
            <a:ext cx="5157787" cy="3684588"/>
          </a:xfrm>
        </p:spPr>
        <p:txBody>
          <a:bodyPr>
            <a:normAutofit/>
          </a:bodyPr>
          <a:lstStyle/>
          <a:p>
            <a:pPr algn="l"/>
            <a:r>
              <a:rPr lang="zh-CN" altLang="en-US" b="1">
                <a:solidFill>
                  <a:schemeClr val="tx1"/>
                </a:solidFill>
                <a:sym typeface="+mn-ea"/>
              </a:rPr>
              <a:t>花谢花飞花满天，</a:t>
            </a:r>
            <a:endParaRPr lang="zh-CN" altLang="en-US" b="1">
              <a:solidFill>
                <a:schemeClr val="tx1"/>
              </a:solidFill>
            </a:endParaRPr>
          </a:p>
          <a:p>
            <a:pPr algn="l"/>
            <a:r>
              <a:rPr lang="zh-CN" altLang="en-US" b="1">
                <a:solidFill>
                  <a:schemeClr val="tx1"/>
                </a:solidFill>
                <a:sym typeface="+mn-ea"/>
              </a:rPr>
              <a:t>红消香断有谁怜？</a:t>
            </a:r>
            <a:endParaRPr lang="zh-CN" altLang="en-US" b="1">
              <a:solidFill>
                <a:schemeClr val="tx1"/>
              </a:solidFill>
            </a:endParaRPr>
          </a:p>
          <a:p>
            <a:pPr algn="l"/>
            <a:r>
              <a:rPr lang="zh-CN" altLang="en-US" b="1">
                <a:solidFill>
                  <a:schemeClr val="tx1"/>
                </a:solidFill>
                <a:sym typeface="+mn-ea"/>
              </a:rPr>
              <a:t>游丝软系飘春榭，</a:t>
            </a:r>
            <a:endParaRPr lang="zh-CN" altLang="en-US" b="1">
              <a:solidFill>
                <a:schemeClr val="tx1"/>
              </a:solidFill>
            </a:endParaRPr>
          </a:p>
          <a:p>
            <a:pPr algn="l"/>
            <a:r>
              <a:rPr lang="zh-CN" altLang="en-US" b="1">
                <a:solidFill>
                  <a:schemeClr val="tx1"/>
                </a:solidFill>
                <a:sym typeface="+mn-ea"/>
              </a:rPr>
              <a:t>落絮轻沾扑绣帘。</a:t>
            </a:r>
            <a:endParaRPr lang="zh-CN" altLang="en-US" b="1">
              <a:solidFill>
                <a:schemeClr val="tx1"/>
              </a:solidFill>
            </a:endParaRPr>
          </a:p>
          <a:p>
            <a:pPr algn="l"/>
            <a:r>
              <a:rPr lang="zh-CN" altLang="en-US" b="1">
                <a:solidFill>
                  <a:schemeClr val="tx1"/>
                </a:solidFill>
                <a:sym typeface="+mn-ea"/>
              </a:rPr>
              <a:t>闺中女儿惜春暮，</a:t>
            </a:r>
            <a:endParaRPr lang="zh-CN" altLang="en-US" b="1">
              <a:solidFill>
                <a:schemeClr val="tx1"/>
              </a:solidFill>
            </a:endParaRPr>
          </a:p>
          <a:p>
            <a:pPr algn="l"/>
            <a:r>
              <a:rPr lang="zh-CN" altLang="en-US" b="1">
                <a:solidFill>
                  <a:schemeClr val="tx1"/>
                </a:solidFill>
                <a:sym typeface="+mn-ea"/>
              </a:rPr>
              <a:t>愁绪满怀无释处。 </a:t>
            </a:r>
            <a:endParaRPr lang="zh-CN" altLang="en-US" b="1">
              <a:solidFill>
                <a:schemeClr val="tx1"/>
              </a:solidFill>
            </a:endParaRPr>
          </a:p>
          <a:p>
            <a:pPr algn="l"/>
            <a:r>
              <a:rPr lang="zh-CN" altLang="en-US" b="1">
                <a:solidFill>
                  <a:schemeClr val="tx1"/>
                </a:solidFill>
                <a:sym typeface="+mn-ea"/>
              </a:rPr>
              <a:t>手把花锄出绣闺，</a:t>
            </a:r>
            <a:endParaRPr lang="zh-CN" altLang="en-US" b="1">
              <a:solidFill>
                <a:schemeClr val="tx1"/>
              </a:solidFill>
            </a:endParaRPr>
          </a:p>
          <a:p>
            <a:pPr algn="l"/>
            <a:r>
              <a:rPr lang="zh-CN" altLang="en-US" b="1">
                <a:solidFill>
                  <a:schemeClr val="tx1"/>
                </a:solidFill>
                <a:sym typeface="+mn-ea"/>
              </a:rPr>
              <a:t>忍踏落花来复去。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381625" y="2307590"/>
            <a:ext cx="5183188" cy="3684588"/>
          </a:xfrm>
        </p:spPr>
        <p:txBody>
          <a:bodyPr>
            <a:noAutofit/>
          </a:bodyPr>
          <a:lstStyle/>
          <a:p>
            <a:r>
              <a:rPr lang="zh-CN" altLang="en-US"/>
              <a:t>暮春残红，牵惹万端愁绪。落英缤纷，花谢花飞，游丝缕缕，落絮翩翩。一幅凄惨的暮春之景。这红消香瘦，无人怜及的落花，</a:t>
            </a:r>
            <a:r>
              <a:rPr lang="zh-CN" altLang="en-US" b="1"/>
              <a:t>触动了黛玉的身世之感，自己远离家乡，寄人篱下，何不像游丝落絮般？黛玉如花红颜，如花飘零般身世，惺惺相惜，花人合一；</a:t>
            </a:r>
          </a:p>
          <a:p>
            <a:r>
              <a:rPr lang="zh-CN" altLang="en-US" b="1"/>
              <a:t>这里的</a:t>
            </a:r>
            <a:r>
              <a:rPr lang="en-US" altLang="zh-CN" b="1"/>
              <a:t>“</a:t>
            </a:r>
            <a:r>
              <a:rPr lang="zh-CN" altLang="en-US" b="1"/>
              <a:t>忍</a:t>
            </a:r>
            <a:r>
              <a:rPr lang="en-US" altLang="zh-CN" b="1"/>
              <a:t>”</a:t>
            </a:r>
            <a:r>
              <a:rPr lang="zh-CN" altLang="en-US" b="1"/>
              <a:t>是</a:t>
            </a:r>
            <a:r>
              <a:rPr lang="en-US" altLang="zh-CN" b="1"/>
              <a:t>“</a:t>
            </a:r>
            <a:r>
              <a:rPr lang="zh-CN" altLang="en-US" b="1"/>
              <a:t>不忍</a:t>
            </a:r>
            <a:r>
              <a:rPr lang="en-US" altLang="zh-CN" b="1"/>
              <a:t>”</a:t>
            </a:r>
            <a:r>
              <a:rPr lang="zh-CN" altLang="en-US" b="1"/>
              <a:t>的意思，落花缤纷的春光中，她对着满地落花踟蹰不前</a:t>
            </a:r>
            <a:r>
              <a:rPr lang="en-US" altLang="zh-CN" b="1"/>
              <a:t>——</a:t>
            </a:r>
            <a:r>
              <a:rPr lang="zh-CN" altLang="en-US" b="1"/>
              <a:t>她不忍用脚去践踏这可怜的残红。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883" y="238760"/>
            <a:ext cx="10515600" cy="1325563"/>
          </a:xfrm>
        </p:spPr>
        <p:txBody>
          <a:bodyPr/>
          <a:lstStyle/>
          <a:p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赏析：</a:t>
            </a:r>
            <a:b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</a:br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           第二部分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62380" y="1663065"/>
            <a:ext cx="5157470" cy="4861560"/>
          </a:xfrm>
        </p:spPr>
        <p:txBody>
          <a:bodyPr>
            <a:normAutofit fontScale="92500"/>
          </a:bodyPr>
          <a:lstStyle/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柳丝榆荚自芳菲，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不管桃飘与李飞。 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桃李明年能再发，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明年闺中知有谁？ 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三月香巢已垒成，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梁间燕子太无情！ 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明年花发虽可啄，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却不道人去梁空巢也倾。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一年三百六十日，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风刀霜剑严相逼。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明媚鲜妍能几时，</a:t>
            </a:r>
          </a:p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一朝飘泊难寻觅。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8745" y="1954530"/>
            <a:ext cx="5183188" cy="3684588"/>
          </a:xfrm>
        </p:spPr>
        <p:txBody>
          <a:bodyPr>
            <a:normAutofit fontScale="87500" lnSpcReduction="20000"/>
          </a:bodyPr>
          <a:lstStyle/>
          <a:p>
            <a:pPr fontAlgn="auto">
              <a:lnSpc>
                <a:spcPts val="3000"/>
              </a:lnSpc>
            </a:pPr>
            <a:r>
              <a:rPr lang="zh-CN" altLang="en-US"/>
              <a:t>风刀霜剑，交代生活的恶劣环境。那柳丝、榆荚多么自私，只图自己争芳斗艳，哪管桃花李花的飘零！更有那无情的梁燕（私以为暗指宝玉，将黛玉挡在怡红院大门外，宝玉呀你太无情！），竟噙百花而筑自己的香巢；</a:t>
            </a:r>
          </a:p>
          <a:p>
            <a:pPr fontAlgn="auto">
              <a:lnSpc>
                <a:spcPts val="3000"/>
              </a:lnSpc>
            </a:pPr>
            <a:r>
              <a:rPr lang="zh-CN" altLang="en-US" b="1"/>
              <a:t>这几句，句句不离咏花，又句句在影射人事。这样的环境对于一个决意要保持自己皓皓之白的黛玉来说，岂不是时时在</a:t>
            </a:r>
            <a:r>
              <a:rPr lang="en-US" altLang="zh-CN" b="1"/>
              <a:t>“</a:t>
            </a:r>
            <a:r>
              <a:rPr lang="zh-CN" altLang="en-US" b="1"/>
              <a:t>风刀霜剑严相逼</a:t>
            </a:r>
            <a:r>
              <a:rPr lang="en-US" altLang="zh-CN" b="1"/>
              <a:t>”</a:t>
            </a:r>
            <a:r>
              <a:rPr lang="zh-CN" altLang="en-US" b="1"/>
              <a:t>吗？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021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赏析：</a:t>
            </a:r>
            <a:b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</a:br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           第三部分</a:t>
            </a:r>
            <a:r>
              <a:rPr lang="zh-CN" altLang="en-US"/>
              <a:t/>
            </a:r>
            <a:br>
              <a:rPr lang="zh-CN" altLang="en-US"/>
            </a:b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304925" y="1588135"/>
            <a:ext cx="5157470" cy="4460875"/>
          </a:xfrm>
        </p:spPr>
        <p:txBody>
          <a:bodyPr>
            <a:noAutofit/>
          </a:bodyPr>
          <a:lstStyle/>
          <a:p>
            <a:r>
              <a:rPr lang="zh-CN" altLang="en-US" sz="1900" b="1">
                <a:solidFill>
                  <a:schemeClr val="tx1"/>
                </a:solidFill>
              </a:rPr>
              <a:t>花开易见落难寻，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阶前闷杀葬花人。 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独倚花锄泪暗洒，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洒上空枝见血痕。 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杜鹃无语正黄昏，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荷锄归去掩重门。 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青灯照壁人初睡，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冷雨敲窗被未温。 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怪奴底事倍伤神，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半为怜春半恼春： 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怜春忽至恼忽去，</a:t>
            </a:r>
          </a:p>
          <a:p>
            <a:r>
              <a:rPr lang="zh-CN" altLang="en-US" sz="1900" b="1">
                <a:solidFill>
                  <a:schemeClr val="tx1"/>
                </a:solidFill>
              </a:rPr>
              <a:t>至又无言去不闻。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61230" y="1588135"/>
            <a:ext cx="6227445" cy="3684905"/>
          </a:xfrm>
        </p:spPr>
        <p:txBody>
          <a:bodyPr>
            <a:noAutofit/>
          </a:bodyPr>
          <a:lstStyle/>
          <a:p>
            <a:pPr fontAlgn="auto">
              <a:lnSpc>
                <a:spcPts val="2400"/>
              </a:lnSpc>
            </a:pPr>
            <a:r>
              <a:rPr lang="zh-CN" altLang="en-US"/>
              <a:t>怜花惜花，葬花人哀恸欲绝。</a:t>
            </a:r>
            <a:r>
              <a:rPr lang="zh-CN" altLang="en-US" b="1"/>
              <a:t>前四句借用</a:t>
            </a:r>
            <a:r>
              <a:rPr lang="en-US" altLang="zh-CN" b="1"/>
              <a:t>“</a:t>
            </a:r>
            <a:r>
              <a:rPr lang="zh-CN" altLang="en-US" b="1"/>
              <a:t>湘妃竹</a:t>
            </a:r>
            <a:r>
              <a:rPr lang="en-US" altLang="zh-CN" b="1"/>
              <a:t>”</a:t>
            </a:r>
            <a:r>
              <a:rPr lang="zh-CN" altLang="en-US" b="1"/>
              <a:t>之典故，写出葬花人的哀恸欲绝；中间四句借用黄昏、杜鹃这一物象（杜鹃，因其叫声很像</a:t>
            </a:r>
            <a:r>
              <a:rPr lang="en-US" altLang="zh-CN" b="1"/>
              <a:t>“</a:t>
            </a:r>
            <a:r>
              <a:rPr lang="zh-CN" altLang="en-US" b="1"/>
              <a:t>不如归去</a:t>
            </a:r>
            <a:r>
              <a:rPr lang="en-US" altLang="zh-CN" b="1"/>
              <a:t>”</a:t>
            </a:r>
            <a:r>
              <a:rPr lang="zh-CN" altLang="en-US" b="1"/>
              <a:t>，其在诗人笔下是一个游子思乡的物象），写出葬花人欲归无计、欲归无处的惆怅；</a:t>
            </a:r>
          </a:p>
          <a:p>
            <a:pPr fontAlgn="auto">
              <a:lnSpc>
                <a:spcPts val="2400"/>
              </a:lnSpc>
            </a:pPr>
            <a:r>
              <a:rPr lang="zh-CN" altLang="en-US"/>
              <a:t>我们似乎看到这样一幅景象：残阳斜照，葬花人惨惨戚戚。风刀霜剑、伶仃孤苦、寄人篱下的苦痛折磨着她。她极望背生双羽逃离。然缥缈天地，既无慈母，又无兄妹，寰宇间她能魂归何处？葬花人仿佛从落花间想到了自己的身世命运，愁肠百结。</a:t>
            </a:r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270510"/>
            <a:ext cx="10515600" cy="1325563"/>
          </a:xfrm>
        </p:spPr>
        <p:txBody>
          <a:bodyPr/>
          <a:lstStyle/>
          <a:p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赏析：</a:t>
            </a:r>
            <a:b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</a:br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           第四部分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51878" y="1771015"/>
            <a:ext cx="5157787" cy="3684588"/>
          </a:xfrm>
        </p:spPr>
        <p:txBody>
          <a:bodyPr>
            <a:noAutofit/>
          </a:bodyPr>
          <a:lstStyle/>
          <a:p>
            <a:r>
              <a:rPr lang="zh-CN" altLang="en-US" sz="2000" b="1">
                <a:solidFill>
                  <a:schemeClr val="tx1"/>
                </a:solidFill>
              </a:rPr>
              <a:t>昨宵庭外悲歌发，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知是花魂与鸟魂？ 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花魂鸟魂总难留，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鸟自无言花自羞。 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愿奴胁下生双翼，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随花飞到天尽头。 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天尽头，何处有香丘？ 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未若锦囊收艳骨，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一杯净土掩风流。 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质本洁来还洁去，</a:t>
            </a:r>
          </a:p>
          <a:p>
            <a:r>
              <a:rPr lang="zh-CN" altLang="en-US" sz="2000" b="1">
                <a:solidFill>
                  <a:schemeClr val="tx1"/>
                </a:solidFill>
              </a:rPr>
              <a:t>强于污淖陷渠沟。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367655" y="1771015"/>
            <a:ext cx="6199505" cy="3684905"/>
          </a:xfrm>
        </p:spPr>
        <p:txBody>
          <a:bodyPr>
            <a:normAutofit fontScale="97500"/>
          </a:bodyPr>
          <a:lstStyle/>
          <a:p>
            <a:pPr fontAlgn="auto">
              <a:lnSpc>
                <a:spcPts val="3200"/>
              </a:lnSpc>
            </a:pPr>
            <a:r>
              <a:rPr lang="zh-CN" altLang="en-US"/>
              <a:t>这部分展现了黛玉身生双翅放飞青春的理想；</a:t>
            </a:r>
          </a:p>
          <a:p>
            <a:pPr fontAlgn="auto">
              <a:lnSpc>
                <a:spcPts val="3200"/>
              </a:lnSpc>
            </a:pPr>
            <a:r>
              <a:rPr lang="zh-CN" altLang="en-US" b="1"/>
              <a:t>黛玉寄理想于幻觉，想要摆脱这令人窒息的尘俗世界，冲破封建礼教的枷锁，可是飞到天尽头也找不到自己的归宿。她宁愿像落花</a:t>
            </a:r>
            <a:r>
              <a:rPr lang="en-US" altLang="zh-CN" b="1"/>
              <a:t>“</a:t>
            </a:r>
            <a:r>
              <a:rPr lang="zh-CN" altLang="en-US" b="1"/>
              <a:t>质本洁来还洁去</a:t>
            </a:r>
            <a:r>
              <a:rPr lang="en-US" altLang="zh-CN" b="1"/>
              <a:t>”</a:t>
            </a:r>
            <a:r>
              <a:rPr lang="zh-CN" altLang="en-US" b="1"/>
              <a:t>，坚持高洁人格，也不愿以身之察察，受物之汶汶的污染；</a:t>
            </a:r>
          </a:p>
          <a:p>
            <a:pPr fontAlgn="auto">
              <a:lnSpc>
                <a:spcPts val="3200"/>
              </a:lnSpc>
            </a:pPr>
            <a:r>
              <a:rPr lang="zh-CN" altLang="en-US" b="1"/>
              <a:t>这种洁身自好的情操，在当时是不为世俗所容的，这就注定了一个闺中少女的悲剧命运。</a:t>
            </a:r>
          </a:p>
          <a:p>
            <a:endParaRPr lang="zh-CN" altLang="en-US" b="1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021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赏析：</a:t>
            </a:r>
            <a:b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</a:br>
            <a:r>
              <a:rPr lang="zh-CN" altLang="en-US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sym typeface="+mn-ea"/>
              </a:rPr>
              <a:t>           第五部分</a:t>
            </a:r>
            <a:r>
              <a:rPr lang="zh-CN" altLang="en-US"/>
              <a:t/>
            </a:r>
            <a:br>
              <a:rPr lang="zh-CN" altLang="en-US"/>
            </a:b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14730" y="1926590"/>
            <a:ext cx="5157470" cy="4644390"/>
          </a:xfrm>
        </p:spPr>
        <p:txBody>
          <a:bodyPr/>
          <a:lstStyle/>
          <a:p>
            <a:r>
              <a:rPr lang="zh-CN" altLang="en-US">
                <a:solidFill>
                  <a:schemeClr val="tx1"/>
                </a:solidFill>
              </a:rPr>
              <a:t>尔今死去侬收葬，</a:t>
            </a:r>
          </a:p>
          <a:p>
            <a:r>
              <a:rPr lang="zh-CN" altLang="en-US">
                <a:solidFill>
                  <a:schemeClr val="tx1"/>
                </a:solidFill>
              </a:rPr>
              <a:t>未卜侬身何日丧？ </a:t>
            </a:r>
          </a:p>
          <a:p>
            <a:r>
              <a:rPr lang="zh-CN" altLang="en-US">
                <a:solidFill>
                  <a:schemeClr val="tx1"/>
                </a:solidFill>
              </a:rPr>
              <a:t>侬今葬花人笑痴，</a:t>
            </a:r>
          </a:p>
          <a:p>
            <a:r>
              <a:rPr lang="zh-CN" altLang="en-US">
                <a:solidFill>
                  <a:schemeClr val="tx1"/>
                </a:solidFill>
              </a:rPr>
              <a:t>他年葬侬知是谁？ </a:t>
            </a:r>
          </a:p>
          <a:p>
            <a:r>
              <a:rPr lang="zh-CN" altLang="en-US">
                <a:solidFill>
                  <a:schemeClr val="tx1"/>
                </a:solidFill>
              </a:rPr>
              <a:t>试看春残花渐落，</a:t>
            </a:r>
          </a:p>
          <a:p>
            <a:r>
              <a:rPr lang="zh-CN" altLang="en-US">
                <a:solidFill>
                  <a:schemeClr val="tx1"/>
                </a:solidFill>
              </a:rPr>
              <a:t>便是红颜老死时。 </a:t>
            </a:r>
          </a:p>
          <a:p>
            <a:r>
              <a:rPr lang="zh-CN" altLang="en-US">
                <a:solidFill>
                  <a:schemeClr val="tx1"/>
                </a:solidFill>
              </a:rPr>
              <a:t>一朝春尽红颜老，</a:t>
            </a:r>
          </a:p>
          <a:p>
            <a:r>
              <a:rPr lang="zh-CN" altLang="en-US">
                <a:solidFill>
                  <a:schemeClr val="tx1"/>
                </a:solidFill>
              </a:rPr>
              <a:t>花落人亡两不知！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972685" y="2138045"/>
            <a:ext cx="5183188" cy="3684588"/>
          </a:xfrm>
        </p:spPr>
        <p:txBody>
          <a:bodyPr/>
          <a:lstStyle/>
          <a:p>
            <a:pPr fontAlgn="auto">
              <a:lnSpc>
                <a:spcPts val="3200"/>
              </a:lnSpc>
            </a:pPr>
            <a:r>
              <a:rPr lang="zh-CN" altLang="en-US"/>
              <a:t>该部分展现了一幅凄哀动人的生命挽歌。诗歌最后部分，其实道出了黛玉葬花的真正原因：黛玉怜花、惜花、悲花、悼花，实际是在自怜自惜，自悲自悼。人悼花，花怜人，黛玉心中实在有段解不开的惜花痴情啊！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5725" y="1640205"/>
            <a:ext cx="12106275" cy="3220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4000"/>
              </a:lnSpc>
            </a:pPr>
            <a:r>
              <a:rPr lang="en-US" altLang="zh-CN" sz="3200">
                <a:solidFill>
                  <a:schemeClr val="bg2"/>
                </a:solidFill>
              </a:rPr>
              <a:t>     </a:t>
            </a:r>
            <a:r>
              <a:rPr lang="zh-CN" altLang="en-US" sz="3200">
                <a:solidFill>
                  <a:schemeClr val="bg2"/>
                </a:solidFill>
              </a:rPr>
              <a:t>《葬花词》，借花喻人，由花及人，哀伤婉约，纤巧细腻，</a:t>
            </a:r>
          </a:p>
          <a:p>
            <a:pPr fontAlgn="auto">
              <a:lnSpc>
                <a:spcPts val="4000"/>
              </a:lnSpc>
            </a:pPr>
            <a:r>
              <a:rPr lang="zh-CN" altLang="en-US" sz="3200">
                <a:solidFill>
                  <a:schemeClr val="bg2"/>
                </a:solidFill>
              </a:rPr>
              <a:t>曹雪芹以如椽之笔为我们塑造了黛玉鄙弃功名，向往自由，不</a:t>
            </a:r>
          </a:p>
          <a:p>
            <a:pPr fontAlgn="auto">
              <a:lnSpc>
                <a:spcPts val="4000"/>
              </a:lnSpc>
            </a:pPr>
            <a:r>
              <a:rPr lang="zh-CN" altLang="en-US" sz="3200">
                <a:solidFill>
                  <a:schemeClr val="bg2"/>
                </a:solidFill>
              </a:rPr>
              <a:t>与封建统治阶级同流合污的光彩照人之形象。在我们感悟这一</a:t>
            </a:r>
          </a:p>
          <a:p>
            <a:pPr fontAlgn="auto">
              <a:lnSpc>
                <a:spcPts val="4000"/>
              </a:lnSpc>
            </a:pPr>
            <a:r>
              <a:rPr lang="zh-CN" altLang="en-US" sz="3200">
                <a:solidFill>
                  <a:schemeClr val="bg2"/>
                </a:solidFill>
              </a:rPr>
              <a:t>文学形象的同时，又有谁不为这一青春的姑娘掬一把同情之泪。</a:t>
            </a:r>
          </a:p>
          <a:p>
            <a:pPr fontAlgn="auto">
              <a:lnSpc>
                <a:spcPts val="4200"/>
              </a:lnSpc>
            </a:pPr>
            <a:r>
              <a:rPr lang="zh-CN" altLang="en-US" sz="3200">
                <a:solidFill>
                  <a:schemeClr val="bg2"/>
                </a:solidFill>
              </a:rPr>
              <a:t>        一弯冷月掩埋了花魂，但葬花人黛玉的形象，却永远屹立</a:t>
            </a:r>
          </a:p>
          <a:p>
            <a:pPr fontAlgn="auto">
              <a:lnSpc>
                <a:spcPts val="4200"/>
              </a:lnSpc>
            </a:pPr>
            <a:r>
              <a:rPr lang="zh-CN" altLang="en-US" sz="3200">
                <a:solidFill>
                  <a:schemeClr val="bg2"/>
                </a:solidFill>
              </a:rPr>
              <a:t>于读者心中。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95985" y="169545"/>
            <a:ext cx="153035" cy="13220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小结：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4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54"/>
  <p:tag name="KSO_WM_UNIT_TYPE" val="f"/>
  <p:tag name="KSO_WM_UNIT_INDEX" val="1"/>
  <p:tag name="KSO_WM_UNIT_ID" val="custom154_29*f*1"/>
  <p:tag name="KSO_WM_UNIT_CLEAR" val="1"/>
  <p:tag name="KSO_WM_UNIT_LAYERLEVEL" val="1"/>
  <p:tag name="KSO_WM_UNIT_VALUE" val="5"/>
  <p:tag name="KSO_WM_UNIT_HIGHLIGHT" val="0"/>
  <p:tag name="KSO_WM_UNIT_COMPATIBLE" val="0"/>
  <p:tag name="KSO_WM_UNIT_PRESET_TEXT" val="EN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3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43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54_29*i*0"/>
  <p:tag name="KSO_WM_TEMPLATE_CATEGORY" val="custom"/>
  <p:tag name="KSO_WM_TEMPLATE_INDEX" val="1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54_29*i*1"/>
  <p:tag name="KSO_WM_TEMPLATE_CATEGORY" val="custom"/>
  <p:tag name="KSO_WM_TEMPLATE_INDEX" val="15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54_29*i*2"/>
  <p:tag name="KSO_WM_TEMPLATE_CATEGORY" val="custom"/>
  <p:tag name="KSO_WM_TEMPLATE_INDEX" val="15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54_29*i*3"/>
  <p:tag name="KSO_WM_TEMPLATE_CATEGORY" val="custom"/>
  <p:tag name="KSO_WM_TEMPLATE_INDEX" val="15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54"/>
  <p:tag name="KSO_WM_UNIT_TYPE" val="f"/>
  <p:tag name="KSO_WM_UNIT_INDEX" val="2"/>
  <p:tag name="KSO_WM_UNIT_ID" val="custom154_29*f*2"/>
  <p:tag name="KSO_WM_UNIT_CLEAR" val="1"/>
  <p:tag name="KSO_WM_UNIT_LAYERLEVEL" val="1"/>
  <p:tag name="KSO_WM_UNIT_VALUE" val="7"/>
  <p:tag name="KSO_WM_UNIT_HIGHLIGHT" val="0"/>
  <p:tag name="KSO_WM_UNIT_COMPATIBLE" val="0"/>
  <p:tag name="KSO_WM_UNIT_PRESET_TEXT" val="THANK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54"/>
  <p:tag name="KSO_WM_UNIT_TYPE" val="f"/>
  <p:tag name="KSO_WM_UNIT_INDEX" val="3"/>
  <p:tag name="KSO_WM_UNIT_ID" val="custom154_29*f*3"/>
  <p:tag name="KSO_WM_UNIT_CLEAR" val="1"/>
  <p:tag name="KSO_WM_UNIT_LAYERLEVEL" val="1"/>
  <p:tag name="KSO_WM_UNIT_VALUE" val="32"/>
  <p:tag name="KSO_WM_UNIT_HIGHLIGHT" val="0"/>
  <p:tag name="KSO_WM_UNIT_COMPATIBLE" val="0"/>
  <p:tag name="KSO_WM_UNIT_PRESET_TEXT" val="YourNam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54"/>
  <p:tag name="KSO_WM_UNIT_TYPE" val="f"/>
  <p:tag name="KSO_WM_UNIT_INDEX" val="4"/>
  <p:tag name="KSO_WM_UNIT_ID" val="custom154_29*f*4"/>
  <p:tag name="KSO_WM_UNIT_CLEAR" val="1"/>
  <p:tag name="KSO_WM_UNIT_LAYERLEVEL" val="1"/>
  <p:tag name="KSO_WM_UNIT_VALUE" val="32"/>
  <p:tag name="KSO_WM_UNIT_HIGHLIGHT" val="0"/>
  <p:tag name="KSO_WM_UNIT_COMPATIBLE" val="0"/>
  <p:tag name="KSO_WM_UNIT_PRESET_TEXT" val="@YourName"/>
</p:tagLst>
</file>

<file path=ppt/theme/theme1.xml><?xml version="1.0" encoding="utf-8"?>
<a:theme xmlns:a="http://schemas.openxmlformats.org/drawingml/2006/main" name="A000120140530A99PPBG">
  <a:themeElements>
    <a:clrScheme name="160154.154">
      <a:dk1>
        <a:srgbClr val="696464"/>
      </a:dk1>
      <a:lt1>
        <a:sysClr val="window" lastClr="FFFFFF"/>
      </a:lt1>
      <a:dk2>
        <a:srgbClr val="696464"/>
      </a:dk2>
      <a:lt2>
        <a:srgbClr val="FFFFFF"/>
      </a:lt2>
      <a:accent1>
        <a:srgbClr val="E92100"/>
      </a:accent1>
      <a:accent2>
        <a:srgbClr val="F3C324"/>
      </a:accent2>
      <a:accent3>
        <a:srgbClr val="F66B16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1313</Words>
  <Application>Microsoft Office PowerPoint</Application>
  <PresentationFormat>宽屏</PresentationFormat>
  <Paragraphs>89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黑体</vt:lpstr>
      <vt:lpstr>华文琥珀</vt:lpstr>
      <vt:lpstr>宋体</vt:lpstr>
      <vt:lpstr>Arial</vt:lpstr>
      <vt:lpstr>Calibri</vt:lpstr>
      <vt:lpstr>Wingdings</vt:lpstr>
      <vt:lpstr>A000120140530A99PPBG</vt:lpstr>
      <vt:lpstr>《红楼梦》</vt:lpstr>
      <vt:lpstr>黛玉葬花背景：</vt:lpstr>
      <vt:lpstr>背景</vt:lpstr>
      <vt:lpstr>《葬花吟》赏析：                第一部分 </vt:lpstr>
      <vt:lpstr>赏析：            第二部分</vt:lpstr>
      <vt:lpstr>赏析：            第三部分 </vt:lpstr>
      <vt:lpstr>赏析：            第四部分</vt:lpstr>
      <vt:lpstr>赏析：            第五部分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《红楼梦》</dc:title>
  <dc:creator>Administrator</dc:creator>
  <cp:lastModifiedBy>Windows 用户</cp:lastModifiedBy>
  <cp:revision>14</cp:revision>
  <dcterms:created xsi:type="dcterms:W3CDTF">2021-05-07T06:00:00Z</dcterms:created>
  <dcterms:modified xsi:type="dcterms:W3CDTF">2021-05-09T23:10:45Z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2052-11.1.0.9021</vt:lpwstr>
  </property>
  <property fmtid="{D5CDD505-2E9C-101B-9397-08002B2CF9AE}" pid="3" name="ICV">
    <vt:lpwstr>BBCA824C50164453BB47671223F3D784</vt:lpwstr>
  </property>
</Properties>
</file>