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7" Type="http://schemas.openxmlformats.org/officeDocument/2006/relationships/tableStyles" Target="tableStyles.xml"/><Relationship Id="rId46" Type="http://schemas.openxmlformats.org/officeDocument/2006/relationships/viewProps" Target="viewProps.xml"/><Relationship Id="rId45" Type="http://schemas.openxmlformats.org/officeDocument/2006/relationships/presProps" Target="presProps.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09600" y="277813"/>
            <a:ext cx="10972800" cy="584835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3" name="Rectangle 69"/>
          <p:cNvSpPr>
            <a:spLocks noGrp="1" noChangeArrowheads="1"/>
          </p:cNvSpPr>
          <p:nvPr>
            <p:ph type="dt" sz="half" idx="10"/>
          </p:nvPr>
        </p:nvSpPr>
        <p:spPr bwMode="auto">
          <a:xfrm>
            <a:off x="609600" y="6245225"/>
            <a:ext cx="2844800" cy="476250"/>
          </a:xfrm>
          <a:prstGeom prst="rect">
            <a:avLst/>
          </a:prstGeom>
          <a:noFill/>
          <a:ln w="9525">
            <a:noFill/>
            <a:miter lim="800000"/>
          </a:ln>
          <a:effectLst/>
        </p:spPr>
        <p:txBody>
          <a:bodyPr numCol="1" anchor="b" anchorCtr="0" compatLnSpc="1"/>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eaLnBrk="1" hangingPunct="1"/>
            <a:endParaRPr lang="en-US" altLang="zh-CN" sz="1400">
              <a:effectLst>
                <a:outerShdw blurRad="38100" dist="38100" dir="2700000" algn="tl">
                  <a:schemeClr val="bg2"/>
                </a:outerShdw>
              </a:effectLst>
            </a:endParaRPr>
          </a:p>
        </p:txBody>
      </p:sp>
      <p:sp>
        <p:nvSpPr>
          <p:cNvPr id="4" name="Rectangle 70"/>
          <p:cNvSpPr>
            <a:spLocks noGrp="1" noChangeArrowheads="1"/>
          </p:cNvSpPr>
          <p:nvPr>
            <p:ph type="ftr" sz="quarter" idx="11"/>
          </p:nvPr>
        </p:nvSpPr>
        <p:spPr bwMode="auto">
          <a:xfrm>
            <a:off x="4165600" y="6245225"/>
            <a:ext cx="3860800" cy="476250"/>
          </a:xfrm>
          <a:prstGeom prst="rect">
            <a:avLst/>
          </a:prstGeom>
          <a:noFill/>
          <a:ln w="9525">
            <a:noFill/>
            <a:miter lim="800000"/>
          </a:ln>
          <a:effectLst/>
        </p:spPr>
        <p:txBody>
          <a:bodyPr numCol="1" anchor="b" anchorCtr="0" compatLnSpc="1"/>
          <a:lstStyle>
            <a:defPPr>
              <a:defRPr lang="zh-CN"/>
            </a:defPPr>
            <a:lvl1pPr marL="0" indent="0" algn="ctr" defTabSz="9144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lgn="ctr" eaLnBrk="1" hangingPunct="1"/>
            <a:endParaRPr lang="en-US" altLang="zh-CN" sz="1400">
              <a:effectLst>
                <a:outerShdw blurRad="38100" dist="38100" dir="2700000" algn="tl">
                  <a:schemeClr val="bg2"/>
                </a:outerShdw>
              </a:effectLst>
            </a:endParaRPr>
          </a:p>
        </p:txBody>
      </p:sp>
      <p:sp>
        <p:nvSpPr>
          <p:cNvPr id="5" name="Rectangle 71"/>
          <p:cNvSpPr>
            <a:spLocks noGrp="1" noChangeArrowheads="1"/>
          </p:cNvSpPr>
          <p:nvPr>
            <p:ph type="sldNum" sz="quarter" idx="12"/>
          </p:nvPr>
        </p:nvSpPr>
        <p:spPr bwMode="auto">
          <a:xfrm>
            <a:off x="8737600" y="6245225"/>
            <a:ext cx="2844800" cy="476250"/>
          </a:xfrm>
          <a:prstGeom prst="rect">
            <a:avLst/>
          </a:prstGeom>
          <a:noFill/>
          <a:ln w="9525">
            <a:noFill/>
            <a:miter lim="800000"/>
          </a:ln>
          <a:effectLst/>
        </p:spPr>
        <p:txBody>
          <a:bodyPr numCol="1" anchor="b" anchorCtr="0" compatLnSpc="1"/>
          <a:lstStyle>
            <a:defPPr>
              <a:defRPr lang="zh-CN"/>
            </a:defPPr>
            <a:lvl1pPr marL="0" indent="0" algn="r" defTabSz="914400" rtl="0" eaLnBrk="0" fontAlgn="base" hangingPunct="0">
              <a:lnSpc>
                <a:spcPct val="100000"/>
              </a:lnSpc>
              <a:spcBef>
                <a:spcPct val="0"/>
              </a:spcBef>
              <a:spcAft>
                <a:spcPct val="0"/>
              </a:spcAft>
              <a:buClrTx/>
              <a:buSzTx/>
              <a:buFontTx/>
              <a:buNone/>
              <a:defRPr kumimoji="0" lang="zh-CN" altLang="en-US" sz="1400" b="0" i="0" u="none" baseline="0">
                <a:solidFill>
                  <a:schemeClr val="tx1"/>
                </a:solidFill>
                <a:effectLst>
                  <a:outerShdw blurRad="38100" dist="38100" dir="2700000" algn="tl">
                    <a:srgbClr val="000000"/>
                  </a:outerShdw>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lvl="0" algn="r" eaLnBrk="1" hangingPunct="1"/>
            <a:fld id="{704B52BC-CB86-4C29-89A6-DCE8A01A3263}" type="slidenum">
              <a:rPr lang="en-US" altLang="zh-CN" sz="1400">
                <a:effectLst>
                  <a:outerShdw blurRad="38100" dist="38100" dir="2700000" algn="tl">
                    <a:schemeClr val="bg2"/>
                  </a:outerShdw>
                </a:effectLst>
              </a:rPr>
            </a:fld>
            <a:endParaRPr lang="en-US" altLang="zh-CN" sz="1400">
              <a:effectLst>
                <a:outerShdw blurRad="38100" dist="38100" dir="2700000" algn="tl">
                  <a:schemeClr val="bg2"/>
                </a:outerShdw>
              </a:effectLst>
            </a:endParaRPr>
          </a:p>
        </p:txBody>
      </p:sp>
    </p:spTree>
  </p:cSld>
  <p:clrMapOvr>
    <a:masterClrMapping/>
  </p:clrMapOvr>
  <p:transition spd="med">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2.xml"/><Relationship Id="rId2" Type="http://schemas.openxmlformats.org/officeDocument/2006/relationships/image" Target="../media/image10.emf"/><Relationship Id="rId1" Type="http://schemas.openxmlformats.org/officeDocument/2006/relationships/oleObject" Target="../embeddings/oleObject1.bin"/></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image" Target="../media/image9.png"/><Relationship Id="rId1" Type="http://schemas.openxmlformats.org/officeDocument/2006/relationships/image" Target="../media/image8.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descr="src=http_%2F%2Fs4.sinaimg.cn%2Fmw690%2F003hGGB9zy7uQPiyHGb93&amp;690&amp;refer=http_%2F%2Fs4.sinaimg"/>
          <p:cNvPicPr>
            <a:picLocks noChangeAspect="1"/>
          </p:cNvPicPr>
          <p:nvPr/>
        </p:nvPicPr>
        <p:blipFill>
          <a:blip r:embed="rId1"/>
          <a:stretch>
            <a:fillRect/>
          </a:stretch>
        </p:blipFill>
        <p:spPr>
          <a:xfrm>
            <a:off x="2032000" y="407670"/>
            <a:ext cx="8128000" cy="3530600"/>
          </a:xfrm>
          <a:prstGeom prst="rect">
            <a:avLst/>
          </a:prstGeom>
        </p:spPr>
      </p:pic>
      <p:sp>
        <p:nvSpPr>
          <p:cNvPr id="5" name="文本框 4"/>
          <p:cNvSpPr txBox="1"/>
          <p:nvPr/>
        </p:nvSpPr>
        <p:spPr>
          <a:xfrm>
            <a:off x="2032635" y="4176395"/>
            <a:ext cx="8127365" cy="2399665"/>
          </a:xfrm>
          <a:prstGeom prst="rect">
            <a:avLst/>
          </a:prstGeom>
          <a:noFill/>
        </p:spPr>
        <p:txBody>
          <a:bodyPr wrap="square" rtlCol="0">
            <a:spAutoFit/>
          </a:bodyPr>
          <a:lstStyle/>
          <a:p>
            <a:pPr algn="ctr"/>
            <a:r>
              <a:rPr lang="zh-CN" altLang="en-US" sz="9600">
                <a:solidFill>
                  <a:srgbClr val="F43308"/>
                </a:solidFill>
                <a:latin typeface="华文行楷" panose="02010800040101010101" charset="-122"/>
                <a:ea typeface="华文行楷" panose="02010800040101010101" charset="-122"/>
                <a:cs typeface="华文行楷" panose="02010800040101010101" charset="-122"/>
              </a:rPr>
              <a:t>《雷雨》</a:t>
            </a:r>
            <a:endParaRPr lang="zh-CN" altLang="en-US" sz="9600">
              <a:solidFill>
                <a:srgbClr val="F43308"/>
              </a:solidFill>
              <a:latin typeface="华文行楷" panose="02010800040101010101" charset="-122"/>
              <a:ea typeface="华文行楷" panose="02010800040101010101" charset="-122"/>
              <a:cs typeface="华文行楷" panose="02010800040101010101" charset="-122"/>
            </a:endParaRPr>
          </a:p>
          <a:p>
            <a:pPr algn="ctr"/>
            <a:r>
              <a:rPr lang="en-US" altLang="zh-CN" sz="5400">
                <a:solidFill>
                  <a:srgbClr val="F43308"/>
                </a:solidFill>
                <a:latin typeface="华文行楷" panose="02010800040101010101" charset="-122"/>
                <a:ea typeface="华文行楷" panose="02010800040101010101" charset="-122"/>
                <a:cs typeface="华文行楷" panose="02010800040101010101" charset="-122"/>
              </a:rPr>
              <a:t>                     ——</a:t>
            </a:r>
            <a:r>
              <a:rPr lang="zh-CN" altLang="en-US" sz="5400">
                <a:solidFill>
                  <a:srgbClr val="F43308"/>
                </a:solidFill>
                <a:latin typeface="华文行楷" panose="02010800040101010101" charset="-122"/>
                <a:ea typeface="华文行楷" panose="02010800040101010101" charset="-122"/>
                <a:cs typeface="华文行楷" panose="02010800040101010101" charset="-122"/>
              </a:rPr>
              <a:t>曹禺</a:t>
            </a:r>
            <a:endParaRPr lang="zh-CN" altLang="en-US" sz="5400">
              <a:solidFill>
                <a:srgbClr val="F43308"/>
              </a:solidFill>
              <a:latin typeface="华文行楷" panose="02010800040101010101" charset="-122"/>
              <a:ea typeface="华文行楷" panose="02010800040101010101" charset="-122"/>
              <a:cs typeface="华文行楷" panose="02010800040101010101" charset="-122"/>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032635" y="2953385"/>
            <a:ext cx="8127365" cy="1445260"/>
          </a:xfrm>
          <a:prstGeom prst="rect">
            <a:avLst/>
          </a:prstGeom>
          <a:noFill/>
        </p:spPr>
        <p:txBody>
          <a:bodyPr wrap="square" rtlCol="0">
            <a:spAutoFit/>
          </a:bodyPr>
          <a:lstStyle/>
          <a:p>
            <a:pPr algn="ctr"/>
            <a:r>
              <a:rPr lang="zh-CN" altLang="en-US" sz="8800">
                <a:solidFill>
                  <a:srgbClr val="F43308"/>
                </a:solidFill>
                <a:latin typeface="华文行楷" panose="02010800040101010101" charset="-122"/>
                <a:ea typeface="华文行楷" panose="02010800040101010101" charset="-122"/>
                <a:cs typeface="华文行楷" panose="02010800040101010101" charset="-122"/>
              </a:rPr>
              <a:t>二、作者介绍</a:t>
            </a:r>
            <a:endParaRPr lang="zh-CN" altLang="en-US" sz="8800">
              <a:solidFill>
                <a:srgbClr val="F43308"/>
              </a:solidFill>
              <a:latin typeface="华文行楷" panose="02010800040101010101" charset="-122"/>
              <a:ea typeface="华文行楷" panose="02010800040101010101" charset="-122"/>
              <a:cs typeface="华文行楷" panose="02010800040101010101" charset="-122"/>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52450" y="461645"/>
            <a:ext cx="11092180" cy="5259070"/>
          </a:xfrm>
          <a:prstGeom prst="rect">
            <a:avLst/>
          </a:prstGeom>
          <a:noFill/>
          <a:ln w="9525">
            <a:noFill/>
            <a:miter lim="800000"/>
          </a:ln>
          <a:effectLst/>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marR="0" lvl="0" indent="720090" eaLnBrk="1" hangingPunct="1">
              <a:lnSpc>
                <a:spcPct val="120000"/>
              </a:lnSpc>
              <a:spcBef>
                <a:spcPct val="0"/>
              </a:spcBef>
              <a:buClr>
                <a:schemeClr val="hlink"/>
              </a:buClr>
              <a:buSzPct val="80000"/>
              <a:buFont typeface="Wingdings" panose="05000000000000000000" pitchFamily="2" charset="2"/>
            </a:pPr>
            <a:r>
              <a:rPr sz="2800" b="1" spc="0">
                <a:effectLst>
                  <a:outerShdw blurRad="38100" dist="38100" dir="2700000" algn="tl">
                    <a:schemeClr val="bg2"/>
                  </a:outerShdw>
                </a:effectLst>
                <a:ea typeface="幼圆" panose="02010509060101010101" pitchFamily="49" charset="-122"/>
              </a:rPr>
              <a:t>曹禺（1910－1996），原名万家宝，原籍为湖北潜江，现代著名剧作家。其作品有</a:t>
            </a:r>
            <a:r>
              <a:rPr sz="2800" b="1" spc="0">
                <a:solidFill>
                  <a:srgbClr val="0800FF"/>
                </a:solidFill>
                <a:effectLst>
                  <a:outerShdw blurRad="38100" dist="38100" dir="2700000" algn="tl">
                    <a:schemeClr val="bg2"/>
                  </a:outerShdw>
                </a:effectLst>
                <a:ea typeface="幼圆" panose="02010509060101010101" pitchFamily="49" charset="-122"/>
              </a:rPr>
              <a:t>《雷雨》《日出》《北京人》《原野》《明朗的天》《胆剑篇》《王昭君》</a:t>
            </a:r>
            <a:r>
              <a:rPr sz="2800" b="1" spc="0">
                <a:effectLst>
                  <a:outerShdw blurRad="38100" dist="38100" dir="2700000" algn="tl">
                    <a:schemeClr val="bg2"/>
                  </a:outerShdw>
                </a:effectLst>
                <a:ea typeface="幼圆" panose="02010509060101010101" pitchFamily="49" charset="-122"/>
              </a:rPr>
              <a:t>等。</a:t>
            </a:r>
            <a:r>
              <a:rPr sz="2800" b="1" spc="0">
                <a:solidFill>
                  <a:srgbClr val="FF0000"/>
                </a:solidFill>
                <a:effectLst>
                  <a:outerShdw blurRad="38100" dist="38100" dir="2700000" algn="tl">
                    <a:schemeClr val="bg2"/>
                  </a:outerShdw>
                </a:effectLst>
                <a:ea typeface="幼圆" panose="02010509060101010101" pitchFamily="49" charset="-122"/>
              </a:rPr>
              <a:t>《雷雨》《日出》</a:t>
            </a:r>
            <a:r>
              <a:rPr sz="2800" b="1" spc="0">
                <a:effectLst>
                  <a:outerShdw blurRad="38100" dist="38100" dir="2700000" algn="tl">
                    <a:schemeClr val="bg2"/>
                  </a:outerShdw>
                </a:effectLst>
                <a:ea typeface="幼圆" panose="02010509060101010101" pitchFamily="49" charset="-122"/>
              </a:rPr>
              <a:t>是他的代表作。</a:t>
            </a:r>
            <a:endParaRPr sz="2800" b="1" spc="0">
              <a:effectLst>
                <a:outerShdw blurRad="38100" dist="38100" dir="2700000" algn="tl">
                  <a:schemeClr val="bg2"/>
                </a:outerShdw>
              </a:effectLst>
              <a:ea typeface="幼圆" panose="02010509060101010101" pitchFamily="49" charset="-122"/>
            </a:endParaRPr>
          </a:p>
          <a:p>
            <a:pPr marL="0" marR="0" lvl="0" indent="720090" eaLnBrk="1" hangingPunct="1">
              <a:lnSpc>
                <a:spcPct val="120000"/>
              </a:lnSpc>
              <a:spcBef>
                <a:spcPct val="0"/>
              </a:spcBef>
              <a:buClr>
                <a:schemeClr val="hlink"/>
              </a:buClr>
              <a:buSzPct val="80000"/>
              <a:buFont typeface="Wingdings" panose="05000000000000000000" pitchFamily="2" charset="2"/>
            </a:pPr>
            <a:endParaRPr sz="2800" b="1" spc="0">
              <a:effectLst>
                <a:outerShdw blurRad="38100" dist="38100" dir="2700000" algn="tl">
                  <a:schemeClr val="bg2"/>
                </a:outerShdw>
              </a:effectLst>
              <a:ea typeface="幼圆" panose="02010509060101010101" pitchFamily="49" charset="-122"/>
            </a:endParaRPr>
          </a:p>
          <a:p>
            <a:pPr marL="0" marR="0" lvl="0" indent="720090" eaLnBrk="1" hangingPunct="1">
              <a:lnSpc>
                <a:spcPct val="120000"/>
              </a:lnSpc>
              <a:spcBef>
                <a:spcPct val="0"/>
              </a:spcBef>
              <a:buClr>
                <a:schemeClr val="hlink"/>
              </a:buClr>
              <a:buSzPct val="80000"/>
              <a:buFont typeface="Wingdings" panose="05000000000000000000" pitchFamily="2" charset="2"/>
            </a:pPr>
            <a:r>
              <a:rPr sz="2800" b="1" spc="0">
                <a:effectLst>
                  <a:outerShdw blurRad="38100" dist="38100" dir="2700000" algn="tl">
                    <a:schemeClr val="bg2"/>
                  </a:outerShdw>
                </a:effectLst>
                <a:ea typeface="幼圆" panose="02010509060101010101" pitchFamily="49" charset="-122"/>
              </a:rPr>
              <a:t>作者出生于天津一个没落的封建家庭，父亲万德尊曾任镇守使、都统和黎元洪总统秘书。曹禺生母早逝，继母酷爱戏剧，常携曹禺观看戏曲和文明戏。曹禺没上过小学，延师在家，诵经读史，但常偷看《红楼梦》、《水浒》、《西厢记》等书。自幼曾广泛阅读中国古代文学作品，尤其喜爱唐传奇、元代戏曲和明清小说，并有机会接触与欣赏中国民族传统戏曲，如京剧、昆曲、河北梆子、唐山落子等。</a:t>
            </a:r>
            <a:endParaRPr sz="2800" b="1" spc="0">
              <a:effectLst>
                <a:outerShdw blurRad="38100" dist="38100" dir="2700000" algn="tl">
                  <a:schemeClr val="bg2"/>
                </a:outerShdw>
              </a:effectLst>
              <a:ea typeface="幼圆" panose="020105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52450" y="461645"/>
            <a:ext cx="11092180" cy="4225925"/>
          </a:xfrm>
          <a:prstGeom prst="rect">
            <a:avLst/>
          </a:prstGeom>
          <a:noFill/>
          <a:ln w="9525">
            <a:noFill/>
            <a:miter lim="800000"/>
          </a:ln>
          <a:effectLst/>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marR="0" lvl="0" indent="720090" eaLnBrk="1" hangingPunct="1">
              <a:lnSpc>
                <a:spcPct val="120000"/>
              </a:lnSpc>
              <a:spcBef>
                <a:spcPct val="0"/>
              </a:spcBef>
              <a:buClr>
                <a:schemeClr val="hlink"/>
              </a:buClr>
              <a:buSzPct val="80000"/>
              <a:buFont typeface="Wingdings" panose="05000000000000000000" pitchFamily="2" charset="2"/>
            </a:pPr>
            <a:r>
              <a:rPr sz="2800" b="1" spc="0">
                <a:effectLst>
                  <a:outerShdw blurRad="38100" dist="38100" dir="2700000" algn="tl">
                    <a:schemeClr val="bg2"/>
                  </a:outerShdw>
                </a:effectLst>
                <a:ea typeface="幼圆" panose="02010509060101010101" pitchFamily="49" charset="-122"/>
              </a:rPr>
              <a:t>1922年在南开中学读书时，阅读了大量"五四"以来国内的优秀作品和外国文学、戏剧作品，并参加了北方最早的业余戏剧团体之一的"南开新剧团"，演出过易卜生、莫里哀、丁西林等作家的作品。</a:t>
            </a:r>
            <a:endParaRPr sz="2800" b="1" spc="0">
              <a:effectLst>
                <a:outerShdw blurRad="38100" dist="38100" dir="2700000" algn="tl">
                  <a:schemeClr val="bg2"/>
                </a:outerShdw>
              </a:effectLst>
              <a:ea typeface="幼圆" panose="02010509060101010101" pitchFamily="49" charset="-122"/>
            </a:endParaRPr>
          </a:p>
          <a:p>
            <a:pPr marL="0" marR="0" lvl="0" indent="720090" eaLnBrk="1" hangingPunct="1">
              <a:lnSpc>
                <a:spcPct val="120000"/>
              </a:lnSpc>
              <a:spcBef>
                <a:spcPct val="0"/>
              </a:spcBef>
              <a:buClr>
                <a:schemeClr val="hlink"/>
              </a:buClr>
              <a:buSzPct val="80000"/>
              <a:buFont typeface="Wingdings" panose="05000000000000000000" pitchFamily="2" charset="2"/>
            </a:pPr>
            <a:r>
              <a:rPr sz="2800" b="1" spc="0">
                <a:effectLst>
                  <a:outerShdw blurRad="38100" dist="38100" dir="2700000" algn="tl">
                    <a:schemeClr val="bg2"/>
                  </a:outerShdw>
                </a:effectLst>
                <a:ea typeface="幼圆" panose="02010509060101010101" pitchFamily="49" charset="-122"/>
              </a:rPr>
              <a:t>1928年曹禺升入南开大学政治学系。</a:t>
            </a:r>
            <a:endParaRPr sz="2800" b="1" spc="0">
              <a:effectLst>
                <a:outerShdw blurRad="38100" dist="38100" dir="2700000" algn="tl">
                  <a:schemeClr val="bg2"/>
                </a:outerShdw>
              </a:effectLst>
              <a:ea typeface="幼圆" panose="02010509060101010101" pitchFamily="49" charset="-122"/>
            </a:endParaRPr>
          </a:p>
          <a:p>
            <a:pPr marL="0" marR="0" lvl="0" indent="720090" eaLnBrk="1" hangingPunct="1">
              <a:lnSpc>
                <a:spcPct val="120000"/>
              </a:lnSpc>
              <a:spcBef>
                <a:spcPct val="0"/>
              </a:spcBef>
              <a:buClr>
                <a:schemeClr val="hlink"/>
              </a:buClr>
              <a:buSzPct val="80000"/>
              <a:buFont typeface="Wingdings" panose="05000000000000000000" pitchFamily="2" charset="2"/>
            </a:pPr>
            <a:r>
              <a:rPr sz="2800" b="1" spc="0">
                <a:effectLst>
                  <a:outerShdw blurRad="38100" dist="38100" dir="2700000" algn="tl">
                    <a:schemeClr val="bg2"/>
                  </a:outerShdw>
                </a:effectLst>
                <a:ea typeface="幼圆" panose="02010509060101010101" pitchFamily="49" charset="-122"/>
              </a:rPr>
              <a:t>1929年转入清华大学西洋文学系。但他大部分时间是在图书馆和书库里，贪婪地研读着世界名著，特别是莎士比亚、契诃夫、易卜生等人的剧作。同时他也时常和朋友去广和楼欣赏京戏名家的表演，到天桥去听曲艺。</a:t>
            </a:r>
            <a:endParaRPr sz="2800" b="1" spc="0">
              <a:effectLst>
                <a:outerShdw blurRad="38100" dist="38100" dir="2700000" algn="tl">
                  <a:schemeClr val="bg2"/>
                </a:outerShdw>
              </a:effectLst>
              <a:ea typeface="幼圆" panose="020105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49910" y="282575"/>
            <a:ext cx="11092180" cy="6292850"/>
          </a:xfrm>
          <a:prstGeom prst="rect">
            <a:avLst/>
          </a:prstGeom>
          <a:noFill/>
          <a:ln w="9525">
            <a:noFill/>
            <a:miter lim="800000"/>
          </a:ln>
          <a:effectLst/>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marR="0" lvl="0" indent="720090" eaLnBrk="1" hangingPunct="1">
              <a:lnSpc>
                <a:spcPct val="120000"/>
              </a:lnSpc>
              <a:spcBef>
                <a:spcPct val="0"/>
              </a:spcBef>
              <a:buClr>
                <a:schemeClr val="hlink"/>
              </a:buClr>
              <a:buSzPct val="80000"/>
              <a:buFont typeface="Wingdings" panose="05000000000000000000" pitchFamily="2" charset="2"/>
            </a:pPr>
            <a:r>
              <a:rPr sz="2800" b="1" spc="0">
                <a:effectLst>
                  <a:outerShdw blurRad="38100" dist="38100" dir="2700000" algn="tl">
                    <a:schemeClr val="bg2"/>
                  </a:outerShdw>
                </a:effectLst>
                <a:ea typeface="幼圆" panose="02010509060101010101" pitchFamily="49" charset="-122"/>
              </a:rPr>
              <a:t>但他大部分时间是在图书馆和书库里，贪婪地研读着世界名著，特别是莎士比亚、契诃夫、易卜生等人的剧作。同时他也时常和朋友去广和楼欣赏京戏名家的表演，到天桥去听曲艺。曹禺还涉猎了东西方的一些哲学著作。他"读老子、读佛、读圣经"，赞美柏拉图的"神奇的理想国"。"同情叔本华对生活深沉的忧郁",也热爱过"尼采丰盛的生命力与超人的思想"，而"所罗门的智慧"、"耶稣对人类所寄予的真诚热爱"，都曾使他"仰叹"、"折服"。但是，他是作为一个艺术家被这些先哲们的精神所感动，却没有成为任何一种哲学思想的俘虏。他感到"这个社会非改变不可"，于是想"搜寻出一条大道"来解决他所感到的中国社会的"严重问题"。但是读了这些哲学著作之后，答案仍"苦思不得"。而他那种执着地、热诚地求索精神，却熔铸在他早期的创作里，增强了作品的思想内涵和感染力。</a:t>
            </a:r>
            <a:endParaRPr sz="2800" b="1" spc="0">
              <a:effectLst>
                <a:outerShdw blurRad="38100" dist="38100" dir="2700000" algn="tl">
                  <a:schemeClr val="bg2"/>
                </a:outerShdw>
              </a:effectLst>
              <a:ea typeface="幼圆" panose="020105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52450" y="461645"/>
            <a:ext cx="11092180" cy="1641475"/>
          </a:xfrm>
          <a:prstGeom prst="rect">
            <a:avLst/>
          </a:prstGeom>
          <a:noFill/>
          <a:ln w="9525">
            <a:noFill/>
            <a:miter lim="800000"/>
          </a:ln>
          <a:effectLst/>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marR="0" lvl="0" indent="720090" eaLnBrk="1" hangingPunct="1">
              <a:lnSpc>
                <a:spcPct val="120000"/>
              </a:lnSpc>
              <a:spcBef>
                <a:spcPct val="0"/>
              </a:spcBef>
              <a:buClr>
                <a:schemeClr val="hlink"/>
              </a:buClr>
              <a:buSzPct val="80000"/>
              <a:buFont typeface="Wingdings" panose="05000000000000000000" pitchFamily="2" charset="2"/>
            </a:pPr>
            <a:r>
              <a:rPr sz="2800" b="1" spc="0">
                <a:effectLst>
                  <a:outerShdw blurRad="38100" dist="38100" dir="2700000" algn="tl">
                    <a:schemeClr val="bg2"/>
                  </a:outerShdw>
                </a:effectLst>
                <a:ea typeface="幼圆" panose="02010509060101010101" pitchFamily="49" charset="-122"/>
              </a:rPr>
              <a:t>1933年在清华大学读四年级时，完成了他的处女作多幕话剧《雷雨》，以其深刻的思想内容和卓越的艺术技巧第一次显示了他的艺术才华，引起了戏剧界的震动。</a:t>
            </a:r>
            <a:endParaRPr sz="2800" b="1" spc="0">
              <a:effectLst>
                <a:outerShdw blurRad="38100" dist="38100" dir="2700000" algn="tl">
                  <a:schemeClr val="bg2"/>
                </a:outerShdw>
              </a:effectLst>
              <a:ea typeface="幼圆" panose="02010509060101010101" pitchFamily="49"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import36618_1"/>
          <p:cNvPicPr>
            <a:picLocks noChangeAspect="1"/>
          </p:cNvPicPr>
          <p:nvPr/>
        </p:nvPicPr>
        <p:blipFill>
          <a:blip r:embed="rId1"/>
          <a:stretch>
            <a:fillRect/>
          </a:stretch>
        </p:blipFill>
        <p:spPr>
          <a:xfrm>
            <a:off x="6096000" y="2420938"/>
            <a:ext cx="1571625" cy="2124075"/>
          </a:xfrm>
          <a:prstGeom prst="rect">
            <a:avLst/>
          </a:prstGeom>
          <a:noFill/>
          <a:ln>
            <a:noFill/>
            <a:miter lim="800000"/>
            <a:headEnd/>
            <a:tailEnd/>
          </a:ln>
        </p:spPr>
      </p:pic>
      <p:pic>
        <p:nvPicPr>
          <p:cNvPr id="11267" name="Picture 3" descr="import36618_2"/>
          <p:cNvPicPr>
            <a:picLocks noChangeAspect="1"/>
          </p:cNvPicPr>
          <p:nvPr/>
        </p:nvPicPr>
        <p:blipFill>
          <a:blip r:embed="rId2"/>
          <a:stretch>
            <a:fillRect/>
          </a:stretch>
        </p:blipFill>
        <p:spPr>
          <a:xfrm>
            <a:off x="1774825" y="981075"/>
            <a:ext cx="1428750" cy="1905000"/>
          </a:xfrm>
          <a:prstGeom prst="rect">
            <a:avLst/>
          </a:prstGeom>
          <a:noFill/>
          <a:ln>
            <a:noFill/>
            <a:miter lim="800000"/>
            <a:headEnd/>
            <a:tailEnd/>
          </a:ln>
        </p:spPr>
      </p:pic>
      <p:pic>
        <p:nvPicPr>
          <p:cNvPr id="11268" name="Picture 4" descr="import36618_3"/>
          <p:cNvPicPr>
            <a:picLocks noChangeAspect="1"/>
          </p:cNvPicPr>
          <p:nvPr/>
        </p:nvPicPr>
        <p:blipFill>
          <a:blip r:embed="rId3"/>
          <a:stretch>
            <a:fillRect/>
          </a:stretch>
        </p:blipFill>
        <p:spPr>
          <a:xfrm>
            <a:off x="4151313" y="1268413"/>
            <a:ext cx="1512887" cy="2151062"/>
          </a:xfrm>
          <a:prstGeom prst="rect">
            <a:avLst/>
          </a:prstGeom>
          <a:noFill/>
          <a:ln>
            <a:noFill/>
            <a:miter lim="800000"/>
            <a:headEnd/>
            <a:tailEnd/>
          </a:ln>
        </p:spPr>
      </p:pic>
      <p:pic>
        <p:nvPicPr>
          <p:cNvPr id="11269" name="Picture 5" descr="import36618_4"/>
          <p:cNvPicPr>
            <a:picLocks noChangeAspect="1"/>
          </p:cNvPicPr>
          <p:nvPr/>
        </p:nvPicPr>
        <p:blipFill>
          <a:blip r:embed="rId4"/>
          <a:stretch>
            <a:fillRect/>
          </a:stretch>
        </p:blipFill>
        <p:spPr>
          <a:xfrm>
            <a:off x="8183563" y="3933825"/>
            <a:ext cx="1809750" cy="2430463"/>
          </a:xfrm>
          <a:prstGeom prst="rect">
            <a:avLst/>
          </a:prstGeom>
          <a:noFill/>
          <a:ln>
            <a:noFill/>
            <a:miter lim="800000"/>
            <a:headEnd/>
            <a:tailEnd/>
          </a:ln>
        </p:spPr>
      </p:pic>
      <p:sp>
        <p:nvSpPr>
          <p:cNvPr id="11270" name="Rectangle 6"/>
          <p:cNvSpPr/>
          <p:nvPr/>
        </p:nvSpPr>
        <p:spPr>
          <a:xfrm>
            <a:off x="1524000" y="475456"/>
            <a:ext cx="2076450" cy="368300"/>
          </a:xfrm>
          <a:prstGeom prst="rect">
            <a:avLst/>
          </a:prstGeom>
          <a:noFill/>
          <a:ln>
            <a:noFill/>
            <a:miter lim="800000"/>
          </a:ln>
        </p:spPr>
        <p:txBody>
          <a:bodyPr anchor="ctr" anchorCtr="0">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a:t>南开中学时 </a:t>
            </a:r>
            <a:endParaRPr lang="zh-CN" altLang="en-US"/>
          </a:p>
        </p:txBody>
      </p:sp>
      <p:sp>
        <p:nvSpPr>
          <p:cNvPr id="11271" name="Rectangle 7"/>
          <p:cNvSpPr/>
          <p:nvPr/>
        </p:nvSpPr>
        <p:spPr>
          <a:xfrm>
            <a:off x="8616950" y="3572669"/>
            <a:ext cx="933450" cy="368300"/>
          </a:xfrm>
          <a:prstGeom prst="rect">
            <a:avLst/>
          </a:prstGeom>
          <a:noFill/>
          <a:ln>
            <a:noFill/>
            <a:miter lim="800000"/>
          </a:ln>
        </p:spPr>
        <p:txBody>
          <a:bodyPr anchor="ctr" anchorCtr="0">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a:t>在写作 </a:t>
            </a:r>
            <a:endParaRPr lang="zh-CN" altLang="en-US"/>
          </a:p>
        </p:txBody>
      </p:sp>
      <p:sp>
        <p:nvSpPr>
          <p:cNvPr id="11272" name="Rectangle 8"/>
          <p:cNvSpPr/>
          <p:nvPr/>
        </p:nvSpPr>
        <p:spPr>
          <a:xfrm>
            <a:off x="6527800" y="2059782"/>
            <a:ext cx="932180" cy="368300"/>
          </a:xfrm>
          <a:prstGeom prst="rect">
            <a:avLst/>
          </a:prstGeom>
          <a:noFill/>
          <a:ln>
            <a:noFill/>
            <a:miter lim="800000"/>
          </a:ln>
        </p:spPr>
        <p:txBody>
          <a:bodyPr wrap="none" anchor="ctr" anchorCtr="0">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a:t>在重庆  </a:t>
            </a:r>
            <a:endParaRPr lang="zh-CN" altLang="en-US"/>
          </a:p>
        </p:txBody>
      </p:sp>
      <p:pic>
        <p:nvPicPr>
          <p:cNvPr id="11273" name="Picture 9" descr="import36611_3"/>
          <p:cNvPicPr>
            <a:picLocks noChangeAspect="1"/>
          </p:cNvPicPr>
          <p:nvPr/>
        </p:nvPicPr>
        <p:blipFill>
          <a:blip r:embed="rId5"/>
          <a:stretch>
            <a:fillRect/>
          </a:stretch>
        </p:blipFill>
        <p:spPr>
          <a:xfrm>
            <a:off x="8867775" y="836613"/>
            <a:ext cx="1800225" cy="2568575"/>
          </a:xfrm>
          <a:prstGeom prst="rect">
            <a:avLst/>
          </a:prstGeom>
          <a:noFill/>
          <a:ln>
            <a:noFill/>
            <a:miter lim="800000"/>
            <a:headEnd/>
            <a:tailEnd/>
          </a:ln>
        </p:spPr>
      </p:pic>
      <p:pic>
        <p:nvPicPr>
          <p:cNvPr id="11274" name="Picture 10" descr="import36613_3"/>
          <p:cNvPicPr>
            <a:picLocks noChangeAspect="1"/>
          </p:cNvPicPr>
          <p:nvPr/>
        </p:nvPicPr>
        <p:blipFill>
          <a:blip r:embed="rId6"/>
          <a:stretch>
            <a:fillRect/>
          </a:stretch>
        </p:blipFill>
        <p:spPr>
          <a:xfrm>
            <a:off x="1524000" y="4076700"/>
            <a:ext cx="3203575" cy="2343150"/>
          </a:xfrm>
          <a:prstGeom prst="rect">
            <a:avLst/>
          </a:prstGeom>
          <a:noFill/>
          <a:ln>
            <a:noFill/>
            <a:miter lim="800000"/>
            <a:headEnd/>
            <a:tailEnd/>
          </a:ln>
        </p:spPr>
      </p:pic>
      <p:sp>
        <p:nvSpPr>
          <p:cNvPr id="11275" name="Text Box 11"/>
          <p:cNvSpPr/>
          <p:nvPr/>
        </p:nvSpPr>
        <p:spPr>
          <a:xfrm>
            <a:off x="2495550" y="3644900"/>
            <a:ext cx="1079500" cy="368300"/>
          </a:xfrm>
          <a:prstGeom prst="rect">
            <a:avLst/>
          </a:prstGeom>
          <a:noFill/>
          <a:ln>
            <a:noFill/>
            <a:miter lim="800000"/>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lang="zh-CN" altLang="en-US"/>
              <a:t>晚年时</a:t>
            </a:r>
            <a:endParaRPr lang="zh-CN" altLang="en-US"/>
          </a:p>
        </p:txBody>
      </p:sp>
      <p:sp>
        <p:nvSpPr>
          <p:cNvPr id="11276" name="Text Box 12"/>
          <p:cNvSpPr/>
          <p:nvPr/>
        </p:nvSpPr>
        <p:spPr>
          <a:xfrm>
            <a:off x="4367213" y="908050"/>
            <a:ext cx="1079500" cy="368300"/>
          </a:xfrm>
          <a:prstGeom prst="rect">
            <a:avLst/>
          </a:prstGeom>
          <a:noFill/>
          <a:ln>
            <a:noFill/>
            <a:miter lim="800000"/>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lang="zh-CN" altLang="en-US"/>
              <a:t>青年时</a:t>
            </a:r>
            <a:endParaRPr lang="zh-CN" altLang="en-US"/>
          </a:p>
        </p:txBody>
      </p:sp>
      <p:sp>
        <p:nvSpPr>
          <p:cNvPr id="11277" name="Text Box 13"/>
          <p:cNvSpPr/>
          <p:nvPr/>
        </p:nvSpPr>
        <p:spPr>
          <a:xfrm>
            <a:off x="8975725" y="476250"/>
            <a:ext cx="1152525" cy="368300"/>
          </a:xfrm>
          <a:prstGeom prst="rect">
            <a:avLst/>
          </a:prstGeom>
          <a:noFill/>
          <a:ln>
            <a:noFill/>
            <a:miter lim="800000"/>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lang="zh-CN" altLang="en-US"/>
              <a:t>文革后</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1000" fill="hold"/>
                                        <p:tgtEl>
                                          <p:spTgt spid="11267"/>
                                        </p:tgtEl>
                                        <p:attrNameLst>
                                          <p:attrName>ppt_w</p:attrName>
                                        </p:attrNameLst>
                                      </p:cBhvr>
                                      <p:tavLst>
                                        <p:tav tm="0">
                                          <p:val>
                                            <p:strVal val="#ppt_w*0.70"/>
                                          </p:val>
                                        </p:tav>
                                        <p:tav tm="100000">
                                          <p:val>
                                            <p:strVal val="#ppt_w"/>
                                          </p:val>
                                        </p:tav>
                                      </p:tavLst>
                                    </p:anim>
                                    <p:anim calcmode="lin" valueType="num">
                                      <p:cBhvr>
                                        <p:cTn id="8" dur="1000" fill="hold"/>
                                        <p:tgtEl>
                                          <p:spTgt spid="11267"/>
                                        </p:tgtEl>
                                        <p:attrNameLst>
                                          <p:attrName>ppt_h</p:attrName>
                                        </p:attrNameLst>
                                      </p:cBhvr>
                                      <p:tavLst>
                                        <p:tav tm="0">
                                          <p:val>
                                            <p:strVal val="#ppt_h"/>
                                          </p:val>
                                        </p:tav>
                                        <p:tav tm="100000">
                                          <p:val>
                                            <p:strVal val="#ppt_h"/>
                                          </p:val>
                                        </p:tav>
                                      </p:tavLst>
                                    </p:anim>
                                    <p:animEffect transition="in" filter="fade">
                                      <p:cBhvr>
                                        <p:cTn id="9" dur="1000"/>
                                        <p:tgtEl>
                                          <p:spTgt spid="11267"/>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1268"/>
                                        </p:tgtEl>
                                        <p:attrNameLst>
                                          <p:attrName>style.visibility</p:attrName>
                                        </p:attrNameLst>
                                      </p:cBhvr>
                                      <p:to>
                                        <p:strVal val="visible"/>
                                      </p:to>
                                    </p:set>
                                    <p:anim calcmode="lin" valueType="num">
                                      <p:cBhvr>
                                        <p:cTn id="14" dur="1000" fill="hold"/>
                                        <p:tgtEl>
                                          <p:spTgt spid="11268"/>
                                        </p:tgtEl>
                                        <p:attrNameLst>
                                          <p:attrName>ppt_w</p:attrName>
                                        </p:attrNameLst>
                                      </p:cBhvr>
                                      <p:tavLst>
                                        <p:tav tm="0">
                                          <p:val>
                                            <p:strVal val="#ppt_w*0.70"/>
                                          </p:val>
                                        </p:tav>
                                        <p:tav tm="100000">
                                          <p:val>
                                            <p:strVal val="#ppt_w"/>
                                          </p:val>
                                        </p:tav>
                                      </p:tavLst>
                                    </p:anim>
                                    <p:anim calcmode="lin" valueType="num">
                                      <p:cBhvr>
                                        <p:cTn id="15" dur="1000" fill="hold"/>
                                        <p:tgtEl>
                                          <p:spTgt spid="11268"/>
                                        </p:tgtEl>
                                        <p:attrNameLst>
                                          <p:attrName>ppt_h</p:attrName>
                                        </p:attrNameLst>
                                      </p:cBhvr>
                                      <p:tavLst>
                                        <p:tav tm="0">
                                          <p:val>
                                            <p:strVal val="#ppt_h"/>
                                          </p:val>
                                        </p:tav>
                                        <p:tav tm="100000">
                                          <p:val>
                                            <p:strVal val="#ppt_h"/>
                                          </p:val>
                                        </p:tav>
                                      </p:tavLst>
                                    </p:anim>
                                    <p:animEffect transition="in" filter="fade">
                                      <p:cBhvr>
                                        <p:cTn id="16" dur="1000"/>
                                        <p:tgtEl>
                                          <p:spTgt spid="11268"/>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nodeType="clickEffect">
                                  <p:stCondLst>
                                    <p:cond delay="0"/>
                                  </p:stCondLst>
                                  <p:childTnLst>
                                    <p:set>
                                      <p:cBhvr>
                                        <p:cTn id="20" dur="1" fill="hold">
                                          <p:stCondLst>
                                            <p:cond delay="0"/>
                                          </p:stCondLst>
                                        </p:cTn>
                                        <p:tgtEl>
                                          <p:spTgt spid="11266"/>
                                        </p:tgtEl>
                                        <p:attrNameLst>
                                          <p:attrName>style.visibility</p:attrName>
                                        </p:attrNameLst>
                                      </p:cBhvr>
                                      <p:to>
                                        <p:strVal val="visible"/>
                                      </p:to>
                                    </p:set>
                                    <p:anim calcmode="lin" valueType="num">
                                      <p:cBhvr>
                                        <p:cTn id="21" dur="1000" fill="hold"/>
                                        <p:tgtEl>
                                          <p:spTgt spid="11266"/>
                                        </p:tgtEl>
                                        <p:attrNameLst>
                                          <p:attrName>ppt_w</p:attrName>
                                        </p:attrNameLst>
                                      </p:cBhvr>
                                      <p:tavLst>
                                        <p:tav tm="0">
                                          <p:val>
                                            <p:strVal val="#ppt_w*0.70"/>
                                          </p:val>
                                        </p:tav>
                                        <p:tav tm="100000">
                                          <p:val>
                                            <p:strVal val="#ppt_w"/>
                                          </p:val>
                                        </p:tav>
                                      </p:tavLst>
                                    </p:anim>
                                    <p:anim calcmode="lin" valueType="num">
                                      <p:cBhvr>
                                        <p:cTn id="22" dur="1000" fill="hold"/>
                                        <p:tgtEl>
                                          <p:spTgt spid="11266"/>
                                        </p:tgtEl>
                                        <p:attrNameLst>
                                          <p:attrName>ppt_h</p:attrName>
                                        </p:attrNameLst>
                                      </p:cBhvr>
                                      <p:tavLst>
                                        <p:tav tm="0">
                                          <p:val>
                                            <p:strVal val="#ppt_h"/>
                                          </p:val>
                                        </p:tav>
                                        <p:tav tm="100000">
                                          <p:val>
                                            <p:strVal val="#ppt_h"/>
                                          </p:val>
                                        </p:tav>
                                      </p:tavLst>
                                    </p:anim>
                                    <p:animEffect transition="in" filter="fade">
                                      <p:cBhvr>
                                        <p:cTn id="23" dur="1000"/>
                                        <p:tgtEl>
                                          <p:spTgt spid="11266"/>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nodeType="clickEffect">
                                  <p:stCondLst>
                                    <p:cond delay="0"/>
                                  </p:stCondLst>
                                  <p:childTnLst>
                                    <p:set>
                                      <p:cBhvr>
                                        <p:cTn id="27" dur="1" fill="hold">
                                          <p:stCondLst>
                                            <p:cond delay="0"/>
                                          </p:stCondLst>
                                        </p:cTn>
                                        <p:tgtEl>
                                          <p:spTgt spid="11269"/>
                                        </p:tgtEl>
                                        <p:attrNameLst>
                                          <p:attrName>style.visibility</p:attrName>
                                        </p:attrNameLst>
                                      </p:cBhvr>
                                      <p:to>
                                        <p:strVal val="visible"/>
                                      </p:to>
                                    </p:set>
                                    <p:anim calcmode="lin" valueType="num">
                                      <p:cBhvr>
                                        <p:cTn id="28" dur="1000" fill="hold"/>
                                        <p:tgtEl>
                                          <p:spTgt spid="11269"/>
                                        </p:tgtEl>
                                        <p:attrNameLst>
                                          <p:attrName>ppt_w</p:attrName>
                                        </p:attrNameLst>
                                      </p:cBhvr>
                                      <p:tavLst>
                                        <p:tav tm="0">
                                          <p:val>
                                            <p:strVal val="#ppt_w*0.70"/>
                                          </p:val>
                                        </p:tav>
                                        <p:tav tm="100000">
                                          <p:val>
                                            <p:strVal val="#ppt_w"/>
                                          </p:val>
                                        </p:tav>
                                      </p:tavLst>
                                    </p:anim>
                                    <p:anim calcmode="lin" valueType="num">
                                      <p:cBhvr>
                                        <p:cTn id="29" dur="1000" fill="hold"/>
                                        <p:tgtEl>
                                          <p:spTgt spid="11269"/>
                                        </p:tgtEl>
                                        <p:attrNameLst>
                                          <p:attrName>ppt_h</p:attrName>
                                        </p:attrNameLst>
                                      </p:cBhvr>
                                      <p:tavLst>
                                        <p:tav tm="0">
                                          <p:val>
                                            <p:strVal val="#ppt_h"/>
                                          </p:val>
                                        </p:tav>
                                        <p:tav tm="100000">
                                          <p:val>
                                            <p:strVal val="#ppt_h"/>
                                          </p:val>
                                        </p:tav>
                                      </p:tavLst>
                                    </p:anim>
                                    <p:animEffect transition="in" filter="fade">
                                      <p:cBhvr>
                                        <p:cTn id="30" dur="1000"/>
                                        <p:tgtEl>
                                          <p:spTgt spid="11269"/>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nodeType="clickEffect">
                                  <p:stCondLst>
                                    <p:cond delay="0"/>
                                  </p:stCondLst>
                                  <p:childTnLst>
                                    <p:set>
                                      <p:cBhvr>
                                        <p:cTn id="34" dur="1" fill="hold">
                                          <p:stCondLst>
                                            <p:cond delay="0"/>
                                          </p:stCondLst>
                                        </p:cTn>
                                        <p:tgtEl>
                                          <p:spTgt spid="11273"/>
                                        </p:tgtEl>
                                        <p:attrNameLst>
                                          <p:attrName>style.visibility</p:attrName>
                                        </p:attrNameLst>
                                      </p:cBhvr>
                                      <p:to>
                                        <p:strVal val="visible"/>
                                      </p:to>
                                    </p:set>
                                    <p:anim calcmode="lin" valueType="num">
                                      <p:cBhvr>
                                        <p:cTn id="35" dur="1000" fill="hold"/>
                                        <p:tgtEl>
                                          <p:spTgt spid="11273"/>
                                        </p:tgtEl>
                                        <p:attrNameLst>
                                          <p:attrName>ppt_w</p:attrName>
                                        </p:attrNameLst>
                                      </p:cBhvr>
                                      <p:tavLst>
                                        <p:tav tm="0">
                                          <p:val>
                                            <p:strVal val="#ppt_w*0.70"/>
                                          </p:val>
                                        </p:tav>
                                        <p:tav tm="100000">
                                          <p:val>
                                            <p:strVal val="#ppt_w"/>
                                          </p:val>
                                        </p:tav>
                                      </p:tavLst>
                                    </p:anim>
                                    <p:anim calcmode="lin" valueType="num">
                                      <p:cBhvr>
                                        <p:cTn id="36" dur="1000" fill="hold"/>
                                        <p:tgtEl>
                                          <p:spTgt spid="11273"/>
                                        </p:tgtEl>
                                        <p:attrNameLst>
                                          <p:attrName>ppt_h</p:attrName>
                                        </p:attrNameLst>
                                      </p:cBhvr>
                                      <p:tavLst>
                                        <p:tav tm="0">
                                          <p:val>
                                            <p:strVal val="#ppt_h"/>
                                          </p:val>
                                        </p:tav>
                                        <p:tav tm="100000">
                                          <p:val>
                                            <p:strVal val="#ppt_h"/>
                                          </p:val>
                                        </p:tav>
                                      </p:tavLst>
                                    </p:anim>
                                    <p:animEffect transition="in" filter="fade">
                                      <p:cBhvr>
                                        <p:cTn id="37" dur="1000"/>
                                        <p:tgtEl>
                                          <p:spTgt spid="11273"/>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nodeType="clickEffect">
                                  <p:stCondLst>
                                    <p:cond delay="0"/>
                                  </p:stCondLst>
                                  <p:childTnLst>
                                    <p:set>
                                      <p:cBhvr>
                                        <p:cTn id="41" dur="1" fill="hold">
                                          <p:stCondLst>
                                            <p:cond delay="0"/>
                                          </p:stCondLst>
                                        </p:cTn>
                                        <p:tgtEl>
                                          <p:spTgt spid="11274"/>
                                        </p:tgtEl>
                                        <p:attrNameLst>
                                          <p:attrName>style.visibility</p:attrName>
                                        </p:attrNameLst>
                                      </p:cBhvr>
                                      <p:to>
                                        <p:strVal val="visible"/>
                                      </p:to>
                                    </p:set>
                                    <p:anim calcmode="lin" valueType="num">
                                      <p:cBhvr>
                                        <p:cTn id="42" dur="1000" fill="hold"/>
                                        <p:tgtEl>
                                          <p:spTgt spid="11274"/>
                                        </p:tgtEl>
                                        <p:attrNameLst>
                                          <p:attrName>ppt_w</p:attrName>
                                        </p:attrNameLst>
                                      </p:cBhvr>
                                      <p:tavLst>
                                        <p:tav tm="0">
                                          <p:val>
                                            <p:strVal val="#ppt_w*0.70"/>
                                          </p:val>
                                        </p:tav>
                                        <p:tav tm="100000">
                                          <p:val>
                                            <p:strVal val="#ppt_w"/>
                                          </p:val>
                                        </p:tav>
                                      </p:tavLst>
                                    </p:anim>
                                    <p:anim calcmode="lin" valueType="num">
                                      <p:cBhvr>
                                        <p:cTn id="43" dur="1000" fill="hold"/>
                                        <p:tgtEl>
                                          <p:spTgt spid="11274"/>
                                        </p:tgtEl>
                                        <p:attrNameLst>
                                          <p:attrName>ppt_h</p:attrName>
                                        </p:attrNameLst>
                                      </p:cBhvr>
                                      <p:tavLst>
                                        <p:tav tm="0">
                                          <p:val>
                                            <p:strVal val="#ppt_h"/>
                                          </p:val>
                                        </p:tav>
                                        <p:tav tm="100000">
                                          <p:val>
                                            <p:strVal val="#ppt_h"/>
                                          </p:val>
                                        </p:tav>
                                      </p:tavLst>
                                    </p:anim>
                                    <p:animEffect transition="in" filter="fade">
                                      <p:cBhvr>
                                        <p:cTn id="44" dur="1000"/>
                                        <p:tgtEl>
                                          <p:spTgt spid="112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032635" y="2953385"/>
            <a:ext cx="8127365" cy="1445260"/>
          </a:xfrm>
          <a:prstGeom prst="rect">
            <a:avLst/>
          </a:prstGeom>
          <a:noFill/>
        </p:spPr>
        <p:txBody>
          <a:bodyPr wrap="square" rtlCol="0">
            <a:spAutoFit/>
          </a:bodyPr>
          <a:lstStyle/>
          <a:p>
            <a:pPr algn="ctr"/>
            <a:r>
              <a:rPr lang="zh-CN" altLang="en-US" sz="8800">
                <a:solidFill>
                  <a:srgbClr val="F43308"/>
                </a:solidFill>
                <a:latin typeface="华文行楷" panose="02010800040101010101" charset="-122"/>
                <a:ea typeface="华文行楷" panose="02010800040101010101" charset="-122"/>
                <a:cs typeface="华文行楷" panose="02010800040101010101" charset="-122"/>
              </a:rPr>
              <a:t>三、内容简介</a:t>
            </a:r>
            <a:endParaRPr lang="zh-CN" altLang="en-US" sz="8800">
              <a:solidFill>
                <a:srgbClr val="F43308"/>
              </a:solidFill>
              <a:latin typeface="华文行楷" panose="02010800040101010101" charset="-122"/>
              <a:ea typeface="华文行楷" panose="02010800040101010101" charset="-122"/>
              <a:cs typeface="华文行楷" panose="02010800040101010101" charset="-122"/>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416560"/>
            <a:ext cx="11132185" cy="5631180"/>
          </a:xfrm>
          <a:prstGeom prst="rect">
            <a:avLst/>
          </a:prstGeom>
          <a:noFill/>
        </p:spPr>
        <p:txBody>
          <a:bodyPr wrap="square" rtlCol="0" anchor="t">
            <a:spAutoFit/>
          </a:bodyPr>
          <a:lstStyle/>
          <a:p>
            <a:pPr marL="0" marR="0" lvl="0" indent="720090" algn="l" fontAlgn="auto"/>
            <a:r>
              <a:rPr lang="zh-CN" altLang="en-US" sz="3600">
                <a:effectLst>
                  <a:outerShdw blurRad="38100" dist="38100" dir="2700000" algn="tl">
                    <a:schemeClr val="bg2"/>
                  </a:outerShdw>
                </a:effectLst>
                <a:latin typeface="隶书" panose="02010509060101010101" pitchFamily="49" charset="-122"/>
                <a:ea typeface="隶书" panose="02010509060101010101" pitchFamily="49" charset="-122"/>
                <a:cs typeface="隶书" panose="02010509060101010101" pitchFamily="49" charset="-122"/>
                <a:sym typeface="+mn-ea"/>
              </a:rPr>
              <a:t>这部剧作在两个场景、剧中情节发展不到二十四小时内，集中展开了周鲁两家三十年的恩怨情仇。三十年前，当周朴园还是一个涉世未深的青年时，他爱上了女佣梅妈的女儿侍萍，并与她有了两个儿子。但后来为了给他娶一位门当户对的小姐，周家逼得侍萍抱着刚出生不久的儿子大海投河自尽。侍萍母子侥幸被人救起后，侍萍带着二儿子流落他乡，靠做佣人为生，而大儿子周萍被周家留下。侍萍后又嫁与鲁贵并与之生女四凤。周朴园所娶的那位小姐没有为周家生儿育女便去世，周又娶蘩漪，并与之生子周冲。在周朴园</a:t>
            </a:r>
            <a:endParaRPr lang="zh-CN" altLang="en-US" sz="3600">
              <a:effectLst>
                <a:outerShdw blurRad="38100" dist="38100" dir="2700000" algn="tl">
                  <a:schemeClr val="bg2"/>
                </a:outerShdw>
              </a:effectLst>
              <a:latin typeface="隶书" panose="02010509060101010101" pitchFamily="49" charset="-122"/>
              <a:ea typeface="隶书" panose="02010509060101010101" pitchFamily="49" charset="-122"/>
              <a:cs typeface="隶书" panose="02010509060101010101" pitchFamily="49" charset="-122"/>
              <a:sym typeface="+mn-ea"/>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416560"/>
            <a:ext cx="11132185" cy="5631180"/>
          </a:xfrm>
          <a:prstGeom prst="rect">
            <a:avLst/>
          </a:prstGeom>
          <a:noFill/>
        </p:spPr>
        <p:txBody>
          <a:bodyPr wrap="square" rtlCol="0" anchor="t">
            <a:spAutoFit/>
          </a:bodyPr>
          <a:lstStyle/>
          <a:p>
            <a:pPr marL="0" marR="0" lvl="0" indent="0" algn="l" fontAlgn="auto"/>
            <a:r>
              <a:rPr lang="zh-CN" altLang="en-US" sz="3600">
                <a:effectLst/>
                <a:latin typeface="隶书" panose="02010509060101010101" pitchFamily="49" charset="-122"/>
                <a:ea typeface="隶书" panose="02010509060101010101" pitchFamily="49" charset="-122"/>
                <a:cs typeface="隶书" panose="02010509060101010101" pitchFamily="49" charset="-122"/>
                <a:sym typeface="+mn-ea"/>
              </a:rPr>
              <a:t>封建家长的专制意志下，蘩漪过着枯寂的生活。周经营矿山等现代产业，常年在外，蘩漪便有机会接近周的大儿子周萍，并与之私通。周萍既慑于父亲的威严，又耻于这种乱伦关系，对蘩漪逐渐疏远，并移情于使女四凤。与此同时，周冲也向四凤求爱。蘩漪得知周萍变心后，说服周萍未果。周萍为了摆脱蘩漪，打算离家到父亲的矿上去。蘩漪找来四凤之母侍萍，要求她将女儿带走。侍萍来到周家，急于把四凤领走，以免重蹈自己当年之覆辙，但又与周朴园不期而遇。此时大海正在周家矿上做工。在作为罢工代表来与周朴</a:t>
            </a:r>
            <a:endParaRPr lang="zh-CN" altLang="en-US" sz="3600">
              <a:effectLst/>
              <a:latin typeface="隶书" panose="02010509060101010101" pitchFamily="49" charset="-122"/>
              <a:ea typeface="隶书" panose="02010509060101010101" pitchFamily="49" charset="-122"/>
              <a:cs typeface="隶书" panose="02010509060101010101" pitchFamily="49" charset="-122"/>
              <a:sym typeface="+mn-ea"/>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29590" y="416560"/>
            <a:ext cx="11132185" cy="6185535"/>
          </a:xfrm>
          <a:prstGeom prst="rect">
            <a:avLst/>
          </a:prstGeom>
          <a:noFill/>
        </p:spPr>
        <p:txBody>
          <a:bodyPr wrap="square" rtlCol="0" anchor="t">
            <a:spAutoFit/>
          </a:bodyPr>
          <a:lstStyle/>
          <a:p>
            <a:pPr marL="0" marR="0" lvl="0" indent="0" algn="l" fontAlgn="auto"/>
            <a:r>
              <a:rPr lang="zh-CN" altLang="en-US" sz="3600">
                <a:effectLst>
                  <a:outerShdw blurRad="38100" dist="38100" dir="2700000" algn="tl">
                    <a:schemeClr val="bg2"/>
                  </a:outerShdw>
                </a:effectLst>
                <a:latin typeface="隶书" panose="02010509060101010101" pitchFamily="49" charset="-122"/>
                <a:ea typeface="隶书" panose="02010509060101010101" pitchFamily="49" charset="-122"/>
                <a:cs typeface="隶书" panose="02010509060101010101" pitchFamily="49" charset="-122"/>
                <a:sym typeface="+mn-ea"/>
              </a:rPr>
              <a:t>园交涉的过程中，与周萍发生争执，结果遭周萍率众殴打。鲁家一家人回到家中，四凤还在思念周萍。夜晚，周萍跳窗进鲁家与四凤幽会，蘩漪则跟踪而至，将窗户关死。大海把周萍赶出，四凤出走。雷电交加之夜，两家人又聚集于周家客厅。周朴园以沉痛的口吻宣布了真相，并令周萍去认母认弟。此时周萍意识到了四凤是自己的妹妹，大海是自己的亲弟弟。四凤羞愧难当，逃出客厅，触电而死，周冲出来寻找四凤也触电而死，周萍开枪自杀，大海出走，侍萍和蘩漪经受不住打击而疯，周朴园则一个人在悲痛中深深忏悔。</a:t>
            </a:r>
            <a:endParaRPr lang="zh-CN" altLang="en-US" sz="3600">
              <a:effectLst>
                <a:outerShdw blurRad="38100" dist="38100" dir="2700000" algn="tl">
                  <a:schemeClr val="bg2"/>
                </a:outerShdw>
              </a:effectLst>
              <a:latin typeface="隶书" panose="02010509060101010101" pitchFamily="49" charset="-122"/>
              <a:ea typeface="隶书" panose="02010509060101010101" pitchFamily="49" charset="-122"/>
              <a:cs typeface="隶书" panose="02010509060101010101" pitchFamily="49" charset="-122"/>
              <a:sym typeface="+mn-ea"/>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032635" y="2967990"/>
            <a:ext cx="8127365" cy="1445260"/>
          </a:xfrm>
          <a:prstGeom prst="rect">
            <a:avLst/>
          </a:prstGeom>
          <a:noFill/>
        </p:spPr>
        <p:txBody>
          <a:bodyPr wrap="square" rtlCol="0">
            <a:spAutoFit/>
          </a:bodyPr>
          <a:lstStyle/>
          <a:p>
            <a:pPr algn="ctr"/>
            <a:r>
              <a:rPr lang="zh-CN" altLang="en-US" sz="8800">
                <a:solidFill>
                  <a:srgbClr val="F43308"/>
                </a:solidFill>
                <a:latin typeface="华文行楷" panose="02010800040101010101" charset="-122"/>
                <a:ea typeface="华文行楷" panose="02010800040101010101" charset="-122"/>
                <a:cs typeface="华文行楷" panose="02010800040101010101" charset="-122"/>
              </a:rPr>
              <a:t>一、戏剧常识</a:t>
            </a:r>
            <a:endParaRPr lang="zh-CN" altLang="en-US" sz="8800">
              <a:solidFill>
                <a:srgbClr val="F43308"/>
              </a:solidFill>
              <a:latin typeface="华文行楷" panose="02010800040101010101" charset="-122"/>
              <a:ea typeface="华文行楷" panose="02010800040101010101" charset="-122"/>
              <a:cs typeface="华文行楷" panose="02010800040101010101" charset="-122"/>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386" name="Line 10"/>
          <p:cNvCxnSpPr/>
          <p:nvPr/>
        </p:nvCxnSpPr>
        <p:spPr>
          <a:xfrm flipV="1">
            <a:off x="1478280" y="676910"/>
            <a:ext cx="8341360" cy="10160"/>
          </a:xfrm>
          <a:prstGeom prst="line">
            <a:avLst/>
          </a:prstGeom>
          <a:noFill/>
          <a:ln w="38100">
            <a:solidFill>
              <a:srgbClr val="662BBB"/>
            </a:solidFill>
            <a:miter lim="800000"/>
          </a:ln>
        </p:spPr>
      </p:cxnSp>
      <p:cxnSp>
        <p:nvCxnSpPr>
          <p:cNvPr id="16387" name="Line 11"/>
          <p:cNvCxnSpPr/>
          <p:nvPr/>
        </p:nvCxnSpPr>
        <p:spPr>
          <a:xfrm>
            <a:off x="1437640" y="761365"/>
            <a:ext cx="3515360" cy="991235"/>
          </a:xfrm>
          <a:prstGeom prst="line">
            <a:avLst/>
          </a:prstGeom>
          <a:noFill/>
          <a:ln w="38100">
            <a:solidFill>
              <a:srgbClr val="5307B2"/>
            </a:solidFill>
            <a:miter lim="800000"/>
          </a:ln>
        </p:spPr>
      </p:cxnSp>
      <p:cxnSp>
        <p:nvCxnSpPr>
          <p:cNvPr id="16388" name="Line 12"/>
          <p:cNvCxnSpPr/>
          <p:nvPr/>
        </p:nvCxnSpPr>
        <p:spPr>
          <a:xfrm flipH="1">
            <a:off x="6014085" y="1071880"/>
            <a:ext cx="3810000" cy="353060"/>
          </a:xfrm>
          <a:prstGeom prst="line">
            <a:avLst/>
          </a:prstGeom>
          <a:noFill/>
          <a:ln w="38100">
            <a:solidFill>
              <a:srgbClr val="F80CD5"/>
            </a:solidFill>
            <a:miter lim="800000"/>
          </a:ln>
        </p:spPr>
      </p:cxnSp>
      <p:cxnSp>
        <p:nvCxnSpPr>
          <p:cNvPr id="16389" name="Line 13"/>
          <p:cNvCxnSpPr/>
          <p:nvPr/>
        </p:nvCxnSpPr>
        <p:spPr>
          <a:xfrm>
            <a:off x="1409700" y="761365"/>
            <a:ext cx="1778000" cy="1933575"/>
          </a:xfrm>
          <a:prstGeom prst="line">
            <a:avLst/>
          </a:prstGeom>
          <a:noFill/>
          <a:ln w="38100">
            <a:solidFill>
              <a:srgbClr val="5307B2"/>
            </a:solidFill>
            <a:miter lim="800000"/>
          </a:ln>
        </p:spPr>
      </p:cxnSp>
      <p:cxnSp>
        <p:nvCxnSpPr>
          <p:cNvPr id="16390" name="Line 14"/>
          <p:cNvCxnSpPr>
            <a:endCxn id="16429" idx="0"/>
          </p:cNvCxnSpPr>
          <p:nvPr/>
        </p:nvCxnSpPr>
        <p:spPr>
          <a:xfrm>
            <a:off x="5562600" y="2438400"/>
            <a:ext cx="35560" cy="2529205"/>
          </a:xfrm>
          <a:prstGeom prst="line">
            <a:avLst/>
          </a:prstGeom>
          <a:noFill/>
          <a:ln w="38100">
            <a:solidFill>
              <a:srgbClr val="FF0000"/>
            </a:solidFill>
            <a:miter lim="800000"/>
          </a:ln>
        </p:spPr>
      </p:cxnSp>
      <p:cxnSp>
        <p:nvCxnSpPr>
          <p:cNvPr id="16391" name="Line 15"/>
          <p:cNvCxnSpPr/>
          <p:nvPr/>
        </p:nvCxnSpPr>
        <p:spPr>
          <a:xfrm flipH="1">
            <a:off x="8120380" y="1100455"/>
            <a:ext cx="1732280" cy="2091690"/>
          </a:xfrm>
          <a:prstGeom prst="line">
            <a:avLst/>
          </a:prstGeom>
          <a:noFill/>
          <a:ln w="38100">
            <a:solidFill>
              <a:srgbClr val="F80CD5"/>
            </a:solidFill>
            <a:miter lim="800000"/>
          </a:ln>
        </p:spPr>
      </p:cxnSp>
      <p:cxnSp>
        <p:nvCxnSpPr>
          <p:cNvPr id="16392" name="Line 16"/>
          <p:cNvCxnSpPr/>
          <p:nvPr/>
        </p:nvCxnSpPr>
        <p:spPr>
          <a:xfrm>
            <a:off x="1466850" y="812800"/>
            <a:ext cx="5619750" cy="2387600"/>
          </a:xfrm>
          <a:prstGeom prst="line">
            <a:avLst/>
          </a:prstGeom>
          <a:noFill/>
          <a:ln w="38100">
            <a:solidFill>
              <a:srgbClr val="5307B2"/>
            </a:solidFill>
            <a:miter lim="800000"/>
          </a:ln>
        </p:spPr>
      </p:cxnSp>
      <p:cxnSp>
        <p:nvCxnSpPr>
          <p:cNvPr id="16393" name="Line 17"/>
          <p:cNvCxnSpPr/>
          <p:nvPr/>
        </p:nvCxnSpPr>
        <p:spPr>
          <a:xfrm flipH="1">
            <a:off x="1649095" y="3682365"/>
            <a:ext cx="1383030" cy="1891030"/>
          </a:xfrm>
          <a:prstGeom prst="line">
            <a:avLst/>
          </a:prstGeom>
          <a:noFill/>
          <a:ln w="38100">
            <a:solidFill>
              <a:srgbClr val="0800FF"/>
            </a:solidFill>
            <a:miter lim="800000"/>
          </a:ln>
        </p:spPr>
      </p:cxnSp>
      <p:cxnSp>
        <p:nvCxnSpPr>
          <p:cNvPr id="16394" name="Line 18"/>
          <p:cNvCxnSpPr/>
          <p:nvPr/>
        </p:nvCxnSpPr>
        <p:spPr>
          <a:xfrm flipH="1">
            <a:off x="1130300" y="1778000"/>
            <a:ext cx="0" cy="3048000"/>
          </a:xfrm>
          <a:prstGeom prst="line">
            <a:avLst/>
          </a:prstGeom>
          <a:noFill/>
          <a:ln w="38100">
            <a:solidFill>
              <a:srgbClr val="5307B2"/>
            </a:solidFill>
            <a:miter lim="800000"/>
          </a:ln>
        </p:spPr>
      </p:cxnSp>
      <p:cxnSp>
        <p:nvCxnSpPr>
          <p:cNvPr id="16395" name="Line 19"/>
          <p:cNvCxnSpPr/>
          <p:nvPr/>
        </p:nvCxnSpPr>
        <p:spPr>
          <a:xfrm flipH="1">
            <a:off x="9926955" y="1773555"/>
            <a:ext cx="0" cy="2895600"/>
          </a:xfrm>
          <a:prstGeom prst="line">
            <a:avLst/>
          </a:prstGeom>
          <a:noFill/>
          <a:ln w="38100">
            <a:solidFill>
              <a:srgbClr val="F80CD5"/>
            </a:solidFill>
            <a:miter lim="800000"/>
          </a:ln>
        </p:spPr>
      </p:cxnSp>
      <p:cxnSp>
        <p:nvCxnSpPr>
          <p:cNvPr id="16396" name="Line 20"/>
          <p:cNvCxnSpPr/>
          <p:nvPr/>
        </p:nvCxnSpPr>
        <p:spPr>
          <a:xfrm flipH="1" flipV="1">
            <a:off x="7890510" y="3908425"/>
            <a:ext cx="1890395" cy="1791970"/>
          </a:xfrm>
          <a:prstGeom prst="line">
            <a:avLst/>
          </a:prstGeom>
          <a:noFill/>
          <a:ln w="38100">
            <a:solidFill>
              <a:srgbClr val="88FF00"/>
            </a:solidFill>
            <a:miter lim="800000"/>
          </a:ln>
        </p:spPr>
      </p:cxnSp>
      <p:cxnSp>
        <p:nvCxnSpPr>
          <p:cNvPr id="16397" name="Line 21"/>
          <p:cNvCxnSpPr/>
          <p:nvPr/>
        </p:nvCxnSpPr>
        <p:spPr>
          <a:xfrm flipV="1">
            <a:off x="6250305" y="5686425"/>
            <a:ext cx="3526790" cy="28575"/>
          </a:xfrm>
          <a:prstGeom prst="line">
            <a:avLst/>
          </a:prstGeom>
          <a:noFill/>
          <a:ln w="38100">
            <a:solidFill>
              <a:srgbClr val="88FF00"/>
            </a:solidFill>
            <a:miter lim="800000"/>
          </a:ln>
        </p:spPr>
      </p:cxnSp>
      <p:cxnSp>
        <p:nvCxnSpPr>
          <p:cNvPr id="16398" name="Line 22"/>
          <p:cNvCxnSpPr/>
          <p:nvPr/>
        </p:nvCxnSpPr>
        <p:spPr>
          <a:xfrm flipV="1">
            <a:off x="6172200" y="3894455"/>
            <a:ext cx="1689735" cy="1820545"/>
          </a:xfrm>
          <a:prstGeom prst="line">
            <a:avLst/>
          </a:prstGeom>
          <a:noFill/>
          <a:ln w="38100">
            <a:solidFill>
              <a:srgbClr val="88FF00"/>
            </a:solidFill>
            <a:miter lim="800000"/>
          </a:ln>
        </p:spPr>
      </p:cxnSp>
      <p:cxnSp>
        <p:nvCxnSpPr>
          <p:cNvPr id="16399" name="Line 23"/>
          <p:cNvCxnSpPr/>
          <p:nvPr/>
        </p:nvCxnSpPr>
        <p:spPr>
          <a:xfrm flipV="1">
            <a:off x="1649095" y="5559425"/>
            <a:ext cx="3499485" cy="27940"/>
          </a:xfrm>
          <a:prstGeom prst="line">
            <a:avLst/>
          </a:prstGeom>
          <a:noFill/>
          <a:ln w="38100">
            <a:solidFill>
              <a:srgbClr val="FF0000"/>
            </a:solidFill>
            <a:miter lim="800000"/>
          </a:ln>
        </p:spPr>
      </p:cxnSp>
      <p:cxnSp>
        <p:nvCxnSpPr>
          <p:cNvPr id="16400" name="Line 24"/>
          <p:cNvCxnSpPr/>
          <p:nvPr/>
        </p:nvCxnSpPr>
        <p:spPr>
          <a:xfrm flipV="1">
            <a:off x="1635125" y="2438400"/>
            <a:ext cx="3927475" cy="3148965"/>
          </a:xfrm>
          <a:prstGeom prst="line">
            <a:avLst/>
          </a:prstGeom>
          <a:noFill/>
          <a:ln w="38100">
            <a:solidFill>
              <a:srgbClr val="FF0000"/>
            </a:solidFill>
            <a:miter lim="800000"/>
          </a:ln>
        </p:spPr>
      </p:cxnSp>
      <p:cxnSp>
        <p:nvCxnSpPr>
          <p:cNvPr id="16401" name="Line 25"/>
          <p:cNvCxnSpPr>
            <a:endCxn id="16429" idx="0"/>
          </p:cNvCxnSpPr>
          <p:nvPr/>
        </p:nvCxnSpPr>
        <p:spPr>
          <a:xfrm flipH="1">
            <a:off x="5598160" y="1114425"/>
            <a:ext cx="4193540" cy="3853180"/>
          </a:xfrm>
          <a:prstGeom prst="line">
            <a:avLst/>
          </a:prstGeom>
          <a:noFill/>
          <a:ln w="38100">
            <a:solidFill>
              <a:srgbClr val="F80CD5"/>
            </a:solidFill>
            <a:miter lim="800000"/>
          </a:ln>
        </p:spPr>
      </p:cxnSp>
      <p:sp>
        <p:nvSpPr>
          <p:cNvPr id="16402" name="Text Box 26"/>
          <p:cNvSpPr/>
          <p:nvPr/>
        </p:nvSpPr>
        <p:spPr>
          <a:xfrm>
            <a:off x="4953000" y="177800"/>
            <a:ext cx="1600200" cy="583565"/>
          </a:xfrm>
          <a:prstGeom prst="rect">
            <a:avLst/>
          </a:prstGeom>
          <a:noFill/>
          <a:ln>
            <a:noFill/>
            <a:miter lim="800000"/>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kumimoji="1" lang="zh-CN" altLang="en-US" sz="3200" b="1">
                <a:solidFill>
                  <a:srgbClr val="5307B2"/>
                </a:solidFill>
                <a:latin typeface="隶书" panose="02010509060101010101" pitchFamily="49" charset="-122"/>
                <a:ea typeface="隶书" panose="02010509060101010101" pitchFamily="49" charset="-122"/>
              </a:rPr>
              <a:t>旧情人</a:t>
            </a:r>
            <a:endParaRPr kumimoji="1" lang="zh-CN" altLang="en-US" sz="3200" b="1">
              <a:solidFill>
                <a:srgbClr val="5307B2"/>
              </a:solidFill>
              <a:latin typeface="隶书" panose="02010509060101010101" pitchFamily="49" charset="-122"/>
              <a:ea typeface="隶书" panose="02010509060101010101" pitchFamily="49" charset="-122"/>
            </a:endParaRPr>
          </a:p>
        </p:txBody>
      </p:sp>
      <p:cxnSp>
        <p:nvCxnSpPr>
          <p:cNvPr id="16403" name="Line 27"/>
          <p:cNvCxnSpPr/>
          <p:nvPr/>
        </p:nvCxnSpPr>
        <p:spPr>
          <a:xfrm>
            <a:off x="5972175" y="1438910"/>
            <a:ext cx="1692910" cy="1143000"/>
          </a:xfrm>
          <a:prstGeom prst="line">
            <a:avLst/>
          </a:prstGeom>
          <a:noFill/>
          <a:ln w="38100">
            <a:solidFill>
              <a:srgbClr val="F43308"/>
            </a:solidFill>
            <a:miter lim="800000"/>
          </a:ln>
        </p:spPr>
      </p:cxnSp>
      <p:sp>
        <p:nvSpPr>
          <p:cNvPr id="16404" name="Text Box 28"/>
          <p:cNvSpPr/>
          <p:nvPr/>
        </p:nvSpPr>
        <p:spPr>
          <a:xfrm>
            <a:off x="2819400" y="774700"/>
            <a:ext cx="1447165" cy="52197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5307B2"/>
                </a:solidFill>
                <a:latin typeface="隶书" panose="02010509060101010101" pitchFamily="49" charset="-122"/>
                <a:ea typeface="隶书" panose="02010509060101010101" pitchFamily="49" charset="-122"/>
                <a:cs typeface="隶书" panose="02010509060101010101" pitchFamily="49" charset="-122"/>
              </a:rPr>
              <a:t>父子</a:t>
            </a:r>
            <a:endParaRPr kumimoji="1" lang="zh-CN" altLang="en-US" sz="2800" b="1">
              <a:solidFill>
                <a:srgbClr val="5307B2"/>
              </a:solidFill>
              <a:latin typeface="隶书" panose="02010509060101010101" pitchFamily="49" charset="-122"/>
              <a:ea typeface="隶书" panose="02010509060101010101" pitchFamily="49" charset="-122"/>
              <a:cs typeface="隶书" panose="02010509060101010101" pitchFamily="49" charset="-122"/>
            </a:endParaRPr>
          </a:p>
        </p:txBody>
      </p:sp>
      <p:sp>
        <p:nvSpPr>
          <p:cNvPr id="16406" name="Text Box 30"/>
          <p:cNvSpPr/>
          <p:nvPr/>
        </p:nvSpPr>
        <p:spPr>
          <a:xfrm>
            <a:off x="4945380" y="3308985"/>
            <a:ext cx="613410" cy="990600"/>
          </a:xfrm>
          <a:prstGeom prst="rect">
            <a:avLst/>
          </a:prstGeom>
          <a:noFill/>
          <a:ln>
            <a:noFill/>
            <a:miter lim="800000"/>
          </a:ln>
        </p:spPr>
        <p:txBody>
          <a:bodyPr vert="eaVert">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FF0000"/>
                </a:solidFill>
                <a:latin typeface="隶书" panose="02010509060101010101" pitchFamily="49" charset="-122"/>
                <a:ea typeface="隶书" panose="02010509060101010101" pitchFamily="49" charset="-122"/>
                <a:cs typeface="隶书" panose="02010509060101010101" pitchFamily="49" charset="-122"/>
              </a:rPr>
              <a:t>情 人</a:t>
            </a:r>
            <a:endParaRPr kumimoji="1" lang="zh-CN" altLang="en-US" sz="2800" b="1">
              <a:solidFill>
                <a:srgbClr val="FF0000"/>
              </a:solidFill>
              <a:latin typeface="隶书" panose="02010509060101010101" pitchFamily="49" charset="-122"/>
              <a:ea typeface="隶书" panose="02010509060101010101" pitchFamily="49" charset="-122"/>
              <a:cs typeface="隶书" panose="02010509060101010101" pitchFamily="49" charset="-122"/>
            </a:endParaRPr>
          </a:p>
        </p:txBody>
      </p:sp>
      <p:sp>
        <p:nvSpPr>
          <p:cNvPr id="16407" name="Text Box 31"/>
          <p:cNvSpPr/>
          <p:nvPr/>
        </p:nvSpPr>
        <p:spPr>
          <a:xfrm>
            <a:off x="10079355" y="2498725"/>
            <a:ext cx="613410" cy="1524000"/>
          </a:xfrm>
          <a:prstGeom prst="rect">
            <a:avLst/>
          </a:prstGeom>
          <a:noFill/>
          <a:ln>
            <a:solidFill>
              <a:srgbClr val="F80CD5"/>
            </a:solidFill>
            <a:miter lim="800000"/>
          </a:ln>
        </p:spPr>
        <p:txBody>
          <a:bodyPr vert="eaVert">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F80CD5"/>
                </a:solidFill>
                <a:latin typeface="隶书" panose="02010509060101010101" pitchFamily="49" charset="-122"/>
                <a:ea typeface="隶书" panose="02010509060101010101" pitchFamily="49" charset="-122"/>
                <a:cs typeface="隶书" panose="02010509060101010101" pitchFamily="49" charset="-122"/>
              </a:rPr>
              <a:t>夫   妻</a:t>
            </a:r>
            <a:endParaRPr kumimoji="1" lang="zh-CN" altLang="en-US" sz="2800" b="1">
              <a:solidFill>
                <a:srgbClr val="F80CD5"/>
              </a:solidFill>
              <a:latin typeface="隶书" panose="02010509060101010101" pitchFamily="49" charset="-122"/>
              <a:ea typeface="隶书" panose="02010509060101010101" pitchFamily="49" charset="-122"/>
              <a:cs typeface="隶书" panose="02010509060101010101" pitchFamily="49" charset="-122"/>
            </a:endParaRPr>
          </a:p>
        </p:txBody>
      </p:sp>
      <p:cxnSp>
        <p:nvCxnSpPr>
          <p:cNvPr id="16408" name="Line 32"/>
          <p:cNvCxnSpPr/>
          <p:nvPr/>
        </p:nvCxnSpPr>
        <p:spPr>
          <a:xfrm flipV="1">
            <a:off x="3657600" y="1786255"/>
            <a:ext cx="1339850" cy="1147445"/>
          </a:xfrm>
          <a:prstGeom prst="line">
            <a:avLst/>
          </a:prstGeom>
          <a:noFill/>
          <a:ln w="38100">
            <a:solidFill>
              <a:srgbClr val="0800FF"/>
            </a:solidFill>
            <a:miter lim="800000"/>
          </a:ln>
        </p:spPr>
      </p:cxnSp>
      <p:cxnSp>
        <p:nvCxnSpPr>
          <p:cNvPr id="16409" name="Line 33"/>
          <p:cNvCxnSpPr/>
          <p:nvPr/>
        </p:nvCxnSpPr>
        <p:spPr>
          <a:xfrm>
            <a:off x="3497580" y="3795395"/>
            <a:ext cx="1654175" cy="1792605"/>
          </a:xfrm>
          <a:prstGeom prst="line">
            <a:avLst/>
          </a:prstGeom>
          <a:noFill/>
          <a:ln w="38100">
            <a:solidFill>
              <a:srgbClr val="0800FF"/>
            </a:solidFill>
            <a:miter lim="800000"/>
          </a:ln>
        </p:spPr>
      </p:cxnSp>
      <p:sp>
        <p:nvSpPr>
          <p:cNvPr id="16410" name="Text Box 34"/>
          <p:cNvSpPr/>
          <p:nvPr/>
        </p:nvSpPr>
        <p:spPr>
          <a:xfrm>
            <a:off x="306070" y="2408555"/>
            <a:ext cx="613410" cy="1295400"/>
          </a:xfrm>
          <a:prstGeom prst="rect">
            <a:avLst/>
          </a:prstGeom>
          <a:noFill/>
          <a:ln>
            <a:noFill/>
            <a:miter lim="800000"/>
          </a:ln>
        </p:spPr>
        <p:txBody>
          <a:bodyPr vert="eaVert">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5307B2"/>
                </a:solidFill>
                <a:latin typeface="隶书" panose="02010509060101010101" pitchFamily="49" charset="-122"/>
                <a:ea typeface="隶书" panose="02010509060101010101" pitchFamily="49" charset="-122"/>
                <a:cs typeface="隶书" panose="02010509060101010101" pitchFamily="49" charset="-122"/>
              </a:rPr>
              <a:t>父  子</a:t>
            </a:r>
            <a:endParaRPr kumimoji="1" lang="zh-CN" altLang="en-US" sz="2800" b="1">
              <a:solidFill>
                <a:srgbClr val="5307B2"/>
              </a:solidFill>
              <a:latin typeface="隶书" panose="02010509060101010101" pitchFamily="49" charset="-122"/>
              <a:ea typeface="隶书" panose="02010509060101010101" pitchFamily="49" charset="-122"/>
              <a:cs typeface="隶书" panose="02010509060101010101" pitchFamily="49" charset="-122"/>
            </a:endParaRPr>
          </a:p>
        </p:txBody>
      </p:sp>
      <p:sp>
        <p:nvSpPr>
          <p:cNvPr id="16411" name="Text Box 35"/>
          <p:cNvSpPr/>
          <p:nvPr/>
        </p:nvSpPr>
        <p:spPr>
          <a:xfrm>
            <a:off x="2712403" y="5686425"/>
            <a:ext cx="1371600" cy="521970"/>
          </a:xfrm>
          <a:prstGeom prst="rect">
            <a:avLst/>
          </a:prstGeom>
          <a:noFill/>
          <a:ln>
            <a:noFill/>
            <a:miter lim="800000"/>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FF0000"/>
                </a:solidFill>
                <a:latin typeface="隶书" panose="02010509060101010101" pitchFamily="49" charset="-122"/>
                <a:ea typeface="隶书" panose="02010509060101010101" pitchFamily="49" charset="-122"/>
              </a:rPr>
              <a:t>单相思</a:t>
            </a:r>
            <a:endParaRPr kumimoji="1" lang="zh-CN" altLang="en-US" sz="2800" b="1">
              <a:solidFill>
                <a:srgbClr val="FF0000"/>
              </a:solidFill>
              <a:latin typeface="隶书" panose="02010509060101010101" pitchFamily="49" charset="-122"/>
              <a:ea typeface="隶书" panose="02010509060101010101" pitchFamily="49" charset="-122"/>
            </a:endParaRPr>
          </a:p>
        </p:txBody>
      </p:sp>
      <p:sp>
        <p:nvSpPr>
          <p:cNvPr id="16412" name="Text Box 36"/>
          <p:cNvSpPr/>
          <p:nvPr/>
        </p:nvSpPr>
        <p:spPr>
          <a:xfrm>
            <a:off x="7051040" y="5918835"/>
            <a:ext cx="1736090" cy="52197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kumimoji="1" lang="zh-CN" altLang="en-US" sz="2800" b="1">
                <a:solidFill>
                  <a:srgbClr val="88FF00"/>
                </a:solidFill>
                <a:latin typeface="隶书" panose="02010509060101010101" pitchFamily="49" charset="-122"/>
                <a:ea typeface="隶书" panose="02010509060101010101" pitchFamily="49" charset="-122"/>
              </a:rPr>
              <a:t>父</a:t>
            </a:r>
            <a:r>
              <a:rPr kumimoji="1" sz="2800" b="1">
                <a:solidFill>
                  <a:srgbClr val="88FF00"/>
                </a:solidFill>
                <a:latin typeface="隶书" panose="02010509060101010101" pitchFamily="49" charset="-122"/>
                <a:ea typeface="隶书" panose="02010509060101010101" pitchFamily="49" charset="-122"/>
                <a:sym typeface="+mn-ea"/>
              </a:rPr>
              <a:t>女</a:t>
            </a:r>
            <a:endParaRPr kumimoji="1" lang="zh-CN" altLang="en-US" sz="2800" b="1">
              <a:solidFill>
                <a:srgbClr val="88FF00"/>
              </a:solidFill>
              <a:latin typeface="隶书" panose="02010509060101010101" pitchFamily="49" charset="-122"/>
              <a:ea typeface="隶书" panose="02010509060101010101" pitchFamily="49" charset="-122"/>
              <a:sym typeface="+mn-ea"/>
            </a:endParaRPr>
          </a:p>
        </p:txBody>
      </p:sp>
      <p:sp>
        <p:nvSpPr>
          <p:cNvPr id="16414" name="Text Box 38"/>
          <p:cNvSpPr/>
          <p:nvPr/>
        </p:nvSpPr>
        <p:spPr>
          <a:xfrm>
            <a:off x="6727825" y="1675130"/>
            <a:ext cx="1044575" cy="465455"/>
          </a:xfrm>
          <a:prstGeom prst="rect">
            <a:avLst/>
          </a:prstGeom>
          <a:noFill/>
          <a:ln>
            <a:noFill/>
            <a:miter lim="800000"/>
          </a:ln>
        </p:spPr>
        <p:txBody>
          <a:bodyPr vert="eaVert"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FF6600"/>
                </a:solidFill>
                <a:latin typeface="隶书" panose="02010509060101010101" pitchFamily="49" charset="-122"/>
                <a:ea typeface="隶书" panose="02010509060101010101" pitchFamily="49" charset="-122"/>
              </a:rPr>
              <a:t>弟兄</a:t>
            </a:r>
            <a:endParaRPr kumimoji="1" lang="zh-CN" altLang="en-US" sz="2800" b="1">
              <a:solidFill>
                <a:srgbClr val="FF6600"/>
              </a:solidFill>
              <a:latin typeface="隶书" panose="02010509060101010101" pitchFamily="49" charset="-122"/>
              <a:ea typeface="隶书" panose="02010509060101010101" pitchFamily="49" charset="-122"/>
            </a:endParaRPr>
          </a:p>
        </p:txBody>
      </p:sp>
      <p:sp>
        <p:nvSpPr>
          <p:cNvPr id="16415" name="Text Box 39"/>
          <p:cNvSpPr/>
          <p:nvPr/>
        </p:nvSpPr>
        <p:spPr>
          <a:xfrm>
            <a:off x="3187700" y="4456430"/>
            <a:ext cx="2108200" cy="52197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0800FF"/>
                </a:solidFill>
                <a:latin typeface="隶书" panose="02010509060101010101" pitchFamily="49" charset="-122"/>
                <a:ea typeface="隶书" panose="02010509060101010101" pitchFamily="49" charset="-122"/>
              </a:rPr>
              <a:t>主仆情敌</a:t>
            </a:r>
            <a:endParaRPr kumimoji="1" lang="zh-CN" altLang="en-US" sz="2800" b="1">
              <a:solidFill>
                <a:srgbClr val="0800FF"/>
              </a:solidFill>
              <a:latin typeface="隶书" panose="02010509060101010101" pitchFamily="49" charset="-122"/>
              <a:ea typeface="隶书" panose="02010509060101010101" pitchFamily="49" charset="-122"/>
            </a:endParaRPr>
          </a:p>
        </p:txBody>
      </p:sp>
      <p:sp>
        <p:nvSpPr>
          <p:cNvPr id="16417" name="Text Box 41"/>
          <p:cNvSpPr/>
          <p:nvPr/>
        </p:nvSpPr>
        <p:spPr>
          <a:xfrm>
            <a:off x="5558790" y="2895600"/>
            <a:ext cx="613410" cy="1752600"/>
          </a:xfrm>
          <a:prstGeom prst="rect">
            <a:avLst/>
          </a:prstGeom>
          <a:noFill/>
          <a:ln>
            <a:noFill/>
            <a:miter lim="800000"/>
          </a:ln>
        </p:spPr>
        <p:txBody>
          <a:bodyPr vert="eaVert">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FF0000"/>
                </a:solidFill>
                <a:latin typeface="隶书" panose="02010509060101010101" pitchFamily="49" charset="-122"/>
                <a:ea typeface="隶书" panose="02010509060101010101" pitchFamily="49" charset="-122"/>
              </a:rPr>
              <a:t>异父兄妹</a:t>
            </a:r>
            <a:endParaRPr kumimoji="1" lang="zh-CN" altLang="en-US" sz="2800" b="1">
              <a:solidFill>
                <a:srgbClr val="FF0000"/>
              </a:solidFill>
              <a:latin typeface="隶书" panose="02010509060101010101" pitchFamily="49" charset="-122"/>
              <a:ea typeface="隶书" panose="02010509060101010101" pitchFamily="49" charset="-122"/>
            </a:endParaRPr>
          </a:p>
        </p:txBody>
      </p:sp>
      <p:sp>
        <p:nvSpPr>
          <p:cNvPr id="16420" name="Text Box 44"/>
          <p:cNvSpPr/>
          <p:nvPr/>
        </p:nvSpPr>
        <p:spPr>
          <a:xfrm>
            <a:off x="3351530" y="2140585"/>
            <a:ext cx="1676400" cy="1168400"/>
          </a:xfrm>
          <a:prstGeom prst="rect">
            <a:avLst/>
          </a:prstGeom>
          <a:noFill/>
          <a:ln>
            <a:noFill/>
            <a:miter lim="800000"/>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en-US" altLang="zh-CN" sz="2800">
                <a:solidFill>
                  <a:srgbClr val="0800FF"/>
                </a:solidFill>
                <a:latin typeface="隶书" panose="02010509060101010101" pitchFamily="49" charset="-122"/>
                <a:ea typeface="隶书" panose="02010509060101010101" pitchFamily="49" charset="-122"/>
                <a:cs typeface="隶书" panose="02010509060101010101" pitchFamily="49" charset="-122"/>
              </a:rPr>
              <a:t> </a:t>
            </a:r>
            <a:r>
              <a:rPr kumimoji="1" sz="2800" b="1">
                <a:solidFill>
                  <a:srgbClr val="0800FF"/>
                </a:solidFill>
                <a:latin typeface="隶书" panose="02010509060101010101" pitchFamily="49" charset="-122"/>
                <a:ea typeface="隶书" panose="02010509060101010101" pitchFamily="49" charset="-122"/>
                <a:cs typeface="隶书" panose="02010509060101010101" pitchFamily="49" charset="-122"/>
              </a:rPr>
              <a:t>情人</a:t>
            </a:r>
            <a:endParaRPr kumimoji="1" sz="2800">
              <a:solidFill>
                <a:srgbClr val="0800FF"/>
              </a:solidFill>
              <a:latin typeface="隶书" panose="02010509060101010101" pitchFamily="49" charset="-122"/>
              <a:ea typeface="隶书" panose="02010509060101010101" pitchFamily="49" charset="-122"/>
              <a:cs typeface="隶书" panose="02010509060101010101" pitchFamily="49" charset="-122"/>
            </a:endParaRPr>
          </a:p>
          <a:p>
            <a:pPr marL="0" lvl="0" indent="0" eaLnBrk="1" hangingPunct="1">
              <a:spcBef>
                <a:spcPct val="50000"/>
              </a:spcBef>
            </a:pPr>
            <a:r>
              <a:rPr kumimoji="1" sz="2800" b="1">
                <a:solidFill>
                  <a:srgbClr val="0800FF"/>
                </a:solidFill>
                <a:latin typeface="隶书" panose="02010509060101010101" pitchFamily="49" charset="-122"/>
                <a:ea typeface="隶书" panose="02010509060101010101" pitchFamily="49" charset="-122"/>
                <a:cs typeface="隶书" panose="02010509060101010101" pitchFamily="49" charset="-122"/>
              </a:rPr>
              <a:t> 后母子</a:t>
            </a:r>
            <a:endParaRPr kumimoji="1" sz="2800" b="1">
              <a:solidFill>
                <a:srgbClr val="0800FF"/>
              </a:solidFill>
              <a:latin typeface="隶书" panose="02010509060101010101" pitchFamily="49" charset="-122"/>
              <a:ea typeface="隶书" panose="02010509060101010101" pitchFamily="49" charset="-122"/>
              <a:cs typeface="隶书" panose="02010509060101010101" pitchFamily="49" charset="-122"/>
            </a:endParaRPr>
          </a:p>
        </p:txBody>
      </p:sp>
      <p:sp>
        <p:nvSpPr>
          <p:cNvPr id="16422" name="Text Box 46"/>
          <p:cNvSpPr/>
          <p:nvPr/>
        </p:nvSpPr>
        <p:spPr>
          <a:xfrm>
            <a:off x="1599883" y="1806893"/>
            <a:ext cx="1219200" cy="521970"/>
          </a:xfrm>
          <a:prstGeom prst="rect">
            <a:avLst/>
          </a:prstGeom>
          <a:noFill/>
          <a:ln>
            <a:noFill/>
            <a:miter lim="800000"/>
          </a:ln>
        </p:spPr>
        <p:txBody>
          <a:bodyPr>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5307B2"/>
                </a:solidFill>
                <a:latin typeface="隶书" panose="02010509060101010101" pitchFamily="49" charset="-122"/>
                <a:ea typeface="隶书" panose="02010509060101010101" pitchFamily="49" charset="-122"/>
                <a:cs typeface="隶书" panose="02010509060101010101" pitchFamily="49" charset="-122"/>
              </a:rPr>
              <a:t>夫妻</a:t>
            </a:r>
            <a:endParaRPr kumimoji="1" lang="zh-CN" altLang="en-US" sz="2800" b="1">
              <a:solidFill>
                <a:srgbClr val="5307B2"/>
              </a:solidFill>
              <a:latin typeface="隶书" panose="02010509060101010101" pitchFamily="49" charset="-122"/>
              <a:ea typeface="隶书" panose="02010509060101010101" pitchFamily="49" charset="-122"/>
              <a:cs typeface="隶书" panose="02010509060101010101" pitchFamily="49" charset="-122"/>
            </a:endParaRPr>
          </a:p>
        </p:txBody>
      </p:sp>
      <p:sp>
        <p:nvSpPr>
          <p:cNvPr id="16424" name="Text Box 49"/>
          <p:cNvSpPr/>
          <p:nvPr/>
        </p:nvSpPr>
        <p:spPr>
          <a:xfrm>
            <a:off x="8862378" y="1866900"/>
            <a:ext cx="613410" cy="914400"/>
          </a:xfrm>
          <a:prstGeom prst="rect">
            <a:avLst/>
          </a:prstGeom>
          <a:noFill/>
          <a:ln>
            <a:noFill/>
            <a:miter lim="800000"/>
          </a:ln>
        </p:spPr>
        <p:txBody>
          <a:bodyPr vert="eaVert">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F80CD5"/>
                </a:solidFill>
                <a:latin typeface="隶书" panose="02010509060101010101" pitchFamily="49" charset="-122"/>
                <a:ea typeface="隶书" panose="02010509060101010101" pitchFamily="49" charset="-122"/>
                <a:cs typeface="隶书" panose="02010509060101010101" pitchFamily="49" charset="-122"/>
              </a:rPr>
              <a:t>母子</a:t>
            </a:r>
            <a:endParaRPr kumimoji="1" lang="zh-CN" altLang="en-US" sz="2800" b="1">
              <a:solidFill>
                <a:srgbClr val="F80CD5"/>
              </a:solidFill>
              <a:latin typeface="隶书" panose="02010509060101010101" pitchFamily="49" charset="-122"/>
              <a:ea typeface="隶书" panose="02010509060101010101" pitchFamily="49" charset="-122"/>
              <a:cs typeface="隶书" panose="02010509060101010101" pitchFamily="49" charset="-122"/>
            </a:endParaRPr>
          </a:p>
        </p:txBody>
      </p:sp>
      <p:sp>
        <p:nvSpPr>
          <p:cNvPr id="16425" name="Text Box 51"/>
          <p:cNvSpPr/>
          <p:nvPr/>
        </p:nvSpPr>
        <p:spPr>
          <a:xfrm>
            <a:off x="2516505" y="5057775"/>
            <a:ext cx="2096770" cy="52197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FF0000"/>
                </a:solidFill>
                <a:latin typeface="隶书" panose="02010509060101010101" pitchFamily="49" charset="-122"/>
                <a:ea typeface="隶书" panose="02010509060101010101" pitchFamily="49" charset="-122"/>
              </a:rPr>
              <a:t>异父母兄妹</a:t>
            </a:r>
            <a:endParaRPr kumimoji="1" lang="zh-CN" altLang="en-US" sz="2800" b="1">
              <a:solidFill>
                <a:srgbClr val="FF0000"/>
              </a:solidFill>
              <a:latin typeface="隶书" panose="02010509060101010101" pitchFamily="49" charset="-122"/>
              <a:ea typeface="隶书" panose="02010509060101010101" pitchFamily="49" charset="-122"/>
            </a:endParaRPr>
          </a:p>
        </p:txBody>
      </p:sp>
      <p:sp>
        <p:nvSpPr>
          <p:cNvPr id="16426" name="Text Box 52"/>
          <p:cNvSpPr/>
          <p:nvPr/>
        </p:nvSpPr>
        <p:spPr>
          <a:xfrm>
            <a:off x="11142345" y="1752600"/>
            <a:ext cx="736600" cy="3305175"/>
          </a:xfrm>
          <a:prstGeom prst="rect">
            <a:avLst/>
          </a:prstGeom>
          <a:noFill/>
          <a:ln>
            <a:noFill/>
            <a:miter lim="800000"/>
          </a:ln>
        </p:spPr>
        <p:txBody>
          <a:bodyPr vert="eaVert"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kumimoji="1" lang="zh-CN" altLang="en-US" sz="3600" b="1">
                <a:solidFill>
                  <a:srgbClr val="000000"/>
                </a:solidFill>
                <a:latin typeface="Arial Black" panose="020B0A04020102020204" pitchFamily="34" charset="0"/>
                <a:ea typeface="幼圆" panose="02010509060101010101" pitchFamily="49" charset="-122"/>
              </a:rPr>
              <a:t>人物关系一览表</a:t>
            </a:r>
            <a:endParaRPr kumimoji="1" lang="zh-CN" altLang="en-US" sz="3600" b="1">
              <a:solidFill>
                <a:srgbClr val="000000"/>
              </a:solidFill>
              <a:latin typeface="Arial Black" panose="020B0A04020102020204" pitchFamily="34" charset="0"/>
              <a:ea typeface="幼圆" panose="02010509060101010101" pitchFamily="49" charset="-122"/>
            </a:endParaRPr>
          </a:p>
        </p:txBody>
      </p:sp>
      <p:sp>
        <p:nvSpPr>
          <p:cNvPr id="16427" name="Text Box 55"/>
          <p:cNvSpPr/>
          <p:nvPr/>
        </p:nvSpPr>
        <p:spPr>
          <a:xfrm>
            <a:off x="5260658" y="935038"/>
            <a:ext cx="675005" cy="1473200"/>
          </a:xfrm>
          <a:prstGeom prst="rect">
            <a:avLst/>
          </a:prstGeom>
          <a:noFill/>
          <a:ln w="38100">
            <a:noFill/>
            <a:miter lim="800000"/>
          </a:ln>
        </p:spPr>
        <p:txBody>
          <a:bodyPr vert="eaVert"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sz="3200" b="1">
                <a:solidFill>
                  <a:srgbClr val="333300"/>
                </a:solidFill>
              </a:rPr>
              <a:t>周     萍</a:t>
            </a:r>
            <a:endParaRPr lang="zh-CN" altLang="en-US" sz="3200" b="1">
              <a:solidFill>
                <a:srgbClr val="333300"/>
              </a:solidFill>
            </a:endParaRPr>
          </a:p>
        </p:txBody>
      </p:sp>
      <p:sp>
        <p:nvSpPr>
          <p:cNvPr id="16428" name="Text Box 57"/>
          <p:cNvSpPr/>
          <p:nvPr/>
        </p:nvSpPr>
        <p:spPr>
          <a:xfrm>
            <a:off x="792480" y="5030470"/>
            <a:ext cx="675005" cy="1481138"/>
          </a:xfrm>
          <a:prstGeom prst="rect">
            <a:avLst/>
          </a:prstGeom>
          <a:noFill/>
          <a:ln w="38100">
            <a:noFill/>
            <a:miter lim="800000"/>
          </a:ln>
        </p:spPr>
        <p:txBody>
          <a:bodyPr vert="eaVert">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sz="3200" b="1">
                <a:solidFill>
                  <a:srgbClr val="000000"/>
                </a:solidFill>
              </a:rPr>
              <a:t>周     冲</a:t>
            </a:r>
            <a:endParaRPr lang="zh-CN" altLang="en-US" sz="3200" b="1">
              <a:solidFill>
                <a:srgbClr val="000000"/>
              </a:solidFill>
            </a:endParaRPr>
          </a:p>
        </p:txBody>
      </p:sp>
      <p:sp>
        <p:nvSpPr>
          <p:cNvPr id="16429" name="Text Box 58"/>
          <p:cNvSpPr/>
          <p:nvPr/>
        </p:nvSpPr>
        <p:spPr>
          <a:xfrm>
            <a:off x="5260658" y="4967288"/>
            <a:ext cx="675005" cy="1473200"/>
          </a:xfrm>
          <a:prstGeom prst="rect">
            <a:avLst/>
          </a:prstGeom>
          <a:noFill/>
          <a:ln w="38100">
            <a:noFill/>
            <a:miter lim="800000"/>
          </a:ln>
        </p:spPr>
        <p:txBody>
          <a:bodyPr vert="eaVert"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sz="3200" b="1">
                <a:solidFill>
                  <a:srgbClr val="000000"/>
                </a:solidFill>
              </a:rPr>
              <a:t>四     凤</a:t>
            </a:r>
            <a:endParaRPr lang="zh-CN" altLang="en-US" sz="3200" b="1">
              <a:solidFill>
                <a:srgbClr val="000000"/>
              </a:solidFill>
            </a:endParaRPr>
          </a:p>
        </p:txBody>
      </p:sp>
      <p:sp>
        <p:nvSpPr>
          <p:cNvPr id="16430" name="Text Box 59"/>
          <p:cNvSpPr/>
          <p:nvPr/>
        </p:nvSpPr>
        <p:spPr>
          <a:xfrm>
            <a:off x="9589453" y="4978400"/>
            <a:ext cx="675005" cy="1473200"/>
          </a:xfrm>
          <a:prstGeom prst="rect">
            <a:avLst/>
          </a:prstGeom>
          <a:noFill/>
          <a:ln w="38100">
            <a:noFill/>
            <a:miter lim="800000"/>
          </a:ln>
        </p:spPr>
        <p:txBody>
          <a:bodyPr vert="eaVert"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sz="3200" b="1">
                <a:solidFill>
                  <a:srgbClr val="000000"/>
                </a:solidFill>
              </a:rPr>
              <a:t>鲁     贵</a:t>
            </a:r>
            <a:endParaRPr lang="zh-CN" altLang="en-US" sz="3200" b="1">
              <a:solidFill>
                <a:srgbClr val="000000"/>
              </a:solidFill>
            </a:endParaRPr>
          </a:p>
        </p:txBody>
      </p:sp>
      <p:sp>
        <p:nvSpPr>
          <p:cNvPr id="16431" name="Text Box 60"/>
          <p:cNvSpPr/>
          <p:nvPr/>
        </p:nvSpPr>
        <p:spPr>
          <a:xfrm>
            <a:off x="792163" y="284163"/>
            <a:ext cx="675005" cy="1390650"/>
          </a:xfrm>
          <a:prstGeom prst="rect">
            <a:avLst/>
          </a:prstGeom>
          <a:noFill/>
          <a:ln w="38100">
            <a:noFill/>
            <a:miter lim="800000"/>
          </a:ln>
        </p:spPr>
        <p:txBody>
          <a:bodyPr vert="eaVert">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sz="3200" b="1">
                <a:solidFill>
                  <a:srgbClr val="000000"/>
                </a:solidFill>
              </a:rPr>
              <a:t>周朴园</a:t>
            </a:r>
            <a:endParaRPr lang="zh-CN" altLang="en-US" sz="3200" b="1">
              <a:solidFill>
                <a:srgbClr val="000000"/>
              </a:solidFill>
            </a:endParaRPr>
          </a:p>
        </p:txBody>
      </p:sp>
      <p:sp>
        <p:nvSpPr>
          <p:cNvPr id="16432" name="Text Box 61"/>
          <p:cNvSpPr/>
          <p:nvPr/>
        </p:nvSpPr>
        <p:spPr>
          <a:xfrm>
            <a:off x="9589135" y="321310"/>
            <a:ext cx="675005" cy="1316355"/>
          </a:xfrm>
          <a:prstGeom prst="rect">
            <a:avLst/>
          </a:prstGeom>
          <a:noFill/>
          <a:ln w="38100">
            <a:noFill/>
            <a:miter lim="800000"/>
          </a:ln>
        </p:spPr>
        <p:txBody>
          <a:bodyPr vert="eaVert"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sz="3200" b="1">
                <a:solidFill>
                  <a:srgbClr val="333300"/>
                </a:solidFill>
              </a:rPr>
              <a:t>鲁侍萍</a:t>
            </a:r>
            <a:endParaRPr lang="zh-CN" altLang="en-US" sz="3200" b="1">
              <a:solidFill>
                <a:srgbClr val="333300"/>
              </a:solidFill>
            </a:endParaRPr>
          </a:p>
        </p:txBody>
      </p:sp>
      <p:sp>
        <p:nvSpPr>
          <p:cNvPr id="16433" name="Text Box 62"/>
          <p:cNvSpPr/>
          <p:nvPr/>
        </p:nvSpPr>
        <p:spPr>
          <a:xfrm>
            <a:off x="7445058" y="2590800"/>
            <a:ext cx="675005" cy="1316355"/>
          </a:xfrm>
          <a:prstGeom prst="rect">
            <a:avLst/>
          </a:prstGeom>
          <a:noFill/>
          <a:ln w="38100">
            <a:noFill/>
            <a:miter lim="800000"/>
          </a:ln>
        </p:spPr>
        <p:txBody>
          <a:bodyPr vert="eaVert"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sz="3200" b="1">
                <a:solidFill>
                  <a:srgbClr val="000000"/>
                </a:solidFill>
              </a:rPr>
              <a:t>鲁大海</a:t>
            </a:r>
            <a:endParaRPr lang="zh-CN" altLang="en-US" sz="3200" b="1">
              <a:solidFill>
                <a:srgbClr val="000000"/>
              </a:solidFill>
            </a:endParaRPr>
          </a:p>
        </p:txBody>
      </p:sp>
      <p:sp>
        <p:nvSpPr>
          <p:cNvPr id="16434" name="Text Box 64"/>
          <p:cNvSpPr/>
          <p:nvPr/>
        </p:nvSpPr>
        <p:spPr>
          <a:xfrm>
            <a:off x="3028633" y="2662238"/>
            <a:ext cx="675005" cy="1360170"/>
          </a:xfrm>
          <a:prstGeom prst="rect">
            <a:avLst/>
          </a:prstGeom>
          <a:noFill/>
          <a:ln w="38100">
            <a:noFill/>
            <a:miter lim="800000"/>
          </a:ln>
        </p:spPr>
        <p:txBody>
          <a:bodyPr vert="eaVert"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r>
              <a:rPr lang="zh-CN" altLang="en-US" sz="3200" b="1">
                <a:solidFill>
                  <a:srgbClr val="000000"/>
                </a:solidFill>
              </a:rPr>
              <a:t>蘩    漪</a:t>
            </a:r>
            <a:endParaRPr lang="zh-CN" altLang="en-US" sz="3200" b="1">
              <a:solidFill>
                <a:srgbClr val="000000"/>
              </a:solidFill>
            </a:endParaRPr>
          </a:p>
        </p:txBody>
      </p:sp>
      <p:sp>
        <p:nvSpPr>
          <p:cNvPr id="2" name="Text Box 28"/>
          <p:cNvSpPr/>
          <p:nvPr/>
        </p:nvSpPr>
        <p:spPr>
          <a:xfrm>
            <a:off x="2642870" y="1471930"/>
            <a:ext cx="1447165" cy="52197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5307B2"/>
                </a:solidFill>
                <a:latin typeface="隶书" panose="02010509060101010101" pitchFamily="49" charset="-122"/>
                <a:ea typeface="隶书" panose="02010509060101010101" pitchFamily="49" charset="-122"/>
                <a:cs typeface="隶书" panose="02010509060101010101" pitchFamily="49" charset="-122"/>
              </a:rPr>
              <a:t>父子</a:t>
            </a:r>
            <a:endParaRPr kumimoji="1" lang="zh-CN" altLang="en-US" sz="2800" b="1">
              <a:solidFill>
                <a:srgbClr val="5307B2"/>
              </a:solidFill>
              <a:latin typeface="隶书" panose="02010509060101010101" pitchFamily="49" charset="-122"/>
              <a:ea typeface="隶书" panose="02010509060101010101" pitchFamily="49" charset="-122"/>
              <a:cs typeface="隶书" panose="02010509060101010101" pitchFamily="49" charset="-122"/>
            </a:endParaRPr>
          </a:p>
        </p:txBody>
      </p:sp>
      <p:sp>
        <p:nvSpPr>
          <p:cNvPr id="3" name="Text Box 49"/>
          <p:cNvSpPr/>
          <p:nvPr/>
        </p:nvSpPr>
        <p:spPr>
          <a:xfrm>
            <a:off x="1902778" y="3619500"/>
            <a:ext cx="613410" cy="914400"/>
          </a:xfrm>
          <a:prstGeom prst="rect">
            <a:avLst/>
          </a:prstGeom>
          <a:noFill/>
          <a:ln>
            <a:noFill/>
            <a:miter lim="800000"/>
          </a:ln>
        </p:spPr>
        <p:txBody>
          <a:bodyPr vert="eaVert">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0800FF"/>
                </a:solidFill>
                <a:latin typeface="隶书" panose="02010509060101010101" pitchFamily="49" charset="-122"/>
                <a:ea typeface="隶书" panose="02010509060101010101" pitchFamily="49" charset="-122"/>
                <a:cs typeface="隶书" panose="02010509060101010101" pitchFamily="49" charset="-122"/>
              </a:rPr>
              <a:t>母子</a:t>
            </a:r>
            <a:endParaRPr kumimoji="1" lang="zh-CN" altLang="en-US" sz="2800" b="1">
              <a:solidFill>
                <a:srgbClr val="0800FF"/>
              </a:solidFill>
              <a:latin typeface="隶书" panose="02010509060101010101" pitchFamily="49" charset="-122"/>
              <a:ea typeface="隶书" panose="02010509060101010101" pitchFamily="49" charset="-122"/>
              <a:cs typeface="隶书" panose="02010509060101010101" pitchFamily="49" charset="-122"/>
            </a:endParaRPr>
          </a:p>
        </p:txBody>
      </p:sp>
      <p:sp>
        <p:nvSpPr>
          <p:cNvPr id="4" name="Text Box 49"/>
          <p:cNvSpPr/>
          <p:nvPr/>
        </p:nvSpPr>
        <p:spPr>
          <a:xfrm>
            <a:off x="6320155" y="823595"/>
            <a:ext cx="1044575" cy="473075"/>
          </a:xfrm>
          <a:prstGeom prst="rect">
            <a:avLst/>
          </a:prstGeom>
          <a:noFill/>
          <a:ln>
            <a:noFill/>
            <a:miter lim="800000"/>
          </a:ln>
        </p:spPr>
        <p:txBody>
          <a:bodyPr vert="eaVert"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zh-CN" altLang="en-US" sz="2800" b="1">
                <a:solidFill>
                  <a:srgbClr val="F80CD5"/>
                </a:solidFill>
                <a:latin typeface="隶书" panose="02010509060101010101" pitchFamily="49" charset="-122"/>
                <a:ea typeface="隶书" panose="02010509060101010101" pitchFamily="49" charset="-122"/>
                <a:cs typeface="隶书" panose="02010509060101010101" pitchFamily="49" charset="-122"/>
              </a:rPr>
              <a:t>子</a:t>
            </a:r>
            <a:r>
              <a:rPr kumimoji="1" sz="2800" b="1">
                <a:solidFill>
                  <a:srgbClr val="F80CD5"/>
                </a:solidFill>
                <a:latin typeface="隶书" panose="02010509060101010101" pitchFamily="49" charset="-122"/>
                <a:ea typeface="隶书" panose="02010509060101010101" pitchFamily="49" charset="-122"/>
                <a:cs typeface="隶书" panose="02010509060101010101" pitchFamily="49" charset="-122"/>
                <a:sym typeface="+mn-ea"/>
              </a:rPr>
              <a:t>母</a:t>
            </a:r>
            <a:endParaRPr kumimoji="1" lang="zh-CN" altLang="en-US" sz="2800" b="1">
              <a:solidFill>
                <a:srgbClr val="F80CD5"/>
              </a:solidFill>
              <a:latin typeface="隶书" panose="02010509060101010101" pitchFamily="49" charset="-122"/>
              <a:ea typeface="隶书" panose="02010509060101010101" pitchFamily="49" charset="-122"/>
              <a:cs typeface="隶书" panose="02010509060101010101" pitchFamily="49" charset="-122"/>
              <a:sym typeface="+mn-ea"/>
            </a:endParaRPr>
          </a:p>
        </p:txBody>
      </p:sp>
      <p:sp>
        <p:nvSpPr>
          <p:cNvPr id="5" name="Text Box 36"/>
          <p:cNvSpPr/>
          <p:nvPr/>
        </p:nvSpPr>
        <p:spPr>
          <a:xfrm>
            <a:off x="6120765" y="3510915"/>
            <a:ext cx="1736090" cy="52197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kumimoji="1" lang="zh-CN" altLang="en-US" sz="2800" b="1">
                <a:solidFill>
                  <a:srgbClr val="F80CD5"/>
                </a:solidFill>
                <a:latin typeface="隶书" panose="02010509060101010101" pitchFamily="49" charset="-122"/>
                <a:ea typeface="隶书" panose="02010509060101010101" pitchFamily="49" charset="-122"/>
              </a:rPr>
              <a:t>母  </a:t>
            </a:r>
            <a:r>
              <a:rPr kumimoji="1" sz="2800" b="1">
                <a:solidFill>
                  <a:srgbClr val="F80CD5"/>
                </a:solidFill>
                <a:latin typeface="隶书" panose="02010509060101010101" pitchFamily="49" charset="-122"/>
                <a:ea typeface="隶书" panose="02010509060101010101" pitchFamily="49" charset="-122"/>
                <a:sym typeface="+mn-ea"/>
              </a:rPr>
              <a:t>女</a:t>
            </a:r>
            <a:endParaRPr kumimoji="1" lang="zh-CN" altLang="en-US" sz="2800" b="1">
              <a:solidFill>
                <a:srgbClr val="F80CD5"/>
              </a:solidFill>
              <a:latin typeface="隶书" panose="02010509060101010101" pitchFamily="49" charset="-122"/>
              <a:ea typeface="隶书" panose="02010509060101010101" pitchFamily="49" charset="-122"/>
              <a:sym typeface="+mn-ea"/>
            </a:endParaRPr>
          </a:p>
        </p:txBody>
      </p:sp>
      <p:sp>
        <p:nvSpPr>
          <p:cNvPr id="6" name="Text Box 36"/>
          <p:cNvSpPr/>
          <p:nvPr/>
        </p:nvSpPr>
        <p:spPr>
          <a:xfrm>
            <a:off x="6125845" y="4648200"/>
            <a:ext cx="1736090" cy="52197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kumimoji="1" lang="zh-CN" altLang="en-US" sz="2800" b="1">
                <a:solidFill>
                  <a:srgbClr val="88FF00"/>
                </a:solidFill>
                <a:latin typeface="隶书" panose="02010509060101010101" pitchFamily="49" charset="-122"/>
                <a:ea typeface="隶书" panose="02010509060101010101" pitchFamily="49" charset="-122"/>
              </a:rPr>
              <a:t>异父兄妹</a:t>
            </a:r>
            <a:endParaRPr kumimoji="1" lang="zh-CN" altLang="en-US" sz="2800" b="1">
              <a:solidFill>
                <a:srgbClr val="88FF00"/>
              </a:solidFill>
              <a:latin typeface="隶书" panose="02010509060101010101" pitchFamily="49" charset="-122"/>
              <a:ea typeface="隶书" panose="02010509060101010101" pitchFamily="49" charset="-122"/>
              <a:sym typeface="+mn-ea"/>
            </a:endParaRPr>
          </a:p>
        </p:txBody>
      </p:sp>
      <p:sp>
        <p:nvSpPr>
          <p:cNvPr id="7" name="Text Box 36"/>
          <p:cNvSpPr/>
          <p:nvPr/>
        </p:nvSpPr>
        <p:spPr>
          <a:xfrm>
            <a:off x="7967345" y="4126230"/>
            <a:ext cx="1736090" cy="52197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kumimoji="1" lang="zh-CN" altLang="en-US" sz="2800" b="1">
                <a:solidFill>
                  <a:srgbClr val="88FF00"/>
                </a:solidFill>
                <a:latin typeface="隶书" panose="02010509060101010101" pitchFamily="49" charset="-122"/>
                <a:ea typeface="隶书" panose="02010509060101010101" pitchFamily="49" charset="-122"/>
              </a:rPr>
              <a:t>后父子</a:t>
            </a:r>
            <a:endParaRPr kumimoji="1" lang="zh-CN" altLang="en-US" sz="2800" b="1">
              <a:solidFill>
                <a:srgbClr val="88FF00"/>
              </a:solidFill>
              <a:latin typeface="隶书" panose="02010509060101010101" pitchFamily="49" charset="-122"/>
              <a:ea typeface="隶书" panose="02010509060101010101" pitchFamily="49"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426"/>
                                        </p:tgtEl>
                                        <p:attrNameLst>
                                          <p:attrName>style.visibility</p:attrName>
                                        </p:attrNameLst>
                                      </p:cBhvr>
                                      <p:to>
                                        <p:strVal val="visible"/>
                                      </p:to>
                                    </p:set>
                                    <p:anim calcmode="lin" valueType="num">
                                      <p:cBhvr additive="base">
                                        <p:cTn id="7" dur="500" fill="hold"/>
                                        <p:tgtEl>
                                          <p:spTgt spid="16426"/>
                                        </p:tgtEl>
                                        <p:attrNameLst>
                                          <p:attrName>ppt_x</p:attrName>
                                        </p:attrNameLst>
                                      </p:cBhvr>
                                      <p:tavLst>
                                        <p:tav tm="0">
                                          <p:val>
                                            <p:strVal val="0-#ppt_w/2"/>
                                          </p:val>
                                        </p:tav>
                                        <p:tav tm="100000">
                                          <p:val>
                                            <p:strVal val="#ppt_x"/>
                                          </p:val>
                                        </p:tav>
                                      </p:tavLst>
                                    </p:anim>
                                    <p:anim calcmode="lin" valueType="num">
                                      <p:cBhvr additive="base">
                                        <p:cTn id="8" dur="500" fill="hold"/>
                                        <p:tgtEl>
                                          <p:spTgt spid="1642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1000"/>
                                  </p:stCondLst>
                                  <p:childTnLst>
                                    <p:set>
                                      <p:cBhvr>
                                        <p:cTn id="11" dur="1" fill="hold">
                                          <p:stCondLst>
                                            <p:cond delay="0"/>
                                          </p:stCondLst>
                                        </p:cTn>
                                        <p:tgtEl>
                                          <p:spTgt spid="16386"/>
                                        </p:tgtEl>
                                        <p:attrNameLst>
                                          <p:attrName>style.visibility</p:attrName>
                                        </p:attrNameLst>
                                      </p:cBhvr>
                                      <p:to>
                                        <p:strVal val="visible"/>
                                      </p:to>
                                    </p:set>
                                    <p:anim calcmode="lin" valueType="num">
                                      <p:cBhvr additive="base">
                                        <p:cTn id="12" dur="500" fill="hold"/>
                                        <p:tgtEl>
                                          <p:spTgt spid="16386"/>
                                        </p:tgtEl>
                                        <p:attrNameLst>
                                          <p:attrName>ppt_x</p:attrName>
                                        </p:attrNameLst>
                                      </p:cBhvr>
                                      <p:tavLst>
                                        <p:tav tm="0">
                                          <p:val>
                                            <p:strVal val="#ppt_x"/>
                                          </p:val>
                                        </p:tav>
                                        <p:tav tm="100000">
                                          <p:val>
                                            <p:strVal val="#ppt_x"/>
                                          </p:val>
                                        </p:tav>
                                      </p:tavLst>
                                    </p:anim>
                                    <p:anim calcmode="lin" valueType="num">
                                      <p:cBhvr additive="base">
                                        <p:cTn id="13" dur="500" fill="hold"/>
                                        <p:tgtEl>
                                          <p:spTgt spid="16386"/>
                                        </p:tgtEl>
                                        <p:attrNameLst>
                                          <p:attrName>ppt_y</p:attrName>
                                        </p:attrNameLst>
                                      </p:cBhvr>
                                      <p:tavLst>
                                        <p:tav tm="0">
                                          <p:val>
                                            <p:strVal val="0-#ppt_h/2"/>
                                          </p:val>
                                        </p:tav>
                                        <p:tav tm="100000">
                                          <p:val>
                                            <p:strVal val="#ppt_y"/>
                                          </p:val>
                                        </p:tav>
                                      </p:tavLst>
                                    </p:anim>
                                  </p:childTnLst>
                                </p:cTn>
                              </p:par>
                            </p:childTnLst>
                          </p:cTn>
                        </p:par>
                        <p:par>
                          <p:cTn id="14" fill="hold">
                            <p:stCondLst>
                              <p:cond delay="2000"/>
                            </p:stCondLst>
                            <p:childTnLst>
                              <p:par>
                                <p:cTn id="15" presetID="2" presetClass="entr" presetSubtype="1" fill="hold" grpId="0" nodeType="afterEffect">
                                  <p:stCondLst>
                                    <p:cond delay="1000"/>
                                  </p:stCondLst>
                                  <p:childTnLst>
                                    <p:set>
                                      <p:cBhvr>
                                        <p:cTn id="16" dur="1" fill="hold">
                                          <p:stCondLst>
                                            <p:cond delay="0"/>
                                          </p:stCondLst>
                                        </p:cTn>
                                        <p:tgtEl>
                                          <p:spTgt spid="16402"/>
                                        </p:tgtEl>
                                        <p:attrNameLst>
                                          <p:attrName>style.visibility</p:attrName>
                                        </p:attrNameLst>
                                      </p:cBhvr>
                                      <p:to>
                                        <p:strVal val="visible"/>
                                      </p:to>
                                    </p:set>
                                    <p:anim calcmode="lin" valueType="num">
                                      <p:cBhvr additive="base">
                                        <p:cTn id="17" dur="500" fill="hold"/>
                                        <p:tgtEl>
                                          <p:spTgt spid="16402"/>
                                        </p:tgtEl>
                                        <p:attrNameLst>
                                          <p:attrName>ppt_x</p:attrName>
                                        </p:attrNameLst>
                                      </p:cBhvr>
                                      <p:tavLst>
                                        <p:tav tm="0">
                                          <p:val>
                                            <p:strVal val="#ppt_x"/>
                                          </p:val>
                                        </p:tav>
                                        <p:tav tm="100000">
                                          <p:val>
                                            <p:strVal val="#ppt_x"/>
                                          </p:val>
                                        </p:tav>
                                      </p:tavLst>
                                    </p:anim>
                                    <p:anim calcmode="lin" valueType="num">
                                      <p:cBhvr additive="base">
                                        <p:cTn id="18" dur="500" fill="hold"/>
                                        <p:tgtEl>
                                          <p:spTgt spid="16402"/>
                                        </p:tgtEl>
                                        <p:attrNameLst>
                                          <p:attrName>ppt_y</p:attrName>
                                        </p:attrNameLst>
                                      </p:cBhvr>
                                      <p:tavLst>
                                        <p:tav tm="0">
                                          <p:val>
                                            <p:strVal val="0-#ppt_h/2"/>
                                          </p:val>
                                        </p:tav>
                                        <p:tav tm="100000">
                                          <p:val>
                                            <p:strVal val="#ppt_y"/>
                                          </p:val>
                                        </p:tav>
                                      </p:tavLst>
                                    </p:anim>
                                  </p:childTnLst>
                                </p:cTn>
                              </p:par>
                            </p:childTnLst>
                          </p:cTn>
                        </p:par>
                        <p:par>
                          <p:cTn id="19" fill="hold">
                            <p:stCondLst>
                              <p:cond delay="3500"/>
                            </p:stCondLst>
                            <p:childTnLst>
                              <p:par>
                                <p:cTn id="20" presetID="2" presetClass="entr" presetSubtype="3" fill="hold" nodeType="afterEffect">
                                  <p:stCondLst>
                                    <p:cond delay="1000"/>
                                  </p:stCondLst>
                                  <p:childTnLst>
                                    <p:set>
                                      <p:cBhvr>
                                        <p:cTn id="21" dur="1" fill="hold">
                                          <p:stCondLst>
                                            <p:cond delay="0"/>
                                          </p:stCondLst>
                                        </p:cTn>
                                        <p:tgtEl>
                                          <p:spTgt spid="16387"/>
                                        </p:tgtEl>
                                        <p:attrNameLst>
                                          <p:attrName>style.visibility</p:attrName>
                                        </p:attrNameLst>
                                      </p:cBhvr>
                                      <p:to>
                                        <p:strVal val="visible"/>
                                      </p:to>
                                    </p:set>
                                    <p:anim calcmode="lin" valueType="num">
                                      <p:cBhvr additive="base">
                                        <p:cTn id="22" dur="500" fill="hold"/>
                                        <p:tgtEl>
                                          <p:spTgt spid="16387"/>
                                        </p:tgtEl>
                                        <p:attrNameLst>
                                          <p:attrName>ppt_x</p:attrName>
                                        </p:attrNameLst>
                                      </p:cBhvr>
                                      <p:tavLst>
                                        <p:tav tm="0">
                                          <p:val>
                                            <p:strVal val="1+#ppt_w/2"/>
                                          </p:val>
                                        </p:tav>
                                        <p:tav tm="100000">
                                          <p:val>
                                            <p:strVal val="#ppt_x"/>
                                          </p:val>
                                        </p:tav>
                                      </p:tavLst>
                                    </p:anim>
                                    <p:anim calcmode="lin" valueType="num">
                                      <p:cBhvr additive="base">
                                        <p:cTn id="23" dur="500" fill="hold"/>
                                        <p:tgtEl>
                                          <p:spTgt spid="16387"/>
                                        </p:tgtEl>
                                        <p:attrNameLst>
                                          <p:attrName>ppt_y</p:attrName>
                                        </p:attrNameLst>
                                      </p:cBhvr>
                                      <p:tavLst>
                                        <p:tav tm="0">
                                          <p:val>
                                            <p:strVal val="0-#ppt_h/2"/>
                                          </p:val>
                                        </p:tav>
                                        <p:tav tm="100000">
                                          <p:val>
                                            <p:strVal val="#ppt_y"/>
                                          </p:val>
                                        </p:tav>
                                      </p:tavLst>
                                    </p:anim>
                                  </p:childTnLst>
                                </p:cTn>
                              </p:par>
                            </p:childTnLst>
                          </p:cTn>
                        </p:par>
                        <p:par>
                          <p:cTn id="24" fill="hold">
                            <p:stCondLst>
                              <p:cond delay="5000"/>
                            </p:stCondLst>
                            <p:childTnLst>
                              <p:par>
                                <p:cTn id="25" presetID="2" presetClass="entr" presetSubtype="3" fill="hold" grpId="0" nodeType="afterEffect">
                                  <p:stCondLst>
                                    <p:cond delay="1000"/>
                                  </p:stCondLst>
                                  <p:childTnLst>
                                    <p:set>
                                      <p:cBhvr>
                                        <p:cTn id="26" dur="1" fill="hold">
                                          <p:stCondLst>
                                            <p:cond delay="0"/>
                                          </p:stCondLst>
                                        </p:cTn>
                                        <p:tgtEl>
                                          <p:spTgt spid="16404"/>
                                        </p:tgtEl>
                                        <p:attrNameLst>
                                          <p:attrName>style.visibility</p:attrName>
                                        </p:attrNameLst>
                                      </p:cBhvr>
                                      <p:to>
                                        <p:strVal val="visible"/>
                                      </p:to>
                                    </p:set>
                                    <p:anim calcmode="lin" valueType="num">
                                      <p:cBhvr additive="base">
                                        <p:cTn id="27" dur="500" fill="hold"/>
                                        <p:tgtEl>
                                          <p:spTgt spid="16404"/>
                                        </p:tgtEl>
                                        <p:attrNameLst>
                                          <p:attrName>ppt_x</p:attrName>
                                        </p:attrNameLst>
                                      </p:cBhvr>
                                      <p:tavLst>
                                        <p:tav tm="0">
                                          <p:val>
                                            <p:strVal val="1+#ppt_w/2"/>
                                          </p:val>
                                        </p:tav>
                                        <p:tav tm="100000">
                                          <p:val>
                                            <p:strVal val="#ppt_x"/>
                                          </p:val>
                                        </p:tav>
                                      </p:tavLst>
                                    </p:anim>
                                    <p:anim calcmode="lin" valueType="num">
                                      <p:cBhvr additive="base">
                                        <p:cTn id="28" dur="500" fill="hold"/>
                                        <p:tgtEl>
                                          <p:spTgt spid="16404"/>
                                        </p:tgtEl>
                                        <p:attrNameLst>
                                          <p:attrName>ppt_y</p:attrName>
                                        </p:attrNameLst>
                                      </p:cBhvr>
                                      <p:tavLst>
                                        <p:tav tm="0">
                                          <p:val>
                                            <p:strVal val="0-#ppt_h/2"/>
                                          </p:val>
                                        </p:tav>
                                        <p:tav tm="100000">
                                          <p:val>
                                            <p:strVal val="#ppt_y"/>
                                          </p:val>
                                        </p:tav>
                                      </p:tavLst>
                                    </p:anim>
                                  </p:childTnLst>
                                </p:cTn>
                              </p:par>
                            </p:childTnLst>
                          </p:cTn>
                        </p:par>
                        <p:par>
                          <p:cTn id="29" fill="hold">
                            <p:stCondLst>
                              <p:cond delay="6500"/>
                            </p:stCondLst>
                            <p:childTnLst>
                              <p:par>
                                <p:cTn id="30" presetID="2" presetClass="entr" presetSubtype="9" fill="hold" nodeType="afterEffect">
                                  <p:stCondLst>
                                    <p:cond delay="1000"/>
                                  </p:stCondLst>
                                  <p:childTnLst>
                                    <p:set>
                                      <p:cBhvr>
                                        <p:cTn id="31" dur="1" fill="hold">
                                          <p:stCondLst>
                                            <p:cond delay="0"/>
                                          </p:stCondLst>
                                        </p:cTn>
                                        <p:tgtEl>
                                          <p:spTgt spid="16388"/>
                                        </p:tgtEl>
                                        <p:attrNameLst>
                                          <p:attrName>style.visibility</p:attrName>
                                        </p:attrNameLst>
                                      </p:cBhvr>
                                      <p:to>
                                        <p:strVal val="visible"/>
                                      </p:to>
                                    </p:set>
                                    <p:anim calcmode="lin" valueType="num">
                                      <p:cBhvr additive="base">
                                        <p:cTn id="32" dur="500" fill="hold"/>
                                        <p:tgtEl>
                                          <p:spTgt spid="16388"/>
                                        </p:tgtEl>
                                        <p:attrNameLst>
                                          <p:attrName>ppt_x</p:attrName>
                                        </p:attrNameLst>
                                      </p:cBhvr>
                                      <p:tavLst>
                                        <p:tav tm="0">
                                          <p:val>
                                            <p:strVal val="0-#ppt_w/2"/>
                                          </p:val>
                                        </p:tav>
                                        <p:tav tm="100000">
                                          <p:val>
                                            <p:strVal val="#ppt_x"/>
                                          </p:val>
                                        </p:tav>
                                      </p:tavLst>
                                    </p:anim>
                                    <p:anim calcmode="lin" valueType="num">
                                      <p:cBhvr additive="base">
                                        <p:cTn id="33" dur="500" fill="hold"/>
                                        <p:tgtEl>
                                          <p:spTgt spid="16388"/>
                                        </p:tgtEl>
                                        <p:attrNameLst>
                                          <p:attrName>ppt_y</p:attrName>
                                        </p:attrNameLst>
                                      </p:cBhvr>
                                      <p:tavLst>
                                        <p:tav tm="0">
                                          <p:val>
                                            <p:strVal val="0-#ppt_h/2"/>
                                          </p:val>
                                        </p:tav>
                                        <p:tav tm="100000">
                                          <p:val>
                                            <p:strVal val="#ppt_y"/>
                                          </p:val>
                                        </p:tav>
                                      </p:tavLst>
                                    </p:anim>
                                  </p:childTnLst>
                                </p:cTn>
                              </p:par>
                            </p:childTnLst>
                          </p:cTn>
                        </p:par>
                        <p:par>
                          <p:cTn id="34" fill="hold">
                            <p:stCondLst>
                              <p:cond delay="8000"/>
                            </p:stCondLst>
                            <p:childTnLst>
                              <p:par>
                                <p:cTn id="35" presetID="2" presetClass="entr" presetSubtype="1" fill="hold" nodeType="afterEffect">
                                  <p:stCondLst>
                                    <p:cond delay="1000"/>
                                  </p:stCondLst>
                                  <p:childTnLst>
                                    <p:set>
                                      <p:cBhvr>
                                        <p:cTn id="36" dur="1" fill="hold">
                                          <p:stCondLst>
                                            <p:cond delay="0"/>
                                          </p:stCondLst>
                                        </p:cTn>
                                        <p:tgtEl>
                                          <p:spTgt spid="16392"/>
                                        </p:tgtEl>
                                        <p:attrNameLst>
                                          <p:attrName>style.visibility</p:attrName>
                                        </p:attrNameLst>
                                      </p:cBhvr>
                                      <p:to>
                                        <p:strVal val="visible"/>
                                      </p:to>
                                    </p:set>
                                    <p:anim calcmode="lin" valueType="num">
                                      <p:cBhvr additive="base">
                                        <p:cTn id="37" dur="500" fill="hold"/>
                                        <p:tgtEl>
                                          <p:spTgt spid="16392"/>
                                        </p:tgtEl>
                                        <p:attrNameLst>
                                          <p:attrName>ppt_x</p:attrName>
                                        </p:attrNameLst>
                                      </p:cBhvr>
                                      <p:tavLst>
                                        <p:tav tm="0">
                                          <p:val>
                                            <p:strVal val="#ppt_x"/>
                                          </p:val>
                                        </p:tav>
                                        <p:tav tm="100000">
                                          <p:val>
                                            <p:strVal val="#ppt_x"/>
                                          </p:val>
                                        </p:tav>
                                      </p:tavLst>
                                    </p:anim>
                                    <p:anim calcmode="lin" valueType="num">
                                      <p:cBhvr additive="base">
                                        <p:cTn id="38" dur="500" fill="hold"/>
                                        <p:tgtEl>
                                          <p:spTgt spid="16392"/>
                                        </p:tgtEl>
                                        <p:attrNameLst>
                                          <p:attrName>ppt_y</p:attrName>
                                        </p:attrNameLst>
                                      </p:cBhvr>
                                      <p:tavLst>
                                        <p:tav tm="0">
                                          <p:val>
                                            <p:strVal val="0-#ppt_h/2"/>
                                          </p:val>
                                        </p:tav>
                                        <p:tav tm="100000">
                                          <p:val>
                                            <p:strVal val="#ppt_y"/>
                                          </p:val>
                                        </p:tav>
                                      </p:tavLst>
                                    </p:anim>
                                  </p:childTnLst>
                                </p:cTn>
                              </p:par>
                            </p:childTnLst>
                          </p:cTn>
                        </p:par>
                        <p:par>
                          <p:cTn id="39" fill="hold">
                            <p:stCondLst>
                              <p:cond delay="9500"/>
                            </p:stCondLst>
                            <p:childTnLst>
                              <p:par>
                                <p:cTn id="40" presetID="2" presetClass="entr" presetSubtype="1" fill="hold" nodeType="afterEffect">
                                  <p:stCondLst>
                                    <p:cond delay="1000"/>
                                  </p:stCondLst>
                                  <p:childTnLst>
                                    <p:set>
                                      <p:cBhvr>
                                        <p:cTn id="41" dur="1" fill="hold">
                                          <p:stCondLst>
                                            <p:cond delay="0"/>
                                          </p:stCondLst>
                                        </p:cTn>
                                        <p:tgtEl>
                                          <p:spTgt spid="16391"/>
                                        </p:tgtEl>
                                        <p:attrNameLst>
                                          <p:attrName>style.visibility</p:attrName>
                                        </p:attrNameLst>
                                      </p:cBhvr>
                                      <p:to>
                                        <p:strVal val="visible"/>
                                      </p:to>
                                    </p:set>
                                    <p:anim calcmode="lin" valueType="num">
                                      <p:cBhvr additive="base">
                                        <p:cTn id="42" dur="500" fill="hold"/>
                                        <p:tgtEl>
                                          <p:spTgt spid="16391"/>
                                        </p:tgtEl>
                                        <p:attrNameLst>
                                          <p:attrName>ppt_x</p:attrName>
                                        </p:attrNameLst>
                                      </p:cBhvr>
                                      <p:tavLst>
                                        <p:tav tm="0">
                                          <p:val>
                                            <p:strVal val="#ppt_x"/>
                                          </p:val>
                                        </p:tav>
                                        <p:tav tm="100000">
                                          <p:val>
                                            <p:strVal val="#ppt_x"/>
                                          </p:val>
                                        </p:tav>
                                      </p:tavLst>
                                    </p:anim>
                                    <p:anim calcmode="lin" valueType="num">
                                      <p:cBhvr additive="base">
                                        <p:cTn id="43" dur="500" fill="hold"/>
                                        <p:tgtEl>
                                          <p:spTgt spid="16391"/>
                                        </p:tgtEl>
                                        <p:attrNameLst>
                                          <p:attrName>ppt_y</p:attrName>
                                        </p:attrNameLst>
                                      </p:cBhvr>
                                      <p:tavLst>
                                        <p:tav tm="0">
                                          <p:val>
                                            <p:strVal val="0-#ppt_h/2"/>
                                          </p:val>
                                        </p:tav>
                                        <p:tav tm="100000">
                                          <p:val>
                                            <p:strVal val="#ppt_y"/>
                                          </p:val>
                                        </p:tav>
                                      </p:tavLst>
                                    </p:anim>
                                  </p:childTnLst>
                                </p:cTn>
                              </p:par>
                            </p:childTnLst>
                          </p:cTn>
                        </p:par>
                        <p:par>
                          <p:cTn id="44" fill="hold">
                            <p:stCondLst>
                              <p:cond delay="11000"/>
                            </p:stCondLst>
                            <p:childTnLst>
                              <p:par>
                                <p:cTn id="45" presetID="2" presetClass="entr" presetSubtype="1" fill="hold" grpId="0" nodeType="afterEffect">
                                  <p:stCondLst>
                                    <p:cond delay="1000"/>
                                  </p:stCondLst>
                                  <p:childTnLst>
                                    <p:set>
                                      <p:cBhvr>
                                        <p:cTn id="46" dur="1" fill="hold">
                                          <p:stCondLst>
                                            <p:cond delay="0"/>
                                          </p:stCondLst>
                                        </p:cTn>
                                        <p:tgtEl>
                                          <p:spTgt spid="16424"/>
                                        </p:tgtEl>
                                        <p:attrNameLst>
                                          <p:attrName>style.visibility</p:attrName>
                                        </p:attrNameLst>
                                      </p:cBhvr>
                                      <p:to>
                                        <p:strVal val="visible"/>
                                      </p:to>
                                    </p:set>
                                    <p:anim calcmode="lin" valueType="num">
                                      <p:cBhvr additive="base">
                                        <p:cTn id="47" dur="500" fill="hold"/>
                                        <p:tgtEl>
                                          <p:spTgt spid="16424"/>
                                        </p:tgtEl>
                                        <p:attrNameLst>
                                          <p:attrName>ppt_x</p:attrName>
                                        </p:attrNameLst>
                                      </p:cBhvr>
                                      <p:tavLst>
                                        <p:tav tm="0">
                                          <p:val>
                                            <p:strVal val="#ppt_x"/>
                                          </p:val>
                                        </p:tav>
                                        <p:tav tm="100000">
                                          <p:val>
                                            <p:strVal val="#ppt_x"/>
                                          </p:val>
                                        </p:tav>
                                      </p:tavLst>
                                    </p:anim>
                                    <p:anim calcmode="lin" valueType="num">
                                      <p:cBhvr additive="base">
                                        <p:cTn id="48" dur="500" fill="hold"/>
                                        <p:tgtEl>
                                          <p:spTgt spid="16424"/>
                                        </p:tgtEl>
                                        <p:attrNameLst>
                                          <p:attrName>ppt_y</p:attrName>
                                        </p:attrNameLst>
                                      </p:cBhvr>
                                      <p:tavLst>
                                        <p:tav tm="0">
                                          <p:val>
                                            <p:strVal val="0-#ppt_h/2"/>
                                          </p:val>
                                        </p:tav>
                                        <p:tav tm="100000">
                                          <p:val>
                                            <p:strVal val="#ppt_y"/>
                                          </p:val>
                                        </p:tav>
                                      </p:tavLst>
                                    </p:anim>
                                  </p:childTnLst>
                                </p:cTn>
                              </p:par>
                            </p:childTnLst>
                          </p:cTn>
                        </p:par>
                        <p:par>
                          <p:cTn id="49" fill="hold">
                            <p:stCondLst>
                              <p:cond delay="12500"/>
                            </p:stCondLst>
                            <p:childTnLst>
                              <p:par>
                                <p:cTn id="50" presetID="2" presetClass="entr" presetSubtype="3" fill="hold" nodeType="afterEffect">
                                  <p:stCondLst>
                                    <p:cond delay="1000"/>
                                  </p:stCondLst>
                                  <p:childTnLst>
                                    <p:set>
                                      <p:cBhvr>
                                        <p:cTn id="51" dur="1" fill="hold">
                                          <p:stCondLst>
                                            <p:cond delay="0"/>
                                          </p:stCondLst>
                                        </p:cTn>
                                        <p:tgtEl>
                                          <p:spTgt spid="16403"/>
                                        </p:tgtEl>
                                        <p:attrNameLst>
                                          <p:attrName>style.visibility</p:attrName>
                                        </p:attrNameLst>
                                      </p:cBhvr>
                                      <p:to>
                                        <p:strVal val="visible"/>
                                      </p:to>
                                    </p:set>
                                    <p:anim calcmode="lin" valueType="num">
                                      <p:cBhvr additive="base">
                                        <p:cTn id="52" dur="500" fill="hold"/>
                                        <p:tgtEl>
                                          <p:spTgt spid="16403"/>
                                        </p:tgtEl>
                                        <p:attrNameLst>
                                          <p:attrName>ppt_x</p:attrName>
                                        </p:attrNameLst>
                                      </p:cBhvr>
                                      <p:tavLst>
                                        <p:tav tm="0">
                                          <p:val>
                                            <p:strVal val="1+#ppt_w/2"/>
                                          </p:val>
                                        </p:tav>
                                        <p:tav tm="100000">
                                          <p:val>
                                            <p:strVal val="#ppt_x"/>
                                          </p:val>
                                        </p:tav>
                                      </p:tavLst>
                                    </p:anim>
                                    <p:anim calcmode="lin" valueType="num">
                                      <p:cBhvr additive="base">
                                        <p:cTn id="53" dur="500" fill="hold"/>
                                        <p:tgtEl>
                                          <p:spTgt spid="16403"/>
                                        </p:tgtEl>
                                        <p:attrNameLst>
                                          <p:attrName>ppt_y</p:attrName>
                                        </p:attrNameLst>
                                      </p:cBhvr>
                                      <p:tavLst>
                                        <p:tav tm="0">
                                          <p:val>
                                            <p:strVal val="0-#ppt_h/2"/>
                                          </p:val>
                                        </p:tav>
                                        <p:tav tm="100000">
                                          <p:val>
                                            <p:strVal val="#ppt_y"/>
                                          </p:val>
                                        </p:tav>
                                      </p:tavLst>
                                    </p:anim>
                                  </p:childTnLst>
                                </p:cTn>
                              </p:par>
                            </p:childTnLst>
                          </p:cTn>
                        </p:par>
                        <p:par>
                          <p:cTn id="54" fill="hold">
                            <p:stCondLst>
                              <p:cond delay="14000"/>
                            </p:stCondLst>
                            <p:childTnLst>
                              <p:par>
                                <p:cTn id="55" presetID="2" presetClass="entr" presetSubtype="3" fill="hold" grpId="0" nodeType="afterEffect">
                                  <p:stCondLst>
                                    <p:cond delay="1000"/>
                                  </p:stCondLst>
                                  <p:childTnLst>
                                    <p:set>
                                      <p:cBhvr>
                                        <p:cTn id="56" dur="1" fill="hold">
                                          <p:stCondLst>
                                            <p:cond delay="0"/>
                                          </p:stCondLst>
                                        </p:cTn>
                                        <p:tgtEl>
                                          <p:spTgt spid="16414"/>
                                        </p:tgtEl>
                                        <p:attrNameLst>
                                          <p:attrName>style.visibility</p:attrName>
                                        </p:attrNameLst>
                                      </p:cBhvr>
                                      <p:to>
                                        <p:strVal val="visible"/>
                                      </p:to>
                                    </p:set>
                                    <p:anim calcmode="lin" valueType="num">
                                      <p:cBhvr additive="base">
                                        <p:cTn id="57" dur="500" fill="hold"/>
                                        <p:tgtEl>
                                          <p:spTgt spid="16414"/>
                                        </p:tgtEl>
                                        <p:attrNameLst>
                                          <p:attrName>ppt_x</p:attrName>
                                        </p:attrNameLst>
                                      </p:cBhvr>
                                      <p:tavLst>
                                        <p:tav tm="0">
                                          <p:val>
                                            <p:strVal val="1+#ppt_w/2"/>
                                          </p:val>
                                        </p:tav>
                                        <p:tav tm="100000">
                                          <p:val>
                                            <p:strVal val="#ppt_x"/>
                                          </p:val>
                                        </p:tav>
                                      </p:tavLst>
                                    </p:anim>
                                    <p:anim calcmode="lin" valueType="num">
                                      <p:cBhvr additive="base">
                                        <p:cTn id="58" dur="500" fill="hold"/>
                                        <p:tgtEl>
                                          <p:spTgt spid="16414"/>
                                        </p:tgtEl>
                                        <p:attrNameLst>
                                          <p:attrName>ppt_y</p:attrName>
                                        </p:attrNameLst>
                                      </p:cBhvr>
                                      <p:tavLst>
                                        <p:tav tm="0">
                                          <p:val>
                                            <p:strVal val="0-#ppt_h/2"/>
                                          </p:val>
                                        </p:tav>
                                        <p:tav tm="100000">
                                          <p:val>
                                            <p:strVal val="#ppt_y"/>
                                          </p:val>
                                        </p:tav>
                                      </p:tavLst>
                                    </p:anim>
                                  </p:childTnLst>
                                </p:cTn>
                              </p:par>
                            </p:childTnLst>
                          </p:cTn>
                        </p:par>
                        <p:par>
                          <p:cTn id="59" fill="hold">
                            <p:stCondLst>
                              <p:cond delay="15500"/>
                            </p:stCondLst>
                            <p:childTnLst>
                              <p:par>
                                <p:cTn id="60" presetID="2" presetClass="entr" presetSubtype="3" fill="hold" nodeType="afterEffect">
                                  <p:stCondLst>
                                    <p:cond delay="1000"/>
                                  </p:stCondLst>
                                  <p:childTnLst>
                                    <p:set>
                                      <p:cBhvr>
                                        <p:cTn id="61" dur="1" fill="hold">
                                          <p:stCondLst>
                                            <p:cond delay="0"/>
                                          </p:stCondLst>
                                        </p:cTn>
                                        <p:tgtEl>
                                          <p:spTgt spid="16389"/>
                                        </p:tgtEl>
                                        <p:attrNameLst>
                                          <p:attrName>style.visibility</p:attrName>
                                        </p:attrNameLst>
                                      </p:cBhvr>
                                      <p:to>
                                        <p:strVal val="visible"/>
                                      </p:to>
                                    </p:set>
                                    <p:anim calcmode="lin" valueType="num">
                                      <p:cBhvr additive="base">
                                        <p:cTn id="62" dur="500" fill="hold"/>
                                        <p:tgtEl>
                                          <p:spTgt spid="16389"/>
                                        </p:tgtEl>
                                        <p:attrNameLst>
                                          <p:attrName>ppt_x</p:attrName>
                                        </p:attrNameLst>
                                      </p:cBhvr>
                                      <p:tavLst>
                                        <p:tav tm="0">
                                          <p:val>
                                            <p:strVal val="1+#ppt_w/2"/>
                                          </p:val>
                                        </p:tav>
                                        <p:tav tm="100000">
                                          <p:val>
                                            <p:strVal val="#ppt_x"/>
                                          </p:val>
                                        </p:tav>
                                      </p:tavLst>
                                    </p:anim>
                                    <p:anim calcmode="lin" valueType="num">
                                      <p:cBhvr additive="base">
                                        <p:cTn id="63" dur="500" fill="hold"/>
                                        <p:tgtEl>
                                          <p:spTgt spid="16389"/>
                                        </p:tgtEl>
                                        <p:attrNameLst>
                                          <p:attrName>ppt_y</p:attrName>
                                        </p:attrNameLst>
                                      </p:cBhvr>
                                      <p:tavLst>
                                        <p:tav tm="0">
                                          <p:val>
                                            <p:strVal val="0-#ppt_h/2"/>
                                          </p:val>
                                        </p:tav>
                                        <p:tav tm="100000">
                                          <p:val>
                                            <p:strVal val="#ppt_y"/>
                                          </p:val>
                                        </p:tav>
                                      </p:tavLst>
                                    </p:anim>
                                  </p:childTnLst>
                                </p:cTn>
                              </p:par>
                            </p:childTnLst>
                          </p:cTn>
                        </p:par>
                        <p:par>
                          <p:cTn id="64" fill="hold">
                            <p:stCondLst>
                              <p:cond delay="17000"/>
                            </p:stCondLst>
                            <p:childTnLst>
                              <p:par>
                                <p:cTn id="65" presetID="2" presetClass="entr" presetSubtype="3" fill="hold" grpId="0" nodeType="afterEffect">
                                  <p:stCondLst>
                                    <p:cond delay="1000"/>
                                  </p:stCondLst>
                                  <p:childTnLst>
                                    <p:set>
                                      <p:cBhvr>
                                        <p:cTn id="66" dur="1" fill="hold">
                                          <p:stCondLst>
                                            <p:cond delay="0"/>
                                          </p:stCondLst>
                                        </p:cTn>
                                        <p:tgtEl>
                                          <p:spTgt spid="16422"/>
                                        </p:tgtEl>
                                        <p:attrNameLst>
                                          <p:attrName>style.visibility</p:attrName>
                                        </p:attrNameLst>
                                      </p:cBhvr>
                                      <p:to>
                                        <p:strVal val="visible"/>
                                      </p:to>
                                    </p:set>
                                    <p:anim calcmode="lin" valueType="num">
                                      <p:cBhvr additive="base">
                                        <p:cTn id="67" dur="500" fill="hold"/>
                                        <p:tgtEl>
                                          <p:spTgt spid="16422"/>
                                        </p:tgtEl>
                                        <p:attrNameLst>
                                          <p:attrName>ppt_x</p:attrName>
                                        </p:attrNameLst>
                                      </p:cBhvr>
                                      <p:tavLst>
                                        <p:tav tm="0">
                                          <p:val>
                                            <p:strVal val="1+#ppt_w/2"/>
                                          </p:val>
                                        </p:tav>
                                        <p:tav tm="100000">
                                          <p:val>
                                            <p:strVal val="#ppt_x"/>
                                          </p:val>
                                        </p:tav>
                                      </p:tavLst>
                                    </p:anim>
                                    <p:anim calcmode="lin" valueType="num">
                                      <p:cBhvr additive="base">
                                        <p:cTn id="68" dur="500" fill="hold"/>
                                        <p:tgtEl>
                                          <p:spTgt spid="16422"/>
                                        </p:tgtEl>
                                        <p:attrNameLst>
                                          <p:attrName>ppt_y</p:attrName>
                                        </p:attrNameLst>
                                      </p:cBhvr>
                                      <p:tavLst>
                                        <p:tav tm="0">
                                          <p:val>
                                            <p:strVal val="0-#ppt_h/2"/>
                                          </p:val>
                                        </p:tav>
                                        <p:tav tm="100000">
                                          <p:val>
                                            <p:strVal val="#ppt_y"/>
                                          </p:val>
                                        </p:tav>
                                      </p:tavLst>
                                    </p:anim>
                                  </p:childTnLst>
                                </p:cTn>
                              </p:par>
                            </p:childTnLst>
                          </p:cTn>
                        </p:par>
                        <p:par>
                          <p:cTn id="69" fill="hold">
                            <p:stCondLst>
                              <p:cond delay="18500"/>
                            </p:stCondLst>
                            <p:childTnLst>
                              <p:par>
                                <p:cTn id="70" presetID="2" presetClass="entr" presetSubtype="8" fill="hold" nodeType="afterEffect">
                                  <p:stCondLst>
                                    <p:cond delay="1000"/>
                                  </p:stCondLst>
                                  <p:childTnLst>
                                    <p:set>
                                      <p:cBhvr>
                                        <p:cTn id="71" dur="1" fill="hold">
                                          <p:stCondLst>
                                            <p:cond delay="0"/>
                                          </p:stCondLst>
                                        </p:cTn>
                                        <p:tgtEl>
                                          <p:spTgt spid="16394"/>
                                        </p:tgtEl>
                                        <p:attrNameLst>
                                          <p:attrName>style.visibility</p:attrName>
                                        </p:attrNameLst>
                                      </p:cBhvr>
                                      <p:to>
                                        <p:strVal val="visible"/>
                                      </p:to>
                                    </p:set>
                                    <p:anim calcmode="lin" valueType="num">
                                      <p:cBhvr additive="base">
                                        <p:cTn id="72" dur="500" fill="hold"/>
                                        <p:tgtEl>
                                          <p:spTgt spid="16394"/>
                                        </p:tgtEl>
                                        <p:attrNameLst>
                                          <p:attrName>ppt_x</p:attrName>
                                        </p:attrNameLst>
                                      </p:cBhvr>
                                      <p:tavLst>
                                        <p:tav tm="0">
                                          <p:val>
                                            <p:strVal val="0-#ppt_w/2"/>
                                          </p:val>
                                        </p:tav>
                                        <p:tav tm="100000">
                                          <p:val>
                                            <p:strVal val="#ppt_x"/>
                                          </p:val>
                                        </p:tav>
                                      </p:tavLst>
                                    </p:anim>
                                    <p:anim calcmode="lin" valueType="num">
                                      <p:cBhvr additive="base">
                                        <p:cTn id="73" dur="500" fill="hold"/>
                                        <p:tgtEl>
                                          <p:spTgt spid="16394"/>
                                        </p:tgtEl>
                                        <p:attrNameLst>
                                          <p:attrName>ppt_y</p:attrName>
                                        </p:attrNameLst>
                                      </p:cBhvr>
                                      <p:tavLst>
                                        <p:tav tm="0">
                                          <p:val>
                                            <p:strVal val="#ppt_y"/>
                                          </p:val>
                                        </p:tav>
                                        <p:tav tm="100000">
                                          <p:val>
                                            <p:strVal val="#ppt_y"/>
                                          </p:val>
                                        </p:tav>
                                      </p:tavLst>
                                    </p:anim>
                                  </p:childTnLst>
                                </p:cTn>
                              </p:par>
                            </p:childTnLst>
                          </p:cTn>
                        </p:par>
                        <p:par>
                          <p:cTn id="74" fill="hold">
                            <p:stCondLst>
                              <p:cond delay="20000"/>
                            </p:stCondLst>
                            <p:childTnLst>
                              <p:par>
                                <p:cTn id="75" presetID="2" presetClass="entr" presetSubtype="8" fill="hold" grpId="0" nodeType="afterEffect">
                                  <p:stCondLst>
                                    <p:cond delay="1000"/>
                                  </p:stCondLst>
                                  <p:childTnLst>
                                    <p:set>
                                      <p:cBhvr>
                                        <p:cTn id="76" dur="1" fill="hold">
                                          <p:stCondLst>
                                            <p:cond delay="0"/>
                                          </p:stCondLst>
                                        </p:cTn>
                                        <p:tgtEl>
                                          <p:spTgt spid="16410"/>
                                        </p:tgtEl>
                                        <p:attrNameLst>
                                          <p:attrName>style.visibility</p:attrName>
                                        </p:attrNameLst>
                                      </p:cBhvr>
                                      <p:to>
                                        <p:strVal val="visible"/>
                                      </p:to>
                                    </p:set>
                                    <p:anim calcmode="lin" valueType="num">
                                      <p:cBhvr additive="base">
                                        <p:cTn id="77" dur="500" fill="hold"/>
                                        <p:tgtEl>
                                          <p:spTgt spid="16410"/>
                                        </p:tgtEl>
                                        <p:attrNameLst>
                                          <p:attrName>ppt_x</p:attrName>
                                        </p:attrNameLst>
                                      </p:cBhvr>
                                      <p:tavLst>
                                        <p:tav tm="0">
                                          <p:val>
                                            <p:strVal val="0-#ppt_w/2"/>
                                          </p:val>
                                        </p:tav>
                                        <p:tav tm="100000">
                                          <p:val>
                                            <p:strVal val="#ppt_x"/>
                                          </p:val>
                                        </p:tav>
                                      </p:tavLst>
                                    </p:anim>
                                    <p:anim calcmode="lin" valueType="num">
                                      <p:cBhvr additive="base">
                                        <p:cTn id="78" dur="500" fill="hold"/>
                                        <p:tgtEl>
                                          <p:spTgt spid="16410"/>
                                        </p:tgtEl>
                                        <p:attrNameLst>
                                          <p:attrName>ppt_y</p:attrName>
                                        </p:attrNameLst>
                                      </p:cBhvr>
                                      <p:tavLst>
                                        <p:tav tm="0">
                                          <p:val>
                                            <p:strVal val="#ppt_y"/>
                                          </p:val>
                                        </p:tav>
                                        <p:tav tm="100000">
                                          <p:val>
                                            <p:strVal val="#ppt_y"/>
                                          </p:val>
                                        </p:tav>
                                      </p:tavLst>
                                    </p:anim>
                                  </p:childTnLst>
                                </p:cTn>
                              </p:par>
                            </p:childTnLst>
                          </p:cTn>
                        </p:par>
                        <p:par>
                          <p:cTn id="79" fill="hold">
                            <p:stCondLst>
                              <p:cond delay="21500"/>
                            </p:stCondLst>
                            <p:childTnLst>
                              <p:par>
                                <p:cTn id="80" presetID="2" presetClass="entr" presetSubtype="9" fill="hold" nodeType="afterEffect">
                                  <p:stCondLst>
                                    <p:cond delay="1000"/>
                                  </p:stCondLst>
                                  <p:childTnLst>
                                    <p:set>
                                      <p:cBhvr>
                                        <p:cTn id="81" dur="1" fill="hold">
                                          <p:stCondLst>
                                            <p:cond delay="0"/>
                                          </p:stCondLst>
                                        </p:cTn>
                                        <p:tgtEl>
                                          <p:spTgt spid="16393"/>
                                        </p:tgtEl>
                                        <p:attrNameLst>
                                          <p:attrName>style.visibility</p:attrName>
                                        </p:attrNameLst>
                                      </p:cBhvr>
                                      <p:to>
                                        <p:strVal val="visible"/>
                                      </p:to>
                                    </p:set>
                                    <p:anim calcmode="lin" valueType="num">
                                      <p:cBhvr additive="base">
                                        <p:cTn id="82" dur="500" fill="hold"/>
                                        <p:tgtEl>
                                          <p:spTgt spid="16393"/>
                                        </p:tgtEl>
                                        <p:attrNameLst>
                                          <p:attrName>ppt_x</p:attrName>
                                        </p:attrNameLst>
                                      </p:cBhvr>
                                      <p:tavLst>
                                        <p:tav tm="0">
                                          <p:val>
                                            <p:strVal val="0-#ppt_w/2"/>
                                          </p:val>
                                        </p:tav>
                                        <p:tav tm="100000">
                                          <p:val>
                                            <p:strVal val="#ppt_x"/>
                                          </p:val>
                                        </p:tav>
                                      </p:tavLst>
                                    </p:anim>
                                    <p:anim calcmode="lin" valueType="num">
                                      <p:cBhvr additive="base">
                                        <p:cTn id="83" dur="500" fill="hold"/>
                                        <p:tgtEl>
                                          <p:spTgt spid="16393"/>
                                        </p:tgtEl>
                                        <p:attrNameLst>
                                          <p:attrName>ppt_y</p:attrName>
                                        </p:attrNameLst>
                                      </p:cBhvr>
                                      <p:tavLst>
                                        <p:tav tm="0">
                                          <p:val>
                                            <p:strVal val="0-#ppt_h/2"/>
                                          </p:val>
                                        </p:tav>
                                        <p:tav tm="100000">
                                          <p:val>
                                            <p:strVal val="#ppt_y"/>
                                          </p:val>
                                        </p:tav>
                                      </p:tavLst>
                                    </p:anim>
                                  </p:childTnLst>
                                </p:cTn>
                              </p:par>
                            </p:childTnLst>
                          </p:cTn>
                        </p:par>
                        <p:par>
                          <p:cTn id="84" fill="hold">
                            <p:stCondLst>
                              <p:cond delay="23000"/>
                            </p:stCondLst>
                            <p:childTnLst>
                              <p:par>
                                <p:cTn id="85" presetID="2" presetClass="entr" presetSubtype="2" fill="hold" nodeType="afterEffect">
                                  <p:stCondLst>
                                    <p:cond delay="1000"/>
                                  </p:stCondLst>
                                  <p:childTnLst>
                                    <p:set>
                                      <p:cBhvr>
                                        <p:cTn id="86" dur="1" fill="hold">
                                          <p:stCondLst>
                                            <p:cond delay="0"/>
                                          </p:stCondLst>
                                        </p:cTn>
                                        <p:tgtEl>
                                          <p:spTgt spid="16395"/>
                                        </p:tgtEl>
                                        <p:attrNameLst>
                                          <p:attrName>style.visibility</p:attrName>
                                        </p:attrNameLst>
                                      </p:cBhvr>
                                      <p:to>
                                        <p:strVal val="visible"/>
                                      </p:to>
                                    </p:set>
                                    <p:anim calcmode="lin" valueType="num">
                                      <p:cBhvr additive="base">
                                        <p:cTn id="87" dur="500" fill="hold"/>
                                        <p:tgtEl>
                                          <p:spTgt spid="16395"/>
                                        </p:tgtEl>
                                        <p:attrNameLst>
                                          <p:attrName>ppt_x</p:attrName>
                                        </p:attrNameLst>
                                      </p:cBhvr>
                                      <p:tavLst>
                                        <p:tav tm="0">
                                          <p:val>
                                            <p:strVal val="1+#ppt_w/2"/>
                                          </p:val>
                                        </p:tav>
                                        <p:tav tm="100000">
                                          <p:val>
                                            <p:strVal val="#ppt_x"/>
                                          </p:val>
                                        </p:tav>
                                      </p:tavLst>
                                    </p:anim>
                                    <p:anim calcmode="lin" valueType="num">
                                      <p:cBhvr additive="base">
                                        <p:cTn id="88" dur="500" fill="hold"/>
                                        <p:tgtEl>
                                          <p:spTgt spid="16395"/>
                                        </p:tgtEl>
                                        <p:attrNameLst>
                                          <p:attrName>ppt_y</p:attrName>
                                        </p:attrNameLst>
                                      </p:cBhvr>
                                      <p:tavLst>
                                        <p:tav tm="0">
                                          <p:val>
                                            <p:strVal val="#ppt_y"/>
                                          </p:val>
                                        </p:tav>
                                        <p:tav tm="100000">
                                          <p:val>
                                            <p:strVal val="#ppt_y"/>
                                          </p:val>
                                        </p:tav>
                                      </p:tavLst>
                                    </p:anim>
                                  </p:childTnLst>
                                </p:cTn>
                              </p:par>
                            </p:childTnLst>
                          </p:cTn>
                        </p:par>
                        <p:par>
                          <p:cTn id="89" fill="hold">
                            <p:stCondLst>
                              <p:cond delay="24500"/>
                            </p:stCondLst>
                            <p:childTnLst>
                              <p:par>
                                <p:cTn id="90" presetID="2" presetClass="entr" presetSubtype="2" fill="hold" grpId="0" nodeType="afterEffect">
                                  <p:stCondLst>
                                    <p:cond delay="1000"/>
                                  </p:stCondLst>
                                  <p:childTnLst>
                                    <p:set>
                                      <p:cBhvr>
                                        <p:cTn id="91" dur="1" fill="hold">
                                          <p:stCondLst>
                                            <p:cond delay="0"/>
                                          </p:stCondLst>
                                        </p:cTn>
                                        <p:tgtEl>
                                          <p:spTgt spid="16407"/>
                                        </p:tgtEl>
                                        <p:attrNameLst>
                                          <p:attrName>style.visibility</p:attrName>
                                        </p:attrNameLst>
                                      </p:cBhvr>
                                      <p:to>
                                        <p:strVal val="visible"/>
                                      </p:to>
                                    </p:set>
                                    <p:anim calcmode="lin" valueType="num">
                                      <p:cBhvr additive="base">
                                        <p:cTn id="92" dur="500" fill="hold"/>
                                        <p:tgtEl>
                                          <p:spTgt spid="16407"/>
                                        </p:tgtEl>
                                        <p:attrNameLst>
                                          <p:attrName>ppt_x</p:attrName>
                                        </p:attrNameLst>
                                      </p:cBhvr>
                                      <p:tavLst>
                                        <p:tav tm="0">
                                          <p:val>
                                            <p:strVal val="1+#ppt_w/2"/>
                                          </p:val>
                                        </p:tav>
                                        <p:tav tm="100000">
                                          <p:val>
                                            <p:strVal val="#ppt_x"/>
                                          </p:val>
                                        </p:tav>
                                      </p:tavLst>
                                    </p:anim>
                                    <p:anim calcmode="lin" valueType="num">
                                      <p:cBhvr additive="base">
                                        <p:cTn id="93" dur="500" fill="hold"/>
                                        <p:tgtEl>
                                          <p:spTgt spid="16407"/>
                                        </p:tgtEl>
                                        <p:attrNameLst>
                                          <p:attrName>ppt_y</p:attrName>
                                        </p:attrNameLst>
                                      </p:cBhvr>
                                      <p:tavLst>
                                        <p:tav tm="0">
                                          <p:val>
                                            <p:strVal val="#ppt_y"/>
                                          </p:val>
                                        </p:tav>
                                        <p:tav tm="100000">
                                          <p:val>
                                            <p:strVal val="#ppt_y"/>
                                          </p:val>
                                        </p:tav>
                                      </p:tavLst>
                                    </p:anim>
                                  </p:childTnLst>
                                </p:cTn>
                              </p:par>
                            </p:childTnLst>
                          </p:cTn>
                        </p:par>
                        <p:par>
                          <p:cTn id="94" fill="hold">
                            <p:stCondLst>
                              <p:cond delay="26000"/>
                            </p:stCondLst>
                            <p:childTnLst>
                              <p:par>
                                <p:cTn id="95" presetID="2" presetClass="entr" presetSubtype="4" fill="hold" nodeType="afterEffect">
                                  <p:stCondLst>
                                    <p:cond delay="1000"/>
                                  </p:stCondLst>
                                  <p:childTnLst>
                                    <p:set>
                                      <p:cBhvr>
                                        <p:cTn id="96" dur="1" fill="hold">
                                          <p:stCondLst>
                                            <p:cond delay="0"/>
                                          </p:stCondLst>
                                        </p:cTn>
                                        <p:tgtEl>
                                          <p:spTgt spid="16397"/>
                                        </p:tgtEl>
                                        <p:attrNameLst>
                                          <p:attrName>style.visibility</p:attrName>
                                        </p:attrNameLst>
                                      </p:cBhvr>
                                      <p:to>
                                        <p:strVal val="visible"/>
                                      </p:to>
                                    </p:set>
                                    <p:anim calcmode="lin" valueType="num">
                                      <p:cBhvr additive="base">
                                        <p:cTn id="97" dur="500" fill="hold"/>
                                        <p:tgtEl>
                                          <p:spTgt spid="16397"/>
                                        </p:tgtEl>
                                        <p:attrNameLst>
                                          <p:attrName>ppt_x</p:attrName>
                                        </p:attrNameLst>
                                      </p:cBhvr>
                                      <p:tavLst>
                                        <p:tav tm="0">
                                          <p:val>
                                            <p:strVal val="#ppt_x"/>
                                          </p:val>
                                        </p:tav>
                                        <p:tav tm="100000">
                                          <p:val>
                                            <p:strVal val="#ppt_x"/>
                                          </p:val>
                                        </p:tav>
                                      </p:tavLst>
                                    </p:anim>
                                    <p:anim calcmode="lin" valueType="num">
                                      <p:cBhvr additive="base">
                                        <p:cTn id="98" dur="500" fill="hold"/>
                                        <p:tgtEl>
                                          <p:spTgt spid="16397"/>
                                        </p:tgtEl>
                                        <p:attrNameLst>
                                          <p:attrName>ppt_y</p:attrName>
                                        </p:attrNameLst>
                                      </p:cBhvr>
                                      <p:tavLst>
                                        <p:tav tm="0">
                                          <p:val>
                                            <p:strVal val="1+#ppt_h/2"/>
                                          </p:val>
                                        </p:tav>
                                        <p:tav tm="100000">
                                          <p:val>
                                            <p:strVal val="#ppt_y"/>
                                          </p:val>
                                        </p:tav>
                                      </p:tavLst>
                                    </p:anim>
                                  </p:childTnLst>
                                </p:cTn>
                              </p:par>
                            </p:childTnLst>
                          </p:cTn>
                        </p:par>
                        <p:par>
                          <p:cTn id="99" fill="hold">
                            <p:stCondLst>
                              <p:cond delay="27500"/>
                            </p:stCondLst>
                            <p:childTnLst>
                              <p:par>
                                <p:cTn id="100" presetID="2" presetClass="entr" presetSubtype="4" fill="hold" grpId="0" nodeType="afterEffect">
                                  <p:stCondLst>
                                    <p:cond delay="1000"/>
                                  </p:stCondLst>
                                  <p:childTnLst>
                                    <p:set>
                                      <p:cBhvr>
                                        <p:cTn id="101" dur="1" fill="hold">
                                          <p:stCondLst>
                                            <p:cond delay="0"/>
                                          </p:stCondLst>
                                        </p:cTn>
                                        <p:tgtEl>
                                          <p:spTgt spid="16412"/>
                                        </p:tgtEl>
                                        <p:attrNameLst>
                                          <p:attrName>style.visibility</p:attrName>
                                        </p:attrNameLst>
                                      </p:cBhvr>
                                      <p:to>
                                        <p:strVal val="visible"/>
                                      </p:to>
                                    </p:set>
                                    <p:anim calcmode="lin" valueType="num">
                                      <p:cBhvr additive="base">
                                        <p:cTn id="102" dur="500" fill="hold"/>
                                        <p:tgtEl>
                                          <p:spTgt spid="16412"/>
                                        </p:tgtEl>
                                        <p:attrNameLst>
                                          <p:attrName>ppt_x</p:attrName>
                                        </p:attrNameLst>
                                      </p:cBhvr>
                                      <p:tavLst>
                                        <p:tav tm="0">
                                          <p:val>
                                            <p:strVal val="#ppt_x"/>
                                          </p:val>
                                        </p:tav>
                                        <p:tav tm="100000">
                                          <p:val>
                                            <p:strVal val="#ppt_x"/>
                                          </p:val>
                                        </p:tav>
                                      </p:tavLst>
                                    </p:anim>
                                    <p:anim calcmode="lin" valueType="num">
                                      <p:cBhvr additive="base">
                                        <p:cTn id="103" dur="500" fill="hold"/>
                                        <p:tgtEl>
                                          <p:spTgt spid="16412"/>
                                        </p:tgtEl>
                                        <p:attrNameLst>
                                          <p:attrName>ppt_y</p:attrName>
                                        </p:attrNameLst>
                                      </p:cBhvr>
                                      <p:tavLst>
                                        <p:tav tm="0">
                                          <p:val>
                                            <p:strVal val="1+#ppt_h/2"/>
                                          </p:val>
                                        </p:tav>
                                        <p:tav tm="100000">
                                          <p:val>
                                            <p:strVal val="#ppt_y"/>
                                          </p:val>
                                        </p:tav>
                                      </p:tavLst>
                                    </p:anim>
                                  </p:childTnLst>
                                </p:cTn>
                              </p:par>
                            </p:childTnLst>
                          </p:cTn>
                        </p:par>
                        <p:par>
                          <p:cTn id="104" fill="hold">
                            <p:stCondLst>
                              <p:cond delay="29000"/>
                            </p:stCondLst>
                            <p:childTnLst>
                              <p:par>
                                <p:cTn id="105" presetID="2" presetClass="entr" presetSubtype="9" fill="hold" nodeType="afterEffect">
                                  <p:stCondLst>
                                    <p:cond delay="1000"/>
                                  </p:stCondLst>
                                  <p:childTnLst>
                                    <p:set>
                                      <p:cBhvr>
                                        <p:cTn id="106" dur="1" fill="hold">
                                          <p:stCondLst>
                                            <p:cond delay="0"/>
                                          </p:stCondLst>
                                        </p:cTn>
                                        <p:tgtEl>
                                          <p:spTgt spid="16401"/>
                                        </p:tgtEl>
                                        <p:attrNameLst>
                                          <p:attrName>style.visibility</p:attrName>
                                        </p:attrNameLst>
                                      </p:cBhvr>
                                      <p:to>
                                        <p:strVal val="visible"/>
                                      </p:to>
                                    </p:set>
                                    <p:anim calcmode="lin" valueType="num">
                                      <p:cBhvr additive="base">
                                        <p:cTn id="107" dur="500" fill="hold"/>
                                        <p:tgtEl>
                                          <p:spTgt spid="16401"/>
                                        </p:tgtEl>
                                        <p:attrNameLst>
                                          <p:attrName>ppt_x</p:attrName>
                                        </p:attrNameLst>
                                      </p:cBhvr>
                                      <p:tavLst>
                                        <p:tav tm="0">
                                          <p:val>
                                            <p:strVal val="0-#ppt_w/2"/>
                                          </p:val>
                                        </p:tav>
                                        <p:tav tm="100000">
                                          <p:val>
                                            <p:strVal val="#ppt_x"/>
                                          </p:val>
                                        </p:tav>
                                      </p:tavLst>
                                    </p:anim>
                                    <p:anim calcmode="lin" valueType="num">
                                      <p:cBhvr additive="base">
                                        <p:cTn id="108" dur="500" fill="hold"/>
                                        <p:tgtEl>
                                          <p:spTgt spid="16401"/>
                                        </p:tgtEl>
                                        <p:attrNameLst>
                                          <p:attrName>ppt_y</p:attrName>
                                        </p:attrNameLst>
                                      </p:cBhvr>
                                      <p:tavLst>
                                        <p:tav tm="0">
                                          <p:val>
                                            <p:strVal val="0-#ppt_h/2"/>
                                          </p:val>
                                        </p:tav>
                                        <p:tav tm="100000">
                                          <p:val>
                                            <p:strVal val="#ppt_y"/>
                                          </p:val>
                                        </p:tav>
                                      </p:tavLst>
                                    </p:anim>
                                  </p:childTnLst>
                                </p:cTn>
                              </p:par>
                            </p:childTnLst>
                          </p:cTn>
                        </p:par>
                        <p:par>
                          <p:cTn id="109" fill="hold">
                            <p:stCondLst>
                              <p:cond delay="30500"/>
                            </p:stCondLst>
                            <p:childTnLst>
                              <p:par>
                                <p:cTn id="110" presetID="2" presetClass="entr" presetSubtype="3" fill="hold" nodeType="afterEffect">
                                  <p:stCondLst>
                                    <p:cond delay="1000"/>
                                  </p:stCondLst>
                                  <p:childTnLst>
                                    <p:set>
                                      <p:cBhvr>
                                        <p:cTn id="111" dur="1" fill="hold">
                                          <p:stCondLst>
                                            <p:cond delay="0"/>
                                          </p:stCondLst>
                                        </p:cTn>
                                        <p:tgtEl>
                                          <p:spTgt spid="16396"/>
                                        </p:tgtEl>
                                        <p:attrNameLst>
                                          <p:attrName>style.visibility</p:attrName>
                                        </p:attrNameLst>
                                      </p:cBhvr>
                                      <p:to>
                                        <p:strVal val="visible"/>
                                      </p:to>
                                    </p:set>
                                    <p:anim calcmode="lin" valueType="num">
                                      <p:cBhvr additive="base">
                                        <p:cTn id="112" dur="500" fill="hold"/>
                                        <p:tgtEl>
                                          <p:spTgt spid="16396"/>
                                        </p:tgtEl>
                                        <p:attrNameLst>
                                          <p:attrName>ppt_x</p:attrName>
                                        </p:attrNameLst>
                                      </p:cBhvr>
                                      <p:tavLst>
                                        <p:tav tm="0">
                                          <p:val>
                                            <p:strVal val="1+#ppt_w/2"/>
                                          </p:val>
                                        </p:tav>
                                        <p:tav tm="100000">
                                          <p:val>
                                            <p:strVal val="#ppt_x"/>
                                          </p:val>
                                        </p:tav>
                                      </p:tavLst>
                                    </p:anim>
                                    <p:anim calcmode="lin" valueType="num">
                                      <p:cBhvr additive="base">
                                        <p:cTn id="113" dur="500" fill="hold"/>
                                        <p:tgtEl>
                                          <p:spTgt spid="16396"/>
                                        </p:tgtEl>
                                        <p:attrNameLst>
                                          <p:attrName>ppt_y</p:attrName>
                                        </p:attrNameLst>
                                      </p:cBhvr>
                                      <p:tavLst>
                                        <p:tav tm="0">
                                          <p:val>
                                            <p:strVal val="0-#ppt_h/2"/>
                                          </p:val>
                                        </p:tav>
                                        <p:tav tm="100000">
                                          <p:val>
                                            <p:strVal val="#ppt_y"/>
                                          </p:val>
                                        </p:tav>
                                      </p:tavLst>
                                    </p:anim>
                                  </p:childTnLst>
                                </p:cTn>
                              </p:par>
                            </p:childTnLst>
                          </p:cTn>
                        </p:par>
                        <p:par>
                          <p:cTn id="114" fill="hold">
                            <p:stCondLst>
                              <p:cond delay="32000"/>
                            </p:stCondLst>
                            <p:childTnLst>
                              <p:par>
                                <p:cTn id="115" presetID="2" presetClass="entr" presetSubtype="9" fill="hold" nodeType="afterEffect">
                                  <p:stCondLst>
                                    <p:cond delay="1000"/>
                                  </p:stCondLst>
                                  <p:childTnLst>
                                    <p:set>
                                      <p:cBhvr>
                                        <p:cTn id="116" dur="1" fill="hold">
                                          <p:stCondLst>
                                            <p:cond delay="0"/>
                                          </p:stCondLst>
                                        </p:cTn>
                                        <p:tgtEl>
                                          <p:spTgt spid="16398"/>
                                        </p:tgtEl>
                                        <p:attrNameLst>
                                          <p:attrName>style.visibility</p:attrName>
                                        </p:attrNameLst>
                                      </p:cBhvr>
                                      <p:to>
                                        <p:strVal val="visible"/>
                                      </p:to>
                                    </p:set>
                                    <p:anim calcmode="lin" valueType="num">
                                      <p:cBhvr additive="base">
                                        <p:cTn id="117" dur="500" fill="hold"/>
                                        <p:tgtEl>
                                          <p:spTgt spid="16398"/>
                                        </p:tgtEl>
                                        <p:attrNameLst>
                                          <p:attrName>ppt_x</p:attrName>
                                        </p:attrNameLst>
                                      </p:cBhvr>
                                      <p:tavLst>
                                        <p:tav tm="0">
                                          <p:val>
                                            <p:strVal val="0-#ppt_w/2"/>
                                          </p:val>
                                        </p:tav>
                                        <p:tav tm="100000">
                                          <p:val>
                                            <p:strVal val="#ppt_x"/>
                                          </p:val>
                                        </p:tav>
                                      </p:tavLst>
                                    </p:anim>
                                    <p:anim calcmode="lin" valueType="num">
                                      <p:cBhvr additive="base">
                                        <p:cTn id="118" dur="500" fill="hold"/>
                                        <p:tgtEl>
                                          <p:spTgt spid="16398"/>
                                        </p:tgtEl>
                                        <p:attrNameLst>
                                          <p:attrName>ppt_y</p:attrName>
                                        </p:attrNameLst>
                                      </p:cBhvr>
                                      <p:tavLst>
                                        <p:tav tm="0">
                                          <p:val>
                                            <p:strVal val="0-#ppt_h/2"/>
                                          </p:val>
                                        </p:tav>
                                        <p:tav tm="100000">
                                          <p:val>
                                            <p:strVal val="#ppt_y"/>
                                          </p:val>
                                        </p:tav>
                                      </p:tavLst>
                                    </p:anim>
                                  </p:childTnLst>
                                </p:cTn>
                              </p:par>
                            </p:childTnLst>
                          </p:cTn>
                        </p:par>
                        <p:par>
                          <p:cTn id="119" fill="hold">
                            <p:stCondLst>
                              <p:cond delay="33500"/>
                            </p:stCondLst>
                            <p:childTnLst>
                              <p:par>
                                <p:cTn id="120" presetID="2" presetClass="entr" presetSubtype="4" fill="hold" nodeType="afterEffect">
                                  <p:stCondLst>
                                    <p:cond delay="1000"/>
                                  </p:stCondLst>
                                  <p:childTnLst>
                                    <p:set>
                                      <p:cBhvr>
                                        <p:cTn id="121" dur="1" fill="hold">
                                          <p:stCondLst>
                                            <p:cond delay="0"/>
                                          </p:stCondLst>
                                        </p:cTn>
                                        <p:tgtEl>
                                          <p:spTgt spid="16399"/>
                                        </p:tgtEl>
                                        <p:attrNameLst>
                                          <p:attrName>style.visibility</p:attrName>
                                        </p:attrNameLst>
                                      </p:cBhvr>
                                      <p:to>
                                        <p:strVal val="visible"/>
                                      </p:to>
                                    </p:set>
                                    <p:anim calcmode="lin" valueType="num">
                                      <p:cBhvr additive="base">
                                        <p:cTn id="122" dur="500" fill="hold"/>
                                        <p:tgtEl>
                                          <p:spTgt spid="16399"/>
                                        </p:tgtEl>
                                        <p:attrNameLst>
                                          <p:attrName>ppt_x</p:attrName>
                                        </p:attrNameLst>
                                      </p:cBhvr>
                                      <p:tavLst>
                                        <p:tav tm="0">
                                          <p:val>
                                            <p:strVal val="#ppt_x"/>
                                          </p:val>
                                        </p:tav>
                                        <p:tav tm="100000">
                                          <p:val>
                                            <p:strVal val="#ppt_x"/>
                                          </p:val>
                                        </p:tav>
                                      </p:tavLst>
                                    </p:anim>
                                    <p:anim calcmode="lin" valueType="num">
                                      <p:cBhvr additive="base">
                                        <p:cTn id="123" dur="500" fill="hold"/>
                                        <p:tgtEl>
                                          <p:spTgt spid="16399"/>
                                        </p:tgtEl>
                                        <p:attrNameLst>
                                          <p:attrName>ppt_y</p:attrName>
                                        </p:attrNameLst>
                                      </p:cBhvr>
                                      <p:tavLst>
                                        <p:tav tm="0">
                                          <p:val>
                                            <p:strVal val="1+#ppt_h/2"/>
                                          </p:val>
                                        </p:tav>
                                        <p:tav tm="100000">
                                          <p:val>
                                            <p:strVal val="#ppt_y"/>
                                          </p:val>
                                        </p:tav>
                                      </p:tavLst>
                                    </p:anim>
                                  </p:childTnLst>
                                </p:cTn>
                              </p:par>
                            </p:childTnLst>
                          </p:cTn>
                        </p:par>
                        <p:par>
                          <p:cTn id="124" fill="hold">
                            <p:stCondLst>
                              <p:cond delay="35000"/>
                            </p:stCondLst>
                            <p:childTnLst>
                              <p:par>
                                <p:cTn id="125" presetID="2" presetClass="entr" presetSubtype="1" fill="hold" grpId="0" nodeType="afterEffect">
                                  <p:stCondLst>
                                    <p:cond delay="1000"/>
                                  </p:stCondLst>
                                  <p:childTnLst>
                                    <p:set>
                                      <p:cBhvr>
                                        <p:cTn id="126" dur="1" fill="hold">
                                          <p:stCondLst>
                                            <p:cond delay="0"/>
                                          </p:stCondLst>
                                        </p:cTn>
                                        <p:tgtEl>
                                          <p:spTgt spid="16425"/>
                                        </p:tgtEl>
                                        <p:attrNameLst>
                                          <p:attrName>style.visibility</p:attrName>
                                        </p:attrNameLst>
                                      </p:cBhvr>
                                      <p:to>
                                        <p:strVal val="visible"/>
                                      </p:to>
                                    </p:set>
                                    <p:anim calcmode="lin" valueType="num">
                                      <p:cBhvr additive="base">
                                        <p:cTn id="127" dur="500" fill="hold"/>
                                        <p:tgtEl>
                                          <p:spTgt spid="16425"/>
                                        </p:tgtEl>
                                        <p:attrNameLst>
                                          <p:attrName>ppt_x</p:attrName>
                                        </p:attrNameLst>
                                      </p:cBhvr>
                                      <p:tavLst>
                                        <p:tav tm="0">
                                          <p:val>
                                            <p:strVal val="#ppt_x"/>
                                          </p:val>
                                        </p:tav>
                                        <p:tav tm="100000">
                                          <p:val>
                                            <p:strVal val="#ppt_x"/>
                                          </p:val>
                                        </p:tav>
                                      </p:tavLst>
                                    </p:anim>
                                    <p:anim calcmode="lin" valueType="num">
                                      <p:cBhvr additive="base">
                                        <p:cTn id="128" dur="500" fill="hold"/>
                                        <p:tgtEl>
                                          <p:spTgt spid="16425"/>
                                        </p:tgtEl>
                                        <p:attrNameLst>
                                          <p:attrName>ppt_y</p:attrName>
                                        </p:attrNameLst>
                                      </p:cBhvr>
                                      <p:tavLst>
                                        <p:tav tm="0">
                                          <p:val>
                                            <p:strVal val="0-#ppt_h/2"/>
                                          </p:val>
                                        </p:tav>
                                        <p:tav tm="100000">
                                          <p:val>
                                            <p:strVal val="#ppt_y"/>
                                          </p:val>
                                        </p:tav>
                                      </p:tavLst>
                                    </p:anim>
                                  </p:childTnLst>
                                </p:cTn>
                              </p:par>
                            </p:childTnLst>
                          </p:cTn>
                        </p:par>
                        <p:par>
                          <p:cTn id="129" fill="hold">
                            <p:stCondLst>
                              <p:cond delay="36500"/>
                            </p:stCondLst>
                            <p:childTnLst>
                              <p:par>
                                <p:cTn id="130" presetID="2" presetClass="entr" presetSubtype="4" fill="hold" grpId="0" nodeType="afterEffect">
                                  <p:stCondLst>
                                    <p:cond delay="1000"/>
                                  </p:stCondLst>
                                  <p:childTnLst>
                                    <p:set>
                                      <p:cBhvr>
                                        <p:cTn id="131" dur="1" fill="hold">
                                          <p:stCondLst>
                                            <p:cond delay="0"/>
                                          </p:stCondLst>
                                        </p:cTn>
                                        <p:tgtEl>
                                          <p:spTgt spid="16411"/>
                                        </p:tgtEl>
                                        <p:attrNameLst>
                                          <p:attrName>style.visibility</p:attrName>
                                        </p:attrNameLst>
                                      </p:cBhvr>
                                      <p:to>
                                        <p:strVal val="visible"/>
                                      </p:to>
                                    </p:set>
                                    <p:anim calcmode="lin" valueType="num">
                                      <p:cBhvr additive="base">
                                        <p:cTn id="132" dur="500" fill="hold"/>
                                        <p:tgtEl>
                                          <p:spTgt spid="16411"/>
                                        </p:tgtEl>
                                        <p:attrNameLst>
                                          <p:attrName>ppt_x</p:attrName>
                                        </p:attrNameLst>
                                      </p:cBhvr>
                                      <p:tavLst>
                                        <p:tav tm="0">
                                          <p:val>
                                            <p:strVal val="#ppt_x"/>
                                          </p:val>
                                        </p:tav>
                                        <p:tav tm="100000">
                                          <p:val>
                                            <p:strVal val="#ppt_x"/>
                                          </p:val>
                                        </p:tav>
                                      </p:tavLst>
                                    </p:anim>
                                    <p:anim calcmode="lin" valueType="num">
                                      <p:cBhvr additive="base">
                                        <p:cTn id="133" dur="500" fill="hold"/>
                                        <p:tgtEl>
                                          <p:spTgt spid="16411"/>
                                        </p:tgtEl>
                                        <p:attrNameLst>
                                          <p:attrName>ppt_y</p:attrName>
                                        </p:attrNameLst>
                                      </p:cBhvr>
                                      <p:tavLst>
                                        <p:tav tm="0">
                                          <p:val>
                                            <p:strVal val="1+#ppt_h/2"/>
                                          </p:val>
                                        </p:tav>
                                        <p:tav tm="100000">
                                          <p:val>
                                            <p:strVal val="#ppt_y"/>
                                          </p:val>
                                        </p:tav>
                                      </p:tavLst>
                                    </p:anim>
                                  </p:childTnLst>
                                </p:cTn>
                              </p:par>
                            </p:childTnLst>
                          </p:cTn>
                        </p:par>
                        <p:par>
                          <p:cTn id="134" fill="hold">
                            <p:stCondLst>
                              <p:cond delay="38000"/>
                            </p:stCondLst>
                            <p:childTnLst>
                              <p:par>
                                <p:cTn id="135" presetID="2" presetClass="entr" presetSubtype="8" fill="hold" nodeType="afterEffect">
                                  <p:stCondLst>
                                    <p:cond delay="1000"/>
                                  </p:stCondLst>
                                  <p:childTnLst>
                                    <p:set>
                                      <p:cBhvr>
                                        <p:cTn id="136" dur="1" fill="hold">
                                          <p:stCondLst>
                                            <p:cond delay="0"/>
                                          </p:stCondLst>
                                        </p:cTn>
                                        <p:tgtEl>
                                          <p:spTgt spid="16400"/>
                                        </p:tgtEl>
                                        <p:attrNameLst>
                                          <p:attrName>style.visibility</p:attrName>
                                        </p:attrNameLst>
                                      </p:cBhvr>
                                      <p:to>
                                        <p:strVal val="visible"/>
                                      </p:to>
                                    </p:set>
                                    <p:anim calcmode="lin" valueType="num">
                                      <p:cBhvr additive="base">
                                        <p:cTn id="137" dur="500" fill="hold"/>
                                        <p:tgtEl>
                                          <p:spTgt spid="16400"/>
                                        </p:tgtEl>
                                        <p:attrNameLst>
                                          <p:attrName>ppt_x</p:attrName>
                                        </p:attrNameLst>
                                      </p:cBhvr>
                                      <p:tavLst>
                                        <p:tav tm="0">
                                          <p:val>
                                            <p:strVal val="0-#ppt_w/2"/>
                                          </p:val>
                                        </p:tav>
                                        <p:tav tm="100000">
                                          <p:val>
                                            <p:strVal val="#ppt_x"/>
                                          </p:val>
                                        </p:tav>
                                      </p:tavLst>
                                    </p:anim>
                                    <p:anim calcmode="lin" valueType="num">
                                      <p:cBhvr additive="base">
                                        <p:cTn id="138" dur="500" fill="hold"/>
                                        <p:tgtEl>
                                          <p:spTgt spid="16400"/>
                                        </p:tgtEl>
                                        <p:attrNameLst>
                                          <p:attrName>ppt_y</p:attrName>
                                        </p:attrNameLst>
                                      </p:cBhvr>
                                      <p:tavLst>
                                        <p:tav tm="0">
                                          <p:val>
                                            <p:strVal val="#ppt_y"/>
                                          </p:val>
                                        </p:tav>
                                        <p:tav tm="100000">
                                          <p:val>
                                            <p:strVal val="#ppt_y"/>
                                          </p:val>
                                        </p:tav>
                                      </p:tavLst>
                                    </p:anim>
                                  </p:childTnLst>
                                </p:cTn>
                              </p:par>
                            </p:childTnLst>
                          </p:cTn>
                        </p:par>
                        <p:par>
                          <p:cTn id="139" fill="hold">
                            <p:stCondLst>
                              <p:cond delay="39500"/>
                            </p:stCondLst>
                            <p:childTnLst>
                              <p:par>
                                <p:cTn id="140" presetID="2" presetClass="entr" presetSubtype="8" fill="hold" nodeType="afterEffect">
                                  <p:stCondLst>
                                    <p:cond delay="1000"/>
                                  </p:stCondLst>
                                  <p:childTnLst>
                                    <p:set>
                                      <p:cBhvr>
                                        <p:cTn id="141" dur="1" fill="hold">
                                          <p:stCondLst>
                                            <p:cond delay="0"/>
                                          </p:stCondLst>
                                        </p:cTn>
                                        <p:tgtEl>
                                          <p:spTgt spid="16390"/>
                                        </p:tgtEl>
                                        <p:attrNameLst>
                                          <p:attrName>style.visibility</p:attrName>
                                        </p:attrNameLst>
                                      </p:cBhvr>
                                      <p:to>
                                        <p:strVal val="visible"/>
                                      </p:to>
                                    </p:set>
                                    <p:anim calcmode="lin" valueType="num">
                                      <p:cBhvr additive="base">
                                        <p:cTn id="142" dur="500" fill="hold"/>
                                        <p:tgtEl>
                                          <p:spTgt spid="16390"/>
                                        </p:tgtEl>
                                        <p:attrNameLst>
                                          <p:attrName>ppt_x</p:attrName>
                                        </p:attrNameLst>
                                      </p:cBhvr>
                                      <p:tavLst>
                                        <p:tav tm="0">
                                          <p:val>
                                            <p:strVal val="0-#ppt_w/2"/>
                                          </p:val>
                                        </p:tav>
                                        <p:tav tm="100000">
                                          <p:val>
                                            <p:strVal val="#ppt_x"/>
                                          </p:val>
                                        </p:tav>
                                      </p:tavLst>
                                    </p:anim>
                                    <p:anim calcmode="lin" valueType="num">
                                      <p:cBhvr additive="base">
                                        <p:cTn id="143" dur="500" fill="hold"/>
                                        <p:tgtEl>
                                          <p:spTgt spid="16390"/>
                                        </p:tgtEl>
                                        <p:attrNameLst>
                                          <p:attrName>ppt_y</p:attrName>
                                        </p:attrNameLst>
                                      </p:cBhvr>
                                      <p:tavLst>
                                        <p:tav tm="0">
                                          <p:val>
                                            <p:strVal val="#ppt_y"/>
                                          </p:val>
                                        </p:tav>
                                        <p:tav tm="100000">
                                          <p:val>
                                            <p:strVal val="#ppt_y"/>
                                          </p:val>
                                        </p:tav>
                                      </p:tavLst>
                                    </p:anim>
                                  </p:childTnLst>
                                </p:cTn>
                              </p:par>
                            </p:childTnLst>
                          </p:cTn>
                        </p:par>
                        <p:par>
                          <p:cTn id="144" fill="hold">
                            <p:stCondLst>
                              <p:cond delay="41000"/>
                            </p:stCondLst>
                            <p:childTnLst>
                              <p:par>
                                <p:cTn id="145" presetID="2" presetClass="entr" presetSubtype="8" fill="hold" grpId="0" nodeType="afterEffect">
                                  <p:stCondLst>
                                    <p:cond delay="1000"/>
                                  </p:stCondLst>
                                  <p:childTnLst>
                                    <p:set>
                                      <p:cBhvr>
                                        <p:cTn id="146" dur="1" fill="hold">
                                          <p:stCondLst>
                                            <p:cond delay="0"/>
                                          </p:stCondLst>
                                        </p:cTn>
                                        <p:tgtEl>
                                          <p:spTgt spid="16406"/>
                                        </p:tgtEl>
                                        <p:attrNameLst>
                                          <p:attrName>style.visibility</p:attrName>
                                        </p:attrNameLst>
                                      </p:cBhvr>
                                      <p:to>
                                        <p:strVal val="visible"/>
                                      </p:to>
                                    </p:set>
                                    <p:anim calcmode="lin" valueType="num">
                                      <p:cBhvr additive="base">
                                        <p:cTn id="147" dur="500" fill="hold"/>
                                        <p:tgtEl>
                                          <p:spTgt spid="16406"/>
                                        </p:tgtEl>
                                        <p:attrNameLst>
                                          <p:attrName>ppt_x</p:attrName>
                                        </p:attrNameLst>
                                      </p:cBhvr>
                                      <p:tavLst>
                                        <p:tav tm="0">
                                          <p:val>
                                            <p:strVal val="0-#ppt_w/2"/>
                                          </p:val>
                                        </p:tav>
                                        <p:tav tm="100000">
                                          <p:val>
                                            <p:strVal val="#ppt_x"/>
                                          </p:val>
                                        </p:tav>
                                      </p:tavLst>
                                    </p:anim>
                                    <p:anim calcmode="lin" valueType="num">
                                      <p:cBhvr additive="base">
                                        <p:cTn id="148" dur="500" fill="hold"/>
                                        <p:tgtEl>
                                          <p:spTgt spid="16406"/>
                                        </p:tgtEl>
                                        <p:attrNameLst>
                                          <p:attrName>ppt_y</p:attrName>
                                        </p:attrNameLst>
                                      </p:cBhvr>
                                      <p:tavLst>
                                        <p:tav tm="0">
                                          <p:val>
                                            <p:strVal val="#ppt_y"/>
                                          </p:val>
                                        </p:tav>
                                        <p:tav tm="100000">
                                          <p:val>
                                            <p:strVal val="#ppt_y"/>
                                          </p:val>
                                        </p:tav>
                                      </p:tavLst>
                                    </p:anim>
                                  </p:childTnLst>
                                </p:cTn>
                              </p:par>
                            </p:childTnLst>
                          </p:cTn>
                        </p:par>
                        <p:par>
                          <p:cTn id="149" fill="hold">
                            <p:stCondLst>
                              <p:cond delay="42500"/>
                            </p:stCondLst>
                            <p:childTnLst>
                              <p:par>
                                <p:cTn id="150" presetID="2" presetClass="entr" presetSubtype="2" fill="hold" grpId="0" nodeType="afterEffect">
                                  <p:stCondLst>
                                    <p:cond delay="1000"/>
                                  </p:stCondLst>
                                  <p:childTnLst>
                                    <p:set>
                                      <p:cBhvr>
                                        <p:cTn id="151" dur="1" fill="hold">
                                          <p:stCondLst>
                                            <p:cond delay="0"/>
                                          </p:stCondLst>
                                        </p:cTn>
                                        <p:tgtEl>
                                          <p:spTgt spid="16417"/>
                                        </p:tgtEl>
                                        <p:attrNameLst>
                                          <p:attrName>style.visibility</p:attrName>
                                        </p:attrNameLst>
                                      </p:cBhvr>
                                      <p:to>
                                        <p:strVal val="visible"/>
                                      </p:to>
                                    </p:set>
                                    <p:anim calcmode="lin" valueType="num">
                                      <p:cBhvr additive="base">
                                        <p:cTn id="152" dur="500" fill="hold"/>
                                        <p:tgtEl>
                                          <p:spTgt spid="16417"/>
                                        </p:tgtEl>
                                        <p:attrNameLst>
                                          <p:attrName>ppt_x</p:attrName>
                                        </p:attrNameLst>
                                      </p:cBhvr>
                                      <p:tavLst>
                                        <p:tav tm="0">
                                          <p:val>
                                            <p:strVal val="1+#ppt_w/2"/>
                                          </p:val>
                                        </p:tav>
                                        <p:tav tm="100000">
                                          <p:val>
                                            <p:strVal val="#ppt_x"/>
                                          </p:val>
                                        </p:tav>
                                      </p:tavLst>
                                    </p:anim>
                                    <p:anim calcmode="lin" valueType="num">
                                      <p:cBhvr additive="base">
                                        <p:cTn id="153" dur="500" fill="hold"/>
                                        <p:tgtEl>
                                          <p:spTgt spid="16417"/>
                                        </p:tgtEl>
                                        <p:attrNameLst>
                                          <p:attrName>ppt_y</p:attrName>
                                        </p:attrNameLst>
                                      </p:cBhvr>
                                      <p:tavLst>
                                        <p:tav tm="0">
                                          <p:val>
                                            <p:strVal val="#ppt_y"/>
                                          </p:val>
                                        </p:tav>
                                        <p:tav tm="100000">
                                          <p:val>
                                            <p:strVal val="#ppt_y"/>
                                          </p:val>
                                        </p:tav>
                                      </p:tavLst>
                                    </p:anim>
                                  </p:childTnLst>
                                </p:cTn>
                              </p:par>
                            </p:childTnLst>
                          </p:cTn>
                        </p:par>
                        <p:par>
                          <p:cTn id="154" fill="hold">
                            <p:stCondLst>
                              <p:cond delay="44000"/>
                            </p:stCondLst>
                            <p:childTnLst>
                              <p:par>
                                <p:cTn id="155" presetID="2" presetClass="entr" presetSubtype="9" fill="hold" nodeType="afterEffect">
                                  <p:stCondLst>
                                    <p:cond delay="1000"/>
                                  </p:stCondLst>
                                  <p:childTnLst>
                                    <p:set>
                                      <p:cBhvr>
                                        <p:cTn id="156" dur="1" fill="hold">
                                          <p:stCondLst>
                                            <p:cond delay="0"/>
                                          </p:stCondLst>
                                        </p:cTn>
                                        <p:tgtEl>
                                          <p:spTgt spid="16408"/>
                                        </p:tgtEl>
                                        <p:attrNameLst>
                                          <p:attrName>style.visibility</p:attrName>
                                        </p:attrNameLst>
                                      </p:cBhvr>
                                      <p:to>
                                        <p:strVal val="visible"/>
                                      </p:to>
                                    </p:set>
                                    <p:anim calcmode="lin" valueType="num">
                                      <p:cBhvr additive="base">
                                        <p:cTn id="157" dur="500" fill="hold"/>
                                        <p:tgtEl>
                                          <p:spTgt spid="16408"/>
                                        </p:tgtEl>
                                        <p:attrNameLst>
                                          <p:attrName>ppt_x</p:attrName>
                                        </p:attrNameLst>
                                      </p:cBhvr>
                                      <p:tavLst>
                                        <p:tav tm="0">
                                          <p:val>
                                            <p:strVal val="0-#ppt_w/2"/>
                                          </p:val>
                                        </p:tav>
                                        <p:tav tm="100000">
                                          <p:val>
                                            <p:strVal val="#ppt_x"/>
                                          </p:val>
                                        </p:tav>
                                      </p:tavLst>
                                    </p:anim>
                                    <p:anim calcmode="lin" valueType="num">
                                      <p:cBhvr additive="base">
                                        <p:cTn id="158" dur="500" fill="hold"/>
                                        <p:tgtEl>
                                          <p:spTgt spid="16408"/>
                                        </p:tgtEl>
                                        <p:attrNameLst>
                                          <p:attrName>ppt_y</p:attrName>
                                        </p:attrNameLst>
                                      </p:cBhvr>
                                      <p:tavLst>
                                        <p:tav tm="0">
                                          <p:val>
                                            <p:strVal val="0-#ppt_h/2"/>
                                          </p:val>
                                        </p:tav>
                                        <p:tav tm="100000">
                                          <p:val>
                                            <p:strVal val="#ppt_y"/>
                                          </p:val>
                                        </p:tav>
                                      </p:tavLst>
                                    </p:anim>
                                  </p:childTnLst>
                                </p:cTn>
                              </p:par>
                            </p:childTnLst>
                          </p:cTn>
                        </p:par>
                        <p:par>
                          <p:cTn id="159" fill="hold">
                            <p:stCondLst>
                              <p:cond delay="45500"/>
                            </p:stCondLst>
                            <p:childTnLst>
                              <p:par>
                                <p:cTn id="160" presetID="2" presetClass="entr" presetSubtype="9" fill="hold" grpId="0" nodeType="afterEffect">
                                  <p:stCondLst>
                                    <p:cond delay="1000"/>
                                  </p:stCondLst>
                                  <p:childTnLst>
                                    <p:set>
                                      <p:cBhvr>
                                        <p:cTn id="161" dur="1" fill="hold">
                                          <p:stCondLst>
                                            <p:cond delay="0"/>
                                          </p:stCondLst>
                                        </p:cTn>
                                        <p:tgtEl>
                                          <p:spTgt spid="16420"/>
                                        </p:tgtEl>
                                        <p:attrNameLst>
                                          <p:attrName>style.visibility</p:attrName>
                                        </p:attrNameLst>
                                      </p:cBhvr>
                                      <p:to>
                                        <p:strVal val="visible"/>
                                      </p:to>
                                    </p:set>
                                    <p:anim calcmode="lin" valueType="num">
                                      <p:cBhvr additive="base">
                                        <p:cTn id="162" dur="500" fill="hold"/>
                                        <p:tgtEl>
                                          <p:spTgt spid="16420"/>
                                        </p:tgtEl>
                                        <p:attrNameLst>
                                          <p:attrName>ppt_x</p:attrName>
                                        </p:attrNameLst>
                                      </p:cBhvr>
                                      <p:tavLst>
                                        <p:tav tm="0">
                                          <p:val>
                                            <p:strVal val="0-#ppt_w/2"/>
                                          </p:val>
                                        </p:tav>
                                        <p:tav tm="100000">
                                          <p:val>
                                            <p:strVal val="#ppt_x"/>
                                          </p:val>
                                        </p:tav>
                                      </p:tavLst>
                                    </p:anim>
                                    <p:anim calcmode="lin" valueType="num">
                                      <p:cBhvr additive="base">
                                        <p:cTn id="163" dur="500" fill="hold"/>
                                        <p:tgtEl>
                                          <p:spTgt spid="16420"/>
                                        </p:tgtEl>
                                        <p:attrNameLst>
                                          <p:attrName>ppt_y</p:attrName>
                                        </p:attrNameLst>
                                      </p:cBhvr>
                                      <p:tavLst>
                                        <p:tav tm="0">
                                          <p:val>
                                            <p:strVal val="0-#ppt_h/2"/>
                                          </p:val>
                                        </p:tav>
                                        <p:tav tm="100000">
                                          <p:val>
                                            <p:strVal val="#ppt_y"/>
                                          </p:val>
                                        </p:tav>
                                      </p:tavLst>
                                    </p:anim>
                                  </p:childTnLst>
                                </p:cTn>
                              </p:par>
                            </p:childTnLst>
                          </p:cTn>
                        </p:par>
                        <p:par>
                          <p:cTn id="164" fill="hold">
                            <p:stCondLst>
                              <p:cond delay="47000"/>
                            </p:stCondLst>
                            <p:childTnLst>
                              <p:par>
                                <p:cTn id="165" presetID="2" presetClass="entr" presetSubtype="12" fill="hold" nodeType="afterEffect">
                                  <p:stCondLst>
                                    <p:cond delay="1000"/>
                                  </p:stCondLst>
                                  <p:childTnLst>
                                    <p:set>
                                      <p:cBhvr>
                                        <p:cTn id="166" dur="1" fill="hold">
                                          <p:stCondLst>
                                            <p:cond delay="0"/>
                                          </p:stCondLst>
                                        </p:cTn>
                                        <p:tgtEl>
                                          <p:spTgt spid="16409"/>
                                        </p:tgtEl>
                                        <p:attrNameLst>
                                          <p:attrName>style.visibility</p:attrName>
                                        </p:attrNameLst>
                                      </p:cBhvr>
                                      <p:to>
                                        <p:strVal val="visible"/>
                                      </p:to>
                                    </p:set>
                                    <p:anim calcmode="lin" valueType="num">
                                      <p:cBhvr additive="base">
                                        <p:cTn id="167" dur="500" fill="hold"/>
                                        <p:tgtEl>
                                          <p:spTgt spid="16409"/>
                                        </p:tgtEl>
                                        <p:attrNameLst>
                                          <p:attrName>ppt_x</p:attrName>
                                        </p:attrNameLst>
                                      </p:cBhvr>
                                      <p:tavLst>
                                        <p:tav tm="0">
                                          <p:val>
                                            <p:strVal val="0-#ppt_w/2"/>
                                          </p:val>
                                        </p:tav>
                                        <p:tav tm="100000">
                                          <p:val>
                                            <p:strVal val="#ppt_x"/>
                                          </p:val>
                                        </p:tav>
                                      </p:tavLst>
                                    </p:anim>
                                    <p:anim calcmode="lin" valueType="num">
                                      <p:cBhvr additive="base">
                                        <p:cTn id="168" dur="500" fill="hold"/>
                                        <p:tgtEl>
                                          <p:spTgt spid="16409"/>
                                        </p:tgtEl>
                                        <p:attrNameLst>
                                          <p:attrName>ppt_y</p:attrName>
                                        </p:attrNameLst>
                                      </p:cBhvr>
                                      <p:tavLst>
                                        <p:tav tm="0">
                                          <p:val>
                                            <p:strVal val="1+#ppt_h/2"/>
                                          </p:val>
                                        </p:tav>
                                        <p:tav tm="100000">
                                          <p:val>
                                            <p:strVal val="#ppt_y"/>
                                          </p:val>
                                        </p:tav>
                                      </p:tavLst>
                                    </p:anim>
                                  </p:childTnLst>
                                </p:cTn>
                              </p:par>
                            </p:childTnLst>
                          </p:cTn>
                        </p:par>
                        <p:par>
                          <p:cTn id="169" fill="hold">
                            <p:stCondLst>
                              <p:cond delay="48500"/>
                            </p:stCondLst>
                            <p:childTnLst>
                              <p:par>
                                <p:cTn id="170" presetID="2" presetClass="entr" presetSubtype="12" fill="hold" grpId="0" nodeType="afterEffect">
                                  <p:stCondLst>
                                    <p:cond delay="1000"/>
                                  </p:stCondLst>
                                  <p:childTnLst>
                                    <p:set>
                                      <p:cBhvr>
                                        <p:cTn id="171" dur="1" fill="hold">
                                          <p:stCondLst>
                                            <p:cond delay="0"/>
                                          </p:stCondLst>
                                        </p:cTn>
                                        <p:tgtEl>
                                          <p:spTgt spid="16415"/>
                                        </p:tgtEl>
                                        <p:attrNameLst>
                                          <p:attrName>style.visibility</p:attrName>
                                        </p:attrNameLst>
                                      </p:cBhvr>
                                      <p:to>
                                        <p:strVal val="visible"/>
                                      </p:to>
                                    </p:set>
                                    <p:anim calcmode="lin" valueType="num">
                                      <p:cBhvr additive="base">
                                        <p:cTn id="172" dur="500" fill="hold"/>
                                        <p:tgtEl>
                                          <p:spTgt spid="16415"/>
                                        </p:tgtEl>
                                        <p:attrNameLst>
                                          <p:attrName>ppt_x</p:attrName>
                                        </p:attrNameLst>
                                      </p:cBhvr>
                                      <p:tavLst>
                                        <p:tav tm="0">
                                          <p:val>
                                            <p:strVal val="0-#ppt_w/2"/>
                                          </p:val>
                                        </p:tav>
                                        <p:tav tm="100000">
                                          <p:val>
                                            <p:strVal val="#ppt_x"/>
                                          </p:val>
                                        </p:tav>
                                      </p:tavLst>
                                    </p:anim>
                                    <p:anim calcmode="lin" valueType="num">
                                      <p:cBhvr additive="base">
                                        <p:cTn id="173" dur="500" fill="hold"/>
                                        <p:tgtEl>
                                          <p:spTgt spid="16415"/>
                                        </p:tgtEl>
                                        <p:attrNameLst>
                                          <p:attrName>ppt_y</p:attrName>
                                        </p:attrNameLst>
                                      </p:cBhvr>
                                      <p:tavLst>
                                        <p:tav tm="0">
                                          <p:val>
                                            <p:strVal val="1+#ppt_h/2"/>
                                          </p:val>
                                        </p:tav>
                                        <p:tav tm="100000">
                                          <p:val>
                                            <p:strVal val="#ppt_y"/>
                                          </p:val>
                                        </p:tav>
                                      </p:tavLst>
                                    </p:anim>
                                  </p:childTnLst>
                                </p:cTn>
                              </p:par>
                            </p:childTnLst>
                          </p:cTn>
                        </p:par>
                        <p:par>
                          <p:cTn id="174" fill="hold">
                            <p:stCondLst>
                              <p:cond delay="50000"/>
                            </p:stCondLst>
                            <p:childTnLst>
                              <p:par>
                                <p:cTn id="175" presetID="2" presetClass="entr" presetSubtype="3" fill="hold" grpId="0" nodeType="afterEffect">
                                  <p:stCondLst>
                                    <p:cond delay="1000"/>
                                  </p:stCondLst>
                                  <p:childTnLst>
                                    <p:set>
                                      <p:cBhvr>
                                        <p:cTn id="176" dur="1" fill="hold">
                                          <p:stCondLst>
                                            <p:cond delay="0"/>
                                          </p:stCondLst>
                                        </p:cTn>
                                        <p:tgtEl>
                                          <p:spTgt spid="2"/>
                                        </p:tgtEl>
                                        <p:attrNameLst>
                                          <p:attrName>style.visibility</p:attrName>
                                        </p:attrNameLst>
                                      </p:cBhvr>
                                      <p:to>
                                        <p:strVal val="visible"/>
                                      </p:to>
                                    </p:set>
                                    <p:anim calcmode="lin" valueType="num">
                                      <p:cBhvr additive="base">
                                        <p:cTn id="177" dur="500" fill="hold"/>
                                        <p:tgtEl>
                                          <p:spTgt spid="2"/>
                                        </p:tgtEl>
                                        <p:attrNameLst>
                                          <p:attrName>ppt_x</p:attrName>
                                        </p:attrNameLst>
                                      </p:cBhvr>
                                      <p:tavLst>
                                        <p:tav tm="0">
                                          <p:val>
                                            <p:strVal val="1+#ppt_w/2"/>
                                          </p:val>
                                        </p:tav>
                                        <p:tav tm="100000">
                                          <p:val>
                                            <p:strVal val="#ppt_x"/>
                                          </p:val>
                                        </p:tav>
                                      </p:tavLst>
                                    </p:anim>
                                    <p:anim calcmode="lin" valueType="num">
                                      <p:cBhvr additive="base">
                                        <p:cTn id="178" dur="500" fill="hold"/>
                                        <p:tgtEl>
                                          <p:spTgt spid="2"/>
                                        </p:tgtEl>
                                        <p:attrNameLst>
                                          <p:attrName>ppt_y</p:attrName>
                                        </p:attrNameLst>
                                      </p:cBhvr>
                                      <p:tavLst>
                                        <p:tav tm="0">
                                          <p:val>
                                            <p:strVal val="0-#ppt_h/2"/>
                                          </p:val>
                                        </p:tav>
                                        <p:tav tm="100000">
                                          <p:val>
                                            <p:strVal val="#ppt_y"/>
                                          </p:val>
                                        </p:tav>
                                      </p:tavLst>
                                    </p:anim>
                                  </p:childTnLst>
                                </p:cTn>
                              </p:par>
                            </p:childTnLst>
                          </p:cTn>
                        </p:par>
                        <p:par>
                          <p:cTn id="179" fill="hold">
                            <p:stCondLst>
                              <p:cond delay="51500"/>
                            </p:stCondLst>
                            <p:childTnLst>
                              <p:par>
                                <p:cTn id="180" presetID="2" presetClass="entr" presetSubtype="1" fill="hold" grpId="0" nodeType="afterEffect">
                                  <p:stCondLst>
                                    <p:cond delay="1000"/>
                                  </p:stCondLst>
                                  <p:childTnLst>
                                    <p:set>
                                      <p:cBhvr>
                                        <p:cTn id="181" dur="1" fill="hold">
                                          <p:stCondLst>
                                            <p:cond delay="0"/>
                                          </p:stCondLst>
                                        </p:cTn>
                                        <p:tgtEl>
                                          <p:spTgt spid="3"/>
                                        </p:tgtEl>
                                        <p:attrNameLst>
                                          <p:attrName>style.visibility</p:attrName>
                                        </p:attrNameLst>
                                      </p:cBhvr>
                                      <p:to>
                                        <p:strVal val="visible"/>
                                      </p:to>
                                    </p:set>
                                    <p:anim calcmode="lin" valueType="num">
                                      <p:cBhvr additive="base">
                                        <p:cTn id="182" dur="500" fill="hold"/>
                                        <p:tgtEl>
                                          <p:spTgt spid="3"/>
                                        </p:tgtEl>
                                        <p:attrNameLst>
                                          <p:attrName>ppt_x</p:attrName>
                                        </p:attrNameLst>
                                      </p:cBhvr>
                                      <p:tavLst>
                                        <p:tav tm="0">
                                          <p:val>
                                            <p:strVal val="#ppt_x"/>
                                          </p:val>
                                        </p:tav>
                                        <p:tav tm="100000">
                                          <p:val>
                                            <p:strVal val="#ppt_x"/>
                                          </p:val>
                                        </p:tav>
                                      </p:tavLst>
                                    </p:anim>
                                    <p:anim calcmode="lin" valueType="num">
                                      <p:cBhvr additive="base">
                                        <p:cTn id="183" dur="500" fill="hold"/>
                                        <p:tgtEl>
                                          <p:spTgt spid="3"/>
                                        </p:tgtEl>
                                        <p:attrNameLst>
                                          <p:attrName>ppt_y</p:attrName>
                                        </p:attrNameLst>
                                      </p:cBhvr>
                                      <p:tavLst>
                                        <p:tav tm="0">
                                          <p:val>
                                            <p:strVal val="0-#ppt_h/2"/>
                                          </p:val>
                                        </p:tav>
                                        <p:tav tm="100000">
                                          <p:val>
                                            <p:strVal val="#ppt_y"/>
                                          </p:val>
                                        </p:tav>
                                      </p:tavLst>
                                    </p:anim>
                                  </p:childTnLst>
                                </p:cTn>
                              </p:par>
                            </p:childTnLst>
                          </p:cTn>
                        </p:par>
                        <p:par>
                          <p:cTn id="184" fill="hold">
                            <p:stCondLst>
                              <p:cond delay="53000"/>
                            </p:stCondLst>
                            <p:childTnLst>
                              <p:par>
                                <p:cTn id="185" presetID="2" presetClass="entr" presetSubtype="1" fill="hold" grpId="0" nodeType="afterEffect">
                                  <p:stCondLst>
                                    <p:cond delay="1000"/>
                                  </p:stCondLst>
                                  <p:childTnLst>
                                    <p:set>
                                      <p:cBhvr>
                                        <p:cTn id="186" dur="1" fill="hold">
                                          <p:stCondLst>
                                            <p:cond delay="0"/>
                                          </p:stCondLst>
                                        </p:cTn>
                                        <p:tgtEl>
                                          <p:spTgt spid="4"/>
                                        </p:tgtEl>
                                        <p:attrNameLst>
                                          <p:attrName>style.visibility</p:attrName>
                                        </p:attrNameLst>
                                      </p:cBhvr>
                                      <p:to>
                                        <p:strVal val="visible"/>
                                      </p:to>
                                    </p:set>
                                    <p:anim calcmode="lin" valueType="num">
                                      <p:cBhvr additive="base">
                                        <p:cTn id="187" dur="500" fill="hold"/>
                                        <p:tgtEl>
                                          <p:spTgt spid="4"/>
                                        </p:tgtEl>
                                        <p:attrNameLst>
                                          <p:attrName>ppt_x</p:attrName>
                                        </p:attrNameLst>
                                      </p:cBhvr>
                                      <p:tavLst>
                                        <p:tav tm="0">
                                          <p:val>
                                            <p:strVal val="#ppt_x"/>
                                          </p:val>
                                        </p:tav>
                                        <p:tav tm="100000">
                                          <p:val>
                                            <p:strVal val="#ppt_x"/>
                                          </p:val>
                                        </p:tav>
                                      </p:tavLst>
                                    </p:anim>
                                    <p:anim calcmode="lin" valueType="num">
                                      <p:cBhvr additive="base">
                                        <p:cTn id="188" dur="500" fill="hold"/>
                                        <p:tgtEl>
                                          <p:spTgt spid="4"/>
                                        </p:tgtEl>
                                        <p:attrNameLst>
                                          <p:attrName>ppt_y</p:attrName>
                                        </p:attrNameLst>
                                      </p:cBhvr>
                                      <p:tavLst>
                                        <p:tav tm="0">
                                          <p:val>
                                            <p:strVal val="0-#ppt_h/2"/>
                                          </p:val>
                                        </p:tav>
                                        <p:tav tm="100000">
                                          <p:val>
                                            <p:strVal val="#ppt_y"/>
                                          </p:val>
                                        </p:tav>
                                      </p:tavLst>
                                    </p:anim>
                                  </p:childTnLst>
                                </p:cTn>
                              </p:par>
                            </p:childTnLst>
                          </p:cTn>
                        </p:par>
                        <p:par>
                          <p:cTn id="189" fill="hold">
                            <p:stCondLst>
                              <p:cond delay="54500"/>
                            </p:stCondLst>
                            <p:childTnLst>
                              <p:par>
                                <p:cTn id="190" presetID="2" presetClass="entr" presetSubtype="4" fill="hold" grpId="0" nodeType="afterEffect">
                                  <p:stCondLst>
                                    <p:cond delay="1000"/>
                                  </p:stCondLst>
                                  <p:childTnLst>
                                    <p:set>
                                      <p:cBhvr>
                                        <p:cTn id="191" dur="1" fill="hold">
                                          <p:stCondLst>
                                            <p:cond delay="0"/>
                                          </p:stCondLst>
                                        </p:cTn>
                                        <p:tgtEl>
                                          <p:spTgt spid="5"/>
                                        </p:tgtEl>
                                        <p:attrNameLst>
                                          <p:attrName>style.visibility</p:attrName>
                                        </p:attrNameLst>
                                      </p:cBhvr>
                                      <p:to>
                                        <p:strVal val="visible"/>
                                      </p:to>
                                    </p:set>
                                    <p:anim calcmode="lin" valueType="num">
                                      <p:cBhvr additive="base">
                                        <p:cTn id="192" dur="500" fill="hold"/>
                                        <p:tgtEl>
                                          <p:spTgt spid="5"/>
                                        </p:tgtEl>
                                        <p:attrNameLst>
                                          <p:attrName>ppt_x</p:attrName>
                                        </p:attrNameLst>
                                      </p:cBhvr>
                                      <p:tavLst>
                                        <p:tav tm="0">
                                          <p:val>
                                            <p:strVal val="#ppt_x"/>
                                          </p:val>
                                        </p:tav>
                                        <p:tav tm="100000">
                                          <p:val>
                                            <p:strVal val="#ppt_x"/>
                                          </p:val>
                                        </p:tav>
                                      </p:tavLst>
                                    </p:anim>
                                    <p:anim calcmode="lin" valueType="num">
                                      <p:cBhvr additive="base">
                                        <p:cTn id="193" dur="500" fill="hold"/>
                                        <p:tgtEl>
                                          <p:spTgt spid="5"/>
                                        </p:tgtEl>
                                        <p:attrNameLst>
                                          <p:attrName>ppt_y</p:attrName>
                                        </p:attrNameLst>
                                      </p:cBhvr>
                                      <p:tavLst>
                                        <p:tav tm="0">
                                          <p:val>
                                            <p:strVal val="1+#ppt_h/2"/>
                                          </p:val>
                                        </p:tav>
                                        <p:tav tm="100000">
                                          <p:val>
                                            <p:strVal val="#ppt_y"/>
                                          </p:val>
                                        </p:tav>
                                      </p:tavLst>
                                    </p:anim>
                                  </p:childTnLst>
                                </p:cTn>
                              </p:par>
                            </p:childTnLst>
                          </p:cTn>
                        </p:par>
                        <p:par>
                          <p:cTn id="194" fill="hold">
                            <p:stCondLst>
                              <p:cond delay="56000"/>
                            </p:stCondLst>
                            <p:childTnLst>
                              <p:par>
                                <p:cTn id="195" presetID="2" presetClass="entr" presetSubtype="4" fill="hold" grpId="0" nodeType="afterEffect">
                                  <p:stCondLst>
                                    <p:cond delay="1000"/>
                                  </p:stCondLst>
                                  <p:childTnLst>
                                    <p:set>
                                      <p:cBhvr>
                                        <p:cTn id="196" dur="1" fill="hold">
                                          <p:stCondLst>
                                            <p:cond delay="0"/>
                                          </p:stCondLst>
                                        </p:cTn>
                                        <p:tgtEl>
                                          <p:spTgt spid="6"/>
                                        </p:tgtEl>
                                        <p:attrNameLst>
                                          <p:attrName>style.visibility</p:attrName>
                                        </p:attrNameLst>
                                      </p:cBhvr>
                                      <p:to>
                                        <p:strVal val="visible"/>
                                      </p:to>
                                    </p:set>
                                    <p:anim calcmode="lin" valueType="num">
                                      <p:cBhvr additive="base">
                                        <p:cTn id="197" dur="500" fill="hold"/>
                                        <p:tgtEl>
                                          <p:spTgt spid="6"/>
                                        </p:tgtEl>
                                        <p:attrNameLst>
                                          <p:attrName>ppt_x</p:attrName>
                                        </p:attrNameLst>
                                      </p:cBhvr>
                                      <p:tavLst>
                                        <p:tav tm="0">
                                          <p:val>
                                            <p:strVal val="#ppt_x"/>
                                          </p:val>
                                        </p:tav>
                                        <p:tav tm="100000">
                                          <p:val>
                                            <p:strVal val="#ppt_x"/>
                                          </p:val>
                                        </p:tav>
                                      </p:tavLst>
                                    </p:anim>
                                    <p:anim calcmode="lin" valueType="num">
                                      <p:cBhvr additive="base">
                                        <p:cTn id="198" dur="500" fill="hold"/>
                                        <p:tgtEl>
                                          <p:spTgt spid="6"/>
                                        </p:tgtEl>
                                        <p:attrNameLst>
                                          <p:attrName>ppt_y</p:attrName>
                                        </p:attrNameLst>
                                      </p:cBhvr>
                                      <p:tavLst>
                                        <p:tav tm="0">
                                          <p:val>
                                            <p:strVal val="1+#ppt_h/2"/>
                                          </p:val>
                                        </p:tav>
                                        <p:tav tm="100000">
                                          <p:val>
                                            <p:strVal val="#ppt_y"/>
                                          </p:val>
                                        </p:tav>
                                      </p:tavLst>
                                    </p:anim>
                                  </p:childTnLst>
                                </p:cTn>
                              </p:par>
                            </p:childTnLst>
                          </p:cTn>
                        </p:par>
                        <p:par>
                          <p:cTn id="199" fill="hold">
                            <p:stCondLst>
                              <p:cond delay="57500"/>
                            </p:stCondLst>
                            <p:childTnLst>
                              <p:par>
                                <p:cTn id="200" presetID="2" presetClass="entr" presetSubtype="4" fill="hold" grpId="0" nodeType="afterEffect">
                                  <p:stCondLst>
                                    <p:cond delay="1000"/>
                                  </p:stCondLst>
                                  <p:childTnLst>
                                    <p:set>
                                      <p:cBhvr>
                                        <p:cTn id="201" dur="1" fill="hold">
                                          <p:stCondLst>
                                            <p:cond delay="0"/>
                                          </p:stCondLst>
                                        </p:cTn>
                                        <p:tgtEl>
                                          <p:spTgt spid="7"/>
                                        </p:tgtEl>
                                        <p:attrNameLst>
                                          <p:attrName>style.visibility</p:attrName>
                                        </p:attrNameLst>
                                      </p:cBhvr>
                                      <p:to>
                                        <p:strVal val="visible"/>
                                      </p:to>
                                    </p:set>
                                    <p:anim calcmode="lin" valueType="num">
                                      <p:cBhvr additive="base">
                                        <p:cTn id="202" dur="500" fill="hold"/>
                                        <p:tgtEl>
                                          <p:spTgt spid="7"/>
                                        </p:tgtEl>
                                        <p:attrNameLst>
                                          <p:attrName>ppt_x</p:attrName>
                                        </p:attrNameLst>
                                      </p:cBhvr>
                                      <p:tavLst>
                                        <p:tav tm="0">
                                          <p:val>
                                            <p:strVal val="#ppt_x"/>
                                          </p:val>
                                        </p:tav>
                                        <p:tav tm="100000">
                                          <p:val>
                                            <p:strVal val="#ppt_x"/>
                                          </p:val>
                                        </p:tav>
                                      </p:tavLst>
                                    </p:anim>
                                    <p:anim calcmode="lin" valueType="num">
                                      <p:cBhvr additive="base">
                                        <p:cTn id="20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2" grpId="0"/>
      <p:bldP spid="16404" grpId="0"/>
      <p:bldP spid="16406" grpId="0"/>
      <p:bldP spid="16407" grpId="0" bldLvl="0" animBg="1"/>
      <p:bldP spid="16410" grpId="0"/>
      <p:bldP spid="16411" grpId="0"/>
      <p:bldP spid="16412" grpId="0"/>
      <p:bldP spid="16414" grpId="0"/>
      <p:bldP spid="16415" grpId="0"/>
      <p:bldP spid="16417" grpId="0"/>
      <p:bldP spid="16420" grpId="0"/>
      <p:bldP spid="16422" grpId="0"/>
      <p:bldP spid="16424" grpId="0"/>
      <p:bldP spid="16425" grpId="0"/>
      <p:bldP spid="16426" grpId="0"/>
      <p:bldP spid="2" grpId="0"/>
      <p:bldP spid="3" grpId="0"/>
      <p:bldP spid="4" grpId="0"/>
      <p:bldP spid="5" grpId="0"/>
      <p:bldP spid="6" grpId="0"/>
      <p:bldP spid="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1880870" y="1046480"/>
            <a:ext cx="8594090" cy="3969385"/>
          </a:xfrm>
          <a:prstGeom prst="rect">
            <a:avLst/>
          </a:prstGeom>
          <a:noFill/>
          <a:ln w="9525">
            <a:noFill/>
          </a:ln>
        </p:spPr>
        <p:txBody>
          <a:bodyPr wrap="square">
            <a:spAutoFit/>
          </a:bodyPr>
          <a:p>
            <a:pPr indent="612140" fontAlgn="auto">
              <a:lnSpc>
                <a:spcPct val="150000"/>
              </a:lnSpc>
            </a:pPr>
            <a:r>
              <a:rPr lang="zh-CN" sz="2400" b="1">
                <a:solidFill>
                  <a:srgbClr val="FF0000"/>
                </a:solidFill>
                <a:latin typeface="黑体" panose="02010609060101010101" charset="-122"/>
                <a:ea typeface="黑体" panose="02010609060101010101" charset="-122"/>
                <a:cs typeface="黑体" panose="02010609060101010101" charset="-122"/>
              </a:rPr>
              <a:t>三一律，</a:t>
            </a:r>
            <a:r>
              <a:rPr lang="zh-CN" sz="2400" b="1">
                <a:solidFill>
                  <a:srgbClr val="0E4A79"/>
                </a:solidFill>
                <a:latin typeface="黑体" panose="02010609060101010101" charset="-122"/>
                <a:ea typeface="黑体" panose="02010609060101010101" charset="-122"/>
                <a:cs typeface="黑体" panose="02010609060101010101" charset="-122"/>
              </a:rPr>
              <a:t>是西方戏剧结构理论之一，规定剧本创作必须遵守时间、地点和行动的一致，即情节服从于一个主题，时间不能超过一天，必须只有一个地点。一个地点：故事发生在</a:t>
            </a:r>
            <a:r>
              <a:rPr lang="en-US" sz="2400" b="1">
                <a:solidFill>
                  <a:srgbClr val="0E4A79"/>
                </a:solidFill>
                <a:latin typeface="黑体" panose="02010609060101010101" charset="-122"/>
                <a:ea typeface="黑体" panose="02010609060101010101" charset="-122"/>
                <a:cs typeface="黑体" panose="02010609060101010101" charset="-122"/>
              </a:rPr>
              <a:t>20</a:t>
            </a:r>
            <a:r>
              <a:rPr lang="zh-CN" sz="2400" b="1">
                <a:solidFill>
                  <a:srgbClr val="0E4A79"/>
                </a:solidFill>
                <a:latin typeface="黑体" panose="02010609060101010101" charset="-122"/>
                <a:ea typeface="黑体" panose="02010609060101010101" charset="-122"/>
                <a:cs typeface="黑体" panose="02010609060101010101" charset="-122"/>
              </a:rPr>
              <a:t>年代的天津某煤矿公司董事长周朴园家一个时间：《雷雨》的故事发生在</a:t>
            </a:r>
            <a:r>
              <a:rPr lang="en-US" sz="2400" b="1">
                <a:solidFill>
                  <a:srgbClr val="0E4A79"/>
                </a:solidFill>
                <a:latin typeface="黑体" panose="02010609060101010101" charset="-122"/>
                <a:ea typeface="黑体" panose="02010609060101010101" charset="-122"/>
                <a:cs typeface="黑体" panose="02010609060101010101" charset="-122"/>
              </a:rPr>
              <a:t>24</a:t>
            </a:r>
            <a:r>
              <a:rPr lang="zh-CN" sz="2400" b="1">
                <a:solidFill>
                  <a:srgbClr val="0E4A79"/>
                </a:solidFill>
                <a:latin typeface="黑体" panose="02010609060101010101" charset="-122"/>
                <a:ea typeface="黑体" panose="02010609060101010101" charset="-122"/>
                <a:cs typeface="黑体" panose="02010609060101010101" charset="-122"/>
              </a:rPr>
              <a:t>小时内，情节以早晨到傍晚再到深夜这一时间线索的变化向前发展</a:t>
            </a:r>
            <a:endParaRPr lang="zh-CN" altLang="en-US" b="1">
              <a:latin typeface="黑体" panose="02010609060101010101" charset="-122"/>
              <a:ea typeface="黑体" panose="02010609060101010101" charset="-122"/>
              <a:cs typeface="黑体" panose="02010609060101010101" charset="-122"/>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032635" y="2953385"/>
            <a:ext cx="8127365" cy="1445260"/>
          </a:xfrm>
          <a:prstGeom prst="rect">
            <a:avLst/>
          </a:prstGeom>
          <a:noFill/>
        </p:spPr>
        <p:txBody>
          <a:bodyPr wrap="square" rtlCol="0">
            <a:spAutoFit/>
          </a:bodyPr>
          <a:lstStyle/>
          <a:p>
            <a:pPr algn="ctr"/>
            <a:r>
              <a:rPr lang="zh-CN" altLang="en-US" sz="8800">
                <a:solidFill>
                  <a:srgbClr val="F43308"/>
                </a:solidFill>
                <a:latin typeface="华文行楷" panose="02010800040101010101" charset="-122"/>
                <a:ea typeface="华文行楷" panose="02010800040101010101" charset="-122"/>
                <a:cs typeface="华文行楷" panose="02010800040101010101" charset="-122"/>
              </a:rPr>
              <a:t>四、整体感知</a:t>
            </a:r>
            <a:endParaRPr lang="zh-CN" altLang="en-US" sz="8800">
              <a:solidFill>
                <a:srgbClr val="F43308"/>
              </a:solidFill>
              <a:latin typeface="华文行楷" panose="02010800040101010101" charset="-122"/>
              <a:ea typeface="华文行楷" panose="02010800040101010101" charset="-122"/>
              <a:cs typeface="华文行楷" panose="02010800040101010101" charset="-122"/>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714375" y="584835"/>
            <a:ext cx="10909935" cy="107632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en-US" altLang="zh-CN" sz="3200" b="1">
                <a:solidFill>
                  <a:srgbClr val="0800FF"/>
                </a:solidFill>
                <a:latin typeface="Times New Roman" panose="02020603050405020304" pitchFamily="18" charset="0"/>
                <a:ea typeface="幼圆" panose="02010509060101010101" pitchFamily="49" charset="-122"/>
              </a:rPr>
              <a:t>1</a:t>
            </a:r>
            <a:r>
              <a:rPr kumimoji="1" sz="3200" b="1">
                <a:solidFill>
                  <a:srgbClr val="0800FF"/>
                </a:solidFill>
                <a:latin typeface="Times New Roman" panose="02020603050405020304" pitchFamily="18" charset="0"/>
                <a:ea typeface="幼圆" panose="02010509060101010101" pitchFamily="49" charset="-122"/>
              </a:rPr>
              <a:t>、</a:t>
            </a:r>
            <a:r>
              <a:rPr kumimoji="1" lang="zh-CN" altLang="en-US" sz="3200" b="1">
                <a:solidFill>
                  <a:srgbClr val="0800FF"/>
                </a:solidFill>
                <a:latin typeface="Times New Roman" panose="02020603050405020304" pitchFamily="18" charset="0"/>
                <a:ea typeface="幼圆" panose="02010509060101010101" pitchFamily="49" charset="-122"/>
              </a:rPr>
              <a:t>快速浏览文本，理清故事情节。思考：《雷雨》第二幕中出场的人物主要有哪几位？他们之间的关系怎样？ </a:t>
            </a:r>
            <a:endParaRPr kumimoji="1" lang="zh-CN" altLang="en-US" sz="3200" b="1">
              <a:solidFill>
                <a:srgbClr val="0800FF"/>
              </a:solidFill>
              <a:latin typeface="Times New Roman" panose="02020603050405020304" pitchFamily="18" charset="0"/>
              <a:ea typeface="幼圆" panose="02010509060101010101" pitchFamily="49" charset="-122"/>
            </a:endParaRPr>
          </a:p>
        </p:txBody>
      </p:sp>
      <p:sp>
        <p:nvSpPr>
          <p:cNvPr id="3" name="文本框 2"/>
          <p:cNvSpPr txBox="1"/>
          <p:nvPr/>
        </p:nvSpPr>
        <p:spPr>
          <a:xfrm>
            <a:off x="714375" y="2223135"/>
            <a:ext cx="11034395" cy="3415030"/>
          </a:xfrm>
          <a:prstGeom prst="rect">
            <a:avLst/>
          </a:prstGeom>
          <a:noFill/>
        </p:spPr>
        <p:txBody>
          <a:bodyPr wrap="square" rtlCol="0" anchor="t">
            <a:spAutoFit/>
          </a:bodyPr>
          <a:lstStyle/>
          <a:p>
            <a:pPr indent="720090" fontAlgn="auto">
              <a:lnSpc>
                <a:spcPct val="120000"/>
              </a:lnSpc>
            </a:pPr>
            <a:r>
              <a:rPr lang="zh-CN" altLang="en-US" sz="3000" b="1">
                <a:solidFill>
                  <a:srgbClr val="F80CD5"/>
                </a:solidFill>
                <a:latin typeface="楷体" panose="02010609060101010101" charset="-122"/>
                <a:ea typeface="楷体" panose="02010609060101010101" charset="-122"/>
                <a:cs typeface="楷体" panose="02010609060101010101" charset="-122"/>
              </a:rPr>
              <a:t>这一幕出场人物主要有周朴园、鲁侍萍、鲁大海和周萍。这四个人原本是一家，分别为夫妻、父（母）子、兄弟的关系。但30年后，他们之间的关系变得十分复杂，已超出了家庭、血缘的意义，表现为以周朴园为代表的资本家与以鲁侍萍为代表的下层人民之间的矛盾冲突，以及以周朴园为代表的资本家与以鲁大海为代表的工人之间的尖锐的阶级冲突。</a:t>
            </a:r>
            <a:endParaRPr lang="zh-CN" altLang="en-US" sz="3000" b="1">
              <a:solidFill>
                <a:srgbClr val="F80CD5"/>
              </a:solidFill>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714375" y="584835"/>
            <a:ext cx="10909935" cy="2453640"/>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indent="720090" fontAlgn="auto">
              <a:lnSpc>
                <a:spcPct val="120000"/>
              </a:lnSpc>
            </a:pPr>
            <a:r>
              <a:rPr kumimoji="1" lang="en-US" altLang="zh-CN" sz="3200" b="1">
                <a:solidFill>
                  <a:srgbClr val="0800FF"/>
                </a:solidFill>
                <a:latin typeface="Times New Roman" panose="02020603050405020304" pitchFamily="18" charset="0"/>
                <a:ea typeface="幼圆" panose="02010509060101010101" pitchFamily="49" charset="-122"/>
              </a:rPr>
              <a:t>2</a:t>
            </a:r>
            <a:r>
              <a:rPr kumimoji="1" sz="3200" b="1">
                <a:solidFill>
                  <a:srgbClr val="0800FF"/>
                </a:solidFill>
                <a:latin typeface="Times New Roman" panose="02020603050405020304" pitchFamily="18" charset="0"/>
                <a:ea typeface="幼圆" panose="02010509060101010101" pitchFamily="49" charset="-122"/>
              </a:rPr>
              <a:t>、</a:t>
            </a:r>
            <a:r>
              <a:rPr kumimoji="1" lang="zh-CN" altLang="en-US" sz="3200" b="1">
                <a:solidFill>
                  <a:srgbClr val="0800FF"/>
                </a:solidFill>
                <a:latin typeface="Times New Roman" panose="02020603050405020304" pitchFamily="18" charset="0"/>
                <a:ea typeface="幼圆" panose="02010509060101010101" pitchFamily="49" charset="-122"/>
              </a:rPr>
              <a:t>本课一共节选了两场戏，</a:t>
            </a:r>
            <a:r>
              <a:rPr kumimoji="1" sz="3200" b="1">
                <a:solidFill>
                  <a:srgbClr val="0800FF"/>
                </a:solidFill>
                <a:latin typeface="Times New Roman" panose="02020603050405020304" pitchFamily="18" charset="0"/>
                <a:ea typeface="幼圆" panose="02010509060101010101" pitchFamily="49" charset="-122"/>
                <a:sym typeface="+mn-ea"/>
              </a:rPr>
              <a:t>用小标题的形式概括两部分内容。（</a:t>
            </a:r>
            <a:r>
              <a:rPr kumimoji="1" lang="zh-CN" altLang="en-US" sz="3200" b="1">
                <a:solidFill>
                  <a:srgbClr val="0800FF"/>
                </a:solidFill>
                <a:latin typeface="Times New Roman" panose="02020603050405020304" pitchFamily="18" charset="0"/>
                <a:ea typeface="幼圆" panose="02010509060101010101" pitchFamily="49" charset="-122"/>
              </a:rPr>
              <a:t>分析剧本的情节结构，一般都以场面为基本单位，划分场面的依据，一般是主要人物的上下场或主要场景的转换。）</a:t>
            </a:r>
            <a:endParaRPr kumimoji="1" lang="zh-CN" altLang="en-US" sz="3200" b="1">
              <a:solidFill>
                <a:srgbClr val="0800FF"/>
              </a:solidFill>
              <a:latin typeface="Times New Roman" panose="02020603050405020304" pitchFamily="18" charset="0"/>
              <a:ea typeface="幼圆" panose="02010509060101010101" pitchFamily="49" charset="-122"/>
            </a:endParaRPr>
          </a:p>
        </p:txBody>
      </p:sp>
      <p:sp>
        <p:nvSpPr>
          <p:cNvPr id="3" name="文本框 2"/>
          <p:cNvSpPr txBox="1"/>
          <p:nvPr/>
        </p:nvSpPr>
        <p:spPr>
          <a:xfrm>
            <a:off x="808990" y="3468370"/>
            <a:ext cx="11034395" cy="1419860"/>
          </a:xfrm>
          <a:prstGeom prst="rect">
            <a:avLst/>
          </a:prstGeom>
          <a:noFill/>
        </p:spPr>
        <p:txBody>
          <a:bodyPr wrap="square" rtlCol="0" anchor="t">
            <a:spAutoFit/>
          </a:bodyPr>
          <a:lstStyle/>
          <a:p>
            <a:pPr indent="720090" fontAlgn="auto">
              <a:lnSpc>
                <a:spcPct val="120000"/>
              </a:lnSpc>
            </a:pPr>
            <a:r>
              <a:rPr lang="zh-CN" altLang="en-US" sz="3600" b="1">
                <a:solidFill>
                  <a:srgbClr val="F80CD5"/>
                </a:solidFill>
                <a:latin typeface="楷体" panose="02010609060101010101" charset="-122"/>
                <a:ea typeface="楷体" panose="02010609060101010101" charset="-122"/>
                <a:cs typeface="楷体" panose="02010609060101010101" charset="-122"/>
              </a:rPr>
              <a:t>1、昔日情人，意外重逢（梅周）</a:t>
            </a:r>
            <a:endParaRPr lang="zh-CN" altLang="en-US" sz="3600" b="1">
              <a:solidFill>
                <a:srgbClr val="F80CD5"/>
              </a:solidFill>
              <a:latin typeface="楷体" panose="02010609060101010101" charset="-122"/>
              <a:ea typeface="楷体" panose="02010609060101010101" charset="-122"/>
              <a:cs typeface="楷体" panose="02010609060101010101" charset="-122"/>
            </a:endParaRPr>
          </a:p>
          <a:p>
            <a:pPr indent="720090" fontAlgn="auto">
              <a:lnSpc>
                <a:spcPct val="120000"/>
              </a:lnSpc>
            </a:pPr>
            <a:r>
              <a:rPr lang="zh-CN" altLang="en-US" sz="3600" b="1">
                <a:solidFill>
                  <a:srgbClr val="F80CD5"/>
                </a:solidFill>
                <a:latin typeface="楷体" panose="02010609060101010101" charset="-122"/>
                <a:ea typeface="楷体" panose="02010609060101010101" charset="-122"/>
                <a:cs typeface="楷体" panose="02010609060101010101" charset="-122"/>
              </a:rPr>
              <a:t>2、父子成仇，亲人难认（鲁周）</a:t>
            </a:r>
            <a:endParaRPr lang="zh-CN" altLang="en-US" sz="3600" b="1">
              <a:solidFill>
                <a:srgbClr val="F80CD5"/>
              </a:solidFill>
              <a:latin typeface="楷体" panose="02010609060101010101" charset="-122"/>
              <a:ea typeface="楷体" panose="02010609060101010101" charset="-122"/>
              <a:cs typeface="楷体" panose="0201060906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3" grpId="0"/>
      <p:bldP spid="3"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032635" y="2953385"/>
            <a:ext cx="8127365" cy="1445260"/>
          </a:xfrm>
          <a:prstGeom prst="rect">
            <a:avLst/>
          </a:prstGeom>
          <a:noFill/>
        </p:spPr>
        <p:txBody>
          <a:bodyPr wrap="square" rtlCol="0">
            <a:spAutoFit/>
          </a:bodyPr>
          <a:lstStyle/>
          <a:p>
            <a:pPr algn="ctr"/>
            <a:r>
              <a:rPr lang="zh-CN" altLang="en-US" sz="8800">
                <a:solidFill>
                  <a:srgbClr val="F43308"/>
                </a:solidFill>
                <a:latin typeface="华文行楷" panose="02010800040101010101" charset="-122"/>
                <a:ea typeface="华文行楷" panose="02010800040101010101" charset="-122"/>
                <a:cs typeface="华文行楷" panose="02010800040101010101" charset="-122"/>
              </a:rPr>
              <a:t>五、研读文本</a:t>
            </a:r>
            <a:endParaRPr lang="zh-CN" altLang="en-US" sz="8800">
              <a:solidFill>
                <a:srgbClr val="F43308"/>
              </a:solidFill>
              <a:latin typeface="华文行楷" panose="02010800040101010101" charset="-122"/>
              <a:ea typeface="华文行楷" panose="02010800040101010101" charset="-122"/>
              <a:cs typeface="华文行楷" panose="02010800040101010101" charset="-122"/>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1716405" y="584835"/>
            <a:ext cx="9907905" cy="58356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en-US" altLang="zh-CN" sz="3200" b="1">
                <a:solidFill>
                  <a:srgbClr val="0800FF"/>
                </a:solidFill>
                <a:latin typeface="Times New Roman" panose="02020603050405020304" pitchFamily="18" charset="0"/>
                <a:ea typeface="幼圆" panose="02010509060101010101" pitchFamily="49" charset="-122"/>
              </a:rPr>
              <a:t>1</a:t>
            </a:r>
            <a:r>
              <a:rPr kumimoji="1" sz="3200" b="1">
                <a:solidFill>
                  <a:srgbClr val="0800FF"/>
                </a:solidFill>
                <a:latin typeface="Times New Roman" panose="02020603050405020304" pitchFamily="18" charset="0"/>
                <a:ea typeface="幼圆" panose="02010509060101010101" pitchFamily="49" charset="-122"/>
              </a:rPr>
              <a:t>、</a:t>
            </a:r>
            <a:r>
              <a:rPr kumimoji="1" lang="zh-CN" altLang="en-US" sz="3200" b="1">
                <a:solidFill>
                  <a:srgbClr val="0800FF"/>
                </a:solidFill>
                <a:latin typeface="Times New Roman" panose="02020603050405020304" pitchFamily="18" charset="0"/>
                <a:ea typeface="幼圆" panose="02010509060101010101" pitchFamily="49" charset="-122"/>
              </a:rPr>
              <a:t>戏剧开头的“舞台说明”的作用是什么？</a:t>
            </a:r>
            <a:endParaRPr kumimoji="1" lang="zh-CN" altLang="en-US" sz="3200" b="1">
              <a:solidFill>
                <a:srgbClr val="0800FF"/>
              </a:solidFill>
              <a:latin typeface="Times New Roman" panose="02020603050405020304" pitchFamily="18" charset="0"/>
              <a:ea typeface="幼圆" panose="02010509060101010101" pitchFamily="49" charset="-122"/>
            </a:endParaRPr>
          </a:p>
        </p:txBody>
      </p:sp>
      <p:sp>
        <p:nvSpPr>
          <p:cNvPr id="3" name="文本框 2"/>
          <p:cNvSpPr txBox="1"/>
          <p:nvPr/>
        </p:nvSpPr>
        <p:spPr>
          <a:xfrm>
            <a:off x="1998980" y="2096135"/>
            <a:ext cx="8409305" cy="2861310"/>
          </a:xfrm>
          <a:prstGeom prst="rect">
            <a:avLst/>
          </a:prstGeom>
          <a:noFill/>
        </p:spPr>
        <p:txBody>
          <a:bodyPr wrap="square" rtlCol="0" anchor="t">
            <a:spAutoFit/>
          </a:bodyPr>
          <a:lstStyle/>
          <a:p>
            <a:pPr indent="720090" fontAlgn="auto">
              <a:lnSpc>
                <a:spcPct val="120000"/>
              </a:lnSpc>
            </a:pPr>
            <a:r>
              <a:rPr lang="zh-CN" altLang="en-US" sz="3000" b="1">
                <a:solidFill>
                  <a:srgbClr val="F80CD5"/>
                </a:solidFill>
                <a:latin typeface="楷体" panose="02010609060101010101" charset="-122"/>
                <a:ea typeface="楷体" panose="02010609060101010101" charset="-122"/>
                <a:cs typeface="楷体" panose="02010609060101010101" charset="-122"/>
              </a:rPr>
              <a:t>这段“舞台说明”交代了</a:t>
            </a:r>
            <a:r>
              <a:rPr lang="zh-CN" altLang="en-US" sz="3000" b="1">
                <a:solidFill>
                  <a:srgbClr val="FF0000"/>
                </a:solidFill>
                <a:latin typeface="楷体" panose="02010609060101010101" charset="-122"/>
                <a:ea typeface="楷体" panose="02010609060101010101" charset="-122"/>
                <a:cs typeface="楷体" panose="02010609060101010101" charset="-122"/>
              </a:rPr>
              <a:t>故事发生的时间和舞台气氛</a:t>
            </a:r>
            <a:r>
              <a:rPr lang="zh-CN" altLang="en-US" sz="3000" b="1">
                <a:solidFill>
                  <a:srgbClr val="F80CD5"/>
                </a:solidFill>
                <a:latin typeface="楷体" panose="02010609060101010101" charset="-122"/>
                <a:ea typeface="楷体" panose="02010609060101010101" charset="-122"/>
                <a:cs typeface="楷体" panose="02010609060101010101" charset="-122"/>
              </a:rPr>
              <a:t>。这种气氛同剧情紧密配合，烘托了</a:t>
            </a:r>
            <a:r>
              <a:rPr lang="zh-CN" altLang="en-US" sz="3000" b="1">
                <a:solidFill>
                  <a:srgbClr val="FF0000"/>
                </a:solidFill>
                <a:latin typeface="楷体" panose="02010609060101010101" charset="-122"/>
                <a:ea typeface="楷体" panose="02010609060101010101" charset="-122"/>
                <a:cs typeface="楷体" panose="02010609060101010101" charset="-122"/>
              </a:rPr>
              <a:t>人物的烦躁、郁闷不安</a:t>
            </a:r>
            <a:r>
              <a:rPr lang="zh-CN" altLang="en-US" sz="3000" b="1">
                <a:solidFill>
                  <a:srgbClr val="F80CD5"/>
                </a:solidFill>
                <a:latin typeface="楷体" panose="02010609060101010101" charset="-122"/>
                <a:ea typeface="楷体" panose="02010609060101010101" charset="-122"/>
                <a:cs typeface="楷体" panose="02010609060101010101" charset="-122"/>
              </a:rPr>
              <a:t>的情绪，预示着一场雷雨的到来。不仅为完整地塑造人物服务，而且感染了读者或观众，也随之产生一种压抑感。　</a:t>
            </a:r>
            <a:endParaRPr lang="zh-CN" altLang="en-US" sz="3000" b="1">
              <a:solidFill>
                <a:srgbClr val="F80CD5"/>
              </a:solidFill>
              <a:latin typeface="楷体" panose="02010609060101010101" charset="-122"/>
              <a:ea typeface="楷体" panose="02010609060101010101" charset="-122"/>
              <a:cs typeface="楷体" panose="02010609060101010101"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383665"/>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第一场</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480695" y="2466975"/>
            <a:ext cx="743585" cy="17252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383665"/>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第一场</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480695" y="2466975"/>
            <a:ext cx="743585" cy="1725295"/>
          </a:xfrm>
          <a:prstGeom prst="rect">
            <a:avLst/>
          </a:prstGeom>
        </p:spPr>
      </p:pic>
      <p:sp>
        <p:nvSpPr>
          <p:cNvPr id="5" name="文本框 4"/>
          <p:cNvSpPr txBox="1"/>
          <p:nvPr/>
        </p:nvSpPr>
        <p:spPr>
          <a:xfrm>
            <a:off x="930275" y="189865"/>
            <a:ext cx="10883900" cy="6062345"/>
          </a:xfrm>
          <a:prstGeom prst="rect">
            <a:avLst/>
          </a:prstGeom>
          <a:noFill/>
        </p:spPr>
        <p:txBody>
          <a:bodyPr wrap="square" rtlCol="0">
            <a:spAutoFit/>
          </a:bodyPr>
          <a:p>
            <a:r>
              <a:rPr kumimoji="1" lang="zh-CN" altLang="en-US" sz="3200" b="1">
                <a:solidFill>
                  <a:srgbClr val="0800FF"/>
                </a:solidFill>
                <a:effectLst/>
                <a:latin typeface="Times New Roman" panose="02020603050405020304" pitchFamily="18" charset="0"/>
                <a:ea typeface="幼圆" panose="02010509060101010101" pitchFamily="49" charset="-122"/>
              </a:rPr>
              <a:t>2、语言鉴赏---------（话剧的对白、独白）个性化、动作化、潜台词 </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fontAlgn="auto">
              <a:lnSpc>
                <a:spcPct val="150000"/>
              </a:lnSpc>
            </a:pPr>
            <a:r>
              <a:rPr lang="zh-CN" altLang="en-US"/>
              <a:t>（一）个性化</a:t>
            </a:r>
            <a:endParaRPr lang="zh-CN" altLang="en-US"/>
          </a:p>
          <a:p>
            <a:pPr fontAlgn="auto">
              <a:lnSpc>
                <a:spcPct val="150000"/>
              </a:lnSpc>
            </a:pPr>
            <a:r>
              <a:rPr lang="zh-CN" altLang="en-US"/>
              <a:t>形象性格、身份、经历</a:t>
            </a:r>
            <a:endParaRPr lang="zh-CN" altLang="en-US"/>
          </a:p>
          <a:p>
            <a:pPr fontAlgn="auto">
              <a:lnSpc>
                <a:spcPct val="150000"/>
              </a:lnSpc>
            </a:pPr>
            <a:r>
              <a:rPr lang="zh-CN" altLang="en-US"/>
              <a:t>侍萍（悲愤）命，不公平的命指使我来的</a:t>
            </a:r>
            <a:endParaRPr lang="zh-CN" altLang="en-US"/>
          </a:p>
          <a:p>
            <a:pPr fontAlgn="auto">
              <a:lnSpc>
                <a:spcPct val="150000"/>
              </a:lnSpc>
            </a:pPr>
            <a:endParaRPr lang="zh-CN" altLang="en-US"/>
          </a:p>
          <a:p>
            <a:pPr fontAlgn="auto">
              <a:lnSpc>
                <a:spcPct val="150000"/>
              </a:lnSpc>
            </a:pPr>
            <a:r>
              <a:rPr lang="zh-CN" altLang="en-US"/>
              <a:t>1、人生经历——侍萍是生活在社会底层，被周朴园抛弃，当命运再一次安排她与周朴园相逢时，她的心已经千疮百孔了，所有的愤怒与不甘都已经被岁月消磨干净。这一句语言是对黑暗的不公平世道的诅咒和反抗，但又不得不屈服于命运的下层劳动人民的呐喊。</a:t>
            </a:r>
            <a:endParaRPr lang="zh-CN" altLang="en-US"/>
          </a:p>
          <a:p>
            <a:pPr fontAlgn="auto">
              <a:lnSpc>
                <a:spcPct val="150000"/>
              </a:lnSpc>
            </a:pPr>
            <a:r>
              <a:rPr lang="zh-CN" altLang="en-US"/>
              <a:t>2、身份地位——出身低微，饱受生活的摧残。曾经周家女仆，现在某校女佣，相信命运，认为自己命苦，虽然认识到自己的遭遇很不公平,但却缺乏觉悟,所以把一切都归结到命运上去。</a:t>
            </a:r>
            <a:endParaRPr lang="zh-CN" altLang="en-US"/>
          </a:p>
          <a:p>
            <a:pPr fontAlgn="auto">
              <a:lnSpc>
                <a:spcPct val="150000"/>
              </a:lnSpc>
            </a:pPr>
            <a:r>
              <a:rPr lang="zh-CN" altLang="en-US"/>
              <a:t>3、人物性格：</a:t>
            </a:r>
            <a:endParaRPr lang="zh-CN" altLang="en-US"/>
          </a:p>
          <a:p>
            <a:pPr fontAlgn="auto">
              <a:lnSpc>
                <a:spcPct val="150000"/>
              </a:lnSpc>
            </a:pPr>
            <a:r>
              <a:rPr lang="zh-CN" altLang="en-US"/>
              <a:t>憎恨丑恶、控诉罪行：“指使”——看清剥削阶级的摧残而无处申诉，无力反抗强权，受封建制度的压迫和虐待。清醒但又软弱：看清仇恨、残暴但又无奈。</a:t>
            </a: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1224280" y="584835"/>
            <a:ext cx="10400030" cy="476948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sz="3200" b="1">
                <a:solidFill>
                  <a:srgbClr val="0800FF"/>
                </a:solidFill>
                <a:latin typeface="Times New Roman" panose="02020603050405020304" pitchFamily="18" charset="0"/>
                <a:ea typeface="幼圆" panose="02010509060101010101" pitchFamily="49" charset="-122"/>
              </a:rPr>
              <a:t>（二）动作化</a:t>
            </a:r>
            <a:endParaRPr kumimoji="1" sz="3200" b="1">
              <a:solidFill>
                <a:srgbClr val="0800FF"/>
              </a:solidFill>
              <a:latin typeface="Times New Roman" panose="02020603050405020304" pitchFamily="18" charset="0"/>
              <a:ea typeface="幼圆" panose="02010509060101010101" pitchFamily="49" charset="-122"/>
            </a:endParaRPr>
          </a:p>
          <a:p>
            <a:pPr marL="0" lvl="0" indent="0" eaLnBrk="1" hangingPunct="1">
              <a:spcBef>
                <a:spcPct val="50000"/>
              </a:spcBef>
            </a:pPr>
            <a:r>
              <a:rPr kumimoji="1" sz="3200" b="1">
                <a:solidFill>
                  <a:schemeClr val="tx1"/>
                </a:solidFill>
                <a:latin typeface="Times New Roman" panose="02020603050405020304" pitchFamily="18" charset="0"/>
                <a:ea typeface="幼圆" panose="02010509060101010101" pitchFamily="49" charset="-122"/>
              </a:rPr>
              <a:t>1、它可以和手势、表情、形体动作（舞台说明）结合在一起`。</a:t>
            </a:r>
            <a:endParaRPr kumimoji="1" sz="3200" b="1">
              <a:solidFill>
                <a:schemeClr val="tx1"/>
              </a:solidFill>
              <a:latin typeface="Times New Roman" panose="02020603050405020304" pitchFamily="18" charset="0"/>
              <a:ea typeface="幼圆" panose="02010509060101010101" pitchFamily="49" charset="-122"/>
            </a:endParaRPr>
          </a:p>
          <a:p>
            <a:pPr marL="0" lvl="0" indent="0" eaLnBrk="1" hangingPunct="1">
              <a:spcBef>
                <a:spcPct val="50000"/>
              </a:spcBef>
            </a:pPr>
            <a:r>
              <a:rPr kumimoji="1" sz="3200" b="1">
                <a:solidFill>
                  <a:schemeClr val="tx1"/>
                </a:solidFill>
                <a:latin typeface="Times New Roman" panose="02020603050405020304" pitchFamily="18" charset="0"/>
                <a:ea typeface="幼圆" panose="02010509060101010101" pitchFamily="49" charset="-122"/>
              </a:rPr>
              <a:t>2、戏剧中语言的动作性还以语言为基础使对话双方产生心理活动的变化，人物由内而外自然而然地做出反应（即动作），从而使戏剧能够把各种矛盾冲突直观再现于舞台，令观众身临其境。</a:t>
            </a:r>
            <a:endParaRPr kumimoji="1" sz="3200" b="1">
              <a:solidFill>
                <a:schemeClr val="tx1"/>
              </a:solidFill>
              <a:latin typeface="Times New Roman" panose="02020603050405020304" pitchFamily="18" charset="0"/>
              <a:ea typeface="幼圆" panose="02010509060101010101" pitchFamily="49" charset="-122"/>
            </a:endParaRPr>
          </a:p>
          <a:p>
            <a:pPr marL="0" lvl="0" indent="0" eaLnBrk="1" hangingPunct="1">
              <a:spcBef>
                <a:spcPct val="50000"/>
              </a:spcBef>
            </a:pPr>
            <a:r>
              <a:rPr kumimoji="1" sz="3200" b="1">
                <a:solidFill>
                  <a:schemeClr val="tx1"/>
                </a:solidFill>
                <a:latin typeface="Times New Roman" panose="02020603050405020304" pitchFamily="18" charset="0"/>
                <a:ea typeface="幼圆" panose="02010509060101010101" pitchFamily="49" charset="-122"/>
              </a:rPr>
              <a:t>作用：展现人物情感与心理，提出人物形象</a:t>
            </a:r>
            <a:endParaRPr kumimoji="1" sz="3200" b="1">
              <a:solidFill>
                <a:schemeClr val="tx1"/>
              </a:solidFill>
              <a:latin typeface="Times New Roman" panose="02020603050405020304" pitchFamily="18" charset="0"/>
              <a:ea typeface="幼圆" panose="02010509060101010101" pitchFamily="49"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383665"/>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第一场</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480695" y="2466975"/>
            <a:ext cx="743585" cy="17252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p:txBody>
          <a:bodyPr/>
          <a:p>
            <a:pPr marL="0" algn="l">
              <a:lnSpc>
                <a:spcPct val="100000"/>
              </a:lnSpc>
              <a:buClrTx/>
              <a:buSzTx/>
              <a:buFontTx/>
              <a:buNone/>
            </a:pPr>
            <a:r>
              <a:rPr kumimoji="1" lang="zh-CN" altLang="en-US" sz="3200" b="1">
                <a:solidFill>
                  <a:srgbClr val="0800FF"/>
                </a:solidFill>
                <a:effectLst/>
                <a:latin typeface="Times New Roman" panose="02020603050405020304" pitchFamily="18" charset="0"/>
                <a:ea typeface="幼圆" panose="02010509060101010101" pitchFamily="49" charset="-122"/>
              </a:rPr>
              <a:t>（三）潜台词</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buFontTx/>
              <a:buNone/>
            </a:pPr>
            <a:r>
              <a:rPr kumimoji="1" lang="zh-CN" altLang="en-US" sz="3200" b="1">
                <a:solidFill>
                  <a:srgbClr val="0800FF"/>
                </a:solidFill>
                <a:effectLst/>
                <a:latin typeface="Times New Roman" panose="02020603050405020304" pitchFamily="18" charset="0"/>
                <a:ea typeface="幼圆" panose="02010509060101010101" pitchFamily="49" charset="-122"/>
              </a:rPr>
              <a:t>作用：表达丰富芙蓉内心，传达多种信息</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buFontTx/>
              <a:buNone/>
            </a:pPr>
            <a:endParaRPr kumimoji="1" lang="zh-CN" altLang="en-US" sz="3200" b="1">
              <a:solidFill>
                <a:srgbClr val="0800FF"/>
              </a:solidFill>
              <a:effectLst/>
              <a:latin typeface="Times New Roman" panose="02020603050405020304" pitchFamily="18" charset="0"/>
              <a:ea typeface="幼圆" panose="02010509060101010101" pitchFamily="49" charset="-122"/>
            </a:endParaRPr>
          </a:p>
          <a:p>
            <a:r>
              <a:rPr lang="zh-CN" altLang="en-US"/>
              <a:t>（鲁贵知道了繁漪与周萍的不伦之恋，来找繁漪）</a:t>
            </a:r>
            <a:endParaRPr lang="zh-CN" altLang="en-US"/>
          </a:p>
          <a:p>
            <a:r>
              <a:rPr lang="zh-CN" altLang="en-US"/>
              <a:t>   繁漪（略惊）你来做什么？</a:t>
            </a:r>
            <a:endParaRPr lang="zh-CN" altLang="en-US"/>
          </a:p>
          <a:p>
            <a:r>
              <a:rPr lang="zh-CN" altLang="en-US"/>
              <a:t>鲁贵（假笑）给您请安来了。我在门口等了半天了</a:t>
            </a:r>
            <a:endParaRPr lang="zh-CN" altLang="en-US"/>
          </a:p>
          <a:p>
            <a:r>
              <a:rPr lang="zh-CN" altLang="en-US"/>
              <a:t>繁漪（镇静）哦，你刚才在门口？</a:t>
            </a:r>
            <a:endParaRPr lang="zh-CN" altLang="en-US"/>
          </a:p>
          <a:p>
            <a:r>
              <a:rPr lang="zh-CN" altLang="en-US"/>
              <a:t>鲁贵（倨傲地）我要见老爷</a:t>
            </a:r>
            <a:endParaRPr lang="zh-CN" altLang="en-US"/>
          </a:p>
          <a:p>
            <a:r>
              <a:rPr lang="zh-CN" altLang="en-US"/>
              <a:t>答案：①这是一个借口，其实在威胁</a:t>
            </a:r>
            <a:endParaRPr lang="zh-CN" altLang="en-US"/>
          </a:p>
          <a:p>
            <a:r>
              <a:rPr lang="zh-CN" altLang="en-US"/>
              <a:t>②体现鲁贵贪婪刁诈的性格</a:t>
            </a:r>
            <a:endParaRPr lang="zh-CN" altLang="en-US"/>
          </a:p>
        </p:txBody>
      </p:sp>
    </p:spTree>
  </p:cSld>
  <p:clrMapOvr>
    <a:masterClrMapping/>
  </p:clrMapOvr>
  <p:transition spd="med">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ChangeArrowheads="1"/>
          </p:cNvSpPr>
          <p:nvPr/>
        </p:nvSpPr>
        <p:spPr bwMode="auto">
          <a:xfrm>
            <a:off x="367348" y="206375"/>
            <a:ext cx="3271520" cy="768350"/>
          </a:xfrm>
          <a:prstGeom prst="rect">
            <a:avLst/>
          </a:prstGeom>
          <a:noFill/>
          <a:ln w="9525">
            <a:noFill/>
            <a:prstDash val="dashDot"/>
            <a:miter lim="800000"/>
          </a:ln>
          <a:effectLst/>
        </p:spPr>
        <p:txBody>
          <a:bodyPr wrap="non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marR="0" lvl="0" indent="0" eaLnBrk="1" hangingPunct="1"/>
            <a:r>
              <a:rPr lang="zh-CN" altLang="en-US" sz="4400" b="1" spc="0">
                <a:solidFill>
                  <a:srgbClr val="CC3300"/>
                </a:solidFill>
                <a:effectLst>
                  <a:outerShdw blurRad="38100" dist="38100" dir="2700000" algn="tl">
                    <a:srgbClr val="000000">
                      <a:alpha val="43137"/>
                    </a:srgbClr>
                  </a:outerShdw>
                </a:effectLst>
                <a:latin typeface="幼圆" panose="02010509060101010101" pitchFamily="49" charset="-122"/>
                <a:ea typeface="幼圆" panose="02010509060101010101" pitchFamily="49" charset="-122"/>
              </a:rPr>
              <a:t>（一）定义</a:t>
            </a:r>
            <a:r>
              <a:rPr lang="en-US" altLang="zh-CN" sz="4400" b="1" spc="0">
                <a:solidFill>
                  <a:srgbClr val="CC3300"/>
                </a:solidFill>
                <a:effectLst>
                  <a:outerShdw blurRad="38100" dist="38100" dir="2700000" algn="tl">
                    <a:srgbClr val="000000">
                      <a:alpha val="43137"/>
                    </a:srgbClr>
                  </a:outerShdw>
                </a:effectLst>
                <a:latin typeface="幼圆" panose="02010509060101010101" pitchFamily="49" charset="-122"/>
                <a:ea typeface="幼圆" panose="02010509060101010101" pitchFamily="49" charset="-122"/>
              </a:rPr>
              <a:t>:</a:t>
            </a:r>
            <a:endParaRPr lang="en-US" altLang="zh-CN" sz="4400" b="1" spc="0">
              <a:solidFill>
                <a:srgbClr val="CC3300"/>
              </a:solidFill>
              <a:effectLst>
                <a:outerShdw blurRad="38100" dist="38100" dir="2700000" algn="tl">
                  <a:srgbClr val="000000">
                    <a:alpha val="43137"/>
                  </a:srgbClr>
                </a:outerShdw>
              </a:effectLst>
              <a:latin typeface="幼圆" panose="02010509060101010101" pitchFamily="49" charset="-122"/>
              <a:ea typeface="幼圆" panose="02010509060101010101" pitchFamily="49" charset="-122"/>
            </a:endParaRPr>
          </a:p>
        </p:txBody>
      </p:sp>
      <p:sp>
        <p:nvSpPr>
          <p:cNvPr id="2" name="文本框 1"/>
          <p:cNvSpPr txBox="1"/>
          <p:nvPr/>
        </p:nvSpPr>
        <p:spPr>
          <a:xfrm>
            <a:off x="579120" y="1508125"/>
            <a:ext cx="10626725" cy="2122805"/>
          </a:xfrm>
          <a:prstGeom prst="rect">
            <a:avLst/>
          </a:prstGeom>
          <a:noFill/>
        </p:spPr>
        <p:txBody>
          <a:bodyPr wrap="square" rtlCol="0">
            <a:spAutoFit/>
          </a:bodyPr>
          <a:lstStyle/>
          <a:p>
            <a:pPr marL="0" marR="0" lvl="0" indent="720090" algn="l" eaLnBrk="1" hangingPunct="1">
              <a:lnSpc>
                <a:spcPct val="110000"/>
              </a:lnSpc>
              <a:spcBef>
                <a:spcPct val="0"/>
              </a:spcBef>
            </a:pPr>
            <a:r>
              <a:rPr lang="zh-CN" altLang="en-US" sz="4000" b="1">
                <a:effectLst>
                  <a:outerShdw blurRad="38100" dist="38100" dir="2700000" algn="tl">
                    <a:schemeClr val="bg2"/>
                  </a:outerShdw>
                </a:effectLst>
                <a:latin typeface="幼圆" panose="02010509060101010101" pitchFamily="49" charset="-122"/>
                <a:ea typeface="幼圆" panose="02010509060101010101" pitchFamily="49" charset="-122"/>
                <a:sym typeface="+mn-ea"/>
              </a:rPr>
              <a:t>戏剧是一种</a:t>
            </a:r>
            <a:r>
              <a:rPr lang="zh-CN" altLang="en-US" sz="4000" b="1">
                <a:solidFill>
                  <a:srgbClr val="F80CD5"/>
                </a:solidFill>
                <a:effectLst/>
                <a:latin typeface="幼圆" panose="02010509060101010101" pitchFamily="49" charset="-122"/>
                <a:ea typeface="幼圆" panose="02010509060101010101" pitchFamily="49" charset="-122"/>
                <a:sym typeface="+mn-ea"/>
              </a:rPr>
              <a:t>综合性舞台艺术</a:t>
            </a:r>
            <a:r>
              <a:rPr lang="zh-CN" altLang="en-US" sz="4000" b="1">
                <a:effectLst/>
                <a:latin typeface="幼圆" panose="02010509060101010101" pitchFamily="49" charset="-122"/>
                <a:ea typeface="幼圆" panose="02010509060101010101" pitchFamily="49" charset="-122"/>
                <a:sym typeface="+mn-ea"/>
              </a:rPr>
              <a:t>；它是借助</a:t>
            </a:r>
            <a:r>
              <a:rPr lang="zh-CN" altLang="en-US" sz="4000" b="1">
                <a:solidFill>
                  <a:srgbClr val="F80CD5"/>
                </a:solidFill>
                <a:effectLst/>
                <a:latin typeface="幼圆" panose="02010509060101010101" pitchFamily="49" charset="-122"/>
                <a:ea typeface="幼圆" panose="02010509060101010101" pitchFamily="49" charset="-122"/>
                <a:sym typeface="+mn-ea"/>
              </a:rPr>
              <a:t>文学、音乐、舞蹈、美术</a:t>
            </a:r>
            <a:r>
              <a:rPr lang="zh-CN" altLang="en-US" sz="4000" b="1">
                <a:effectLst/>
                <a:latin typeface="幼圆" panose="02010509060101010101" pitchFamily="49" charset="-122"/>
                <a:ea typeface="幼圆" panose="02010509060101010101" pitchFamily="49" charset="-122"/>
                <a:sym typeface="+mn-ea"/>
              </a:rPr>
              <a:t>等艺术手段  塑造</a:t>
            </a:r>
            <a:r>
              <a:rPr lang="zh-CN" altLang="en-US" sz="4000" b="1">
                <a:solidFill>
                  <a:srgbClr val="F80CD5"/>
                </a:solidFill>
                <a:effectLst/>
                <a:latin typeface="幼圆" panose="02010509060101010101" pitchFamily="49" charset="-122"/>
                <a:ea typeface="幼圆" panose="02010509060101010101" pitchFamily="49" charset="-122"/>
                <a:sym typeface="+mn-ea"/>
              </a:rPr>
              <a:t>舞台艺术形象</a:t>
            </a:r>
            <a:r>
              <a:rPr lang="zh-CN" altLang="en-US" sz="4000" b="1">
                <a:effectLst>
                  <a:outerShdw blurRad="38100" dist="38100" dir="2700000" algn="tl">
                    <a:schemeClr val="bg2"/>
                  </a:outerShdw>
                </a:effectLst>
                <a:latin typeface="幼圆" panose="02010509060101010101" pitchFamily="49" charset="-122"/>
                <a:ea typeface="幼圆" panose="02010509060101010101" pitchFamily="49" charset="-122"/>
                <a:sym typeface="+mn-ea"/>
              </a:rPr>
              <a:t>，揭示</a:t>
            </a:r>
            <a:r>
              <a:rPr lang="zh-CN" altLang="en-US" sz="4000" b="1">
                <a:solidFill>
                  <a:srgbClr val="F80CD5"/>
                </a:solidFill>
                <a:effectLst>
                  <a:outerShdw blurRad="38100" dist="38100" dir="2700000" algn="tl">
                    <a:schemeClr val="bg2"/>
                  </a:outerShdw>
                </a:effectLst>
                <a:latin typeface="幼圆" panose="02010509060101010101" pitchFamily="49" charset="-122"/>
                <a:ea typeface="幼圆" panose="02010509060101010101" pitchFamily="49" charset="-122"/>
                <a:sym typeface="+mn-ea"/>
              </a:rPr>
              <a:t>社会矛盾</a:t>
            </a:r>
            <a:r>
              <a:rPr lang="zh-CN" altLang="en-US" sz="4000" b="1">
                <a:effectLst>
                  <a:outerShdw blurRad="38100" dist="38100" dir="2700000" algn="tl">
                    <a:schemeClr val="bg2"/>
                  </a:outerShdw>
                </a:effectLst>
                <a:latin typeface="幼圆" panose="02010509060101010101" pitchFamily="49" charset="-122"/>
                <a:ea typeface="幼圆" panose="02010509060101010101" pitchFamily="49" charset="-122"/>
                <a:sym typeface="+mn-ea"/>
              </a:rPr>
              <a:t>，反映</a:t>
            </a:r>
            <a:r>
              <a:rPr lang="zh-CN" altLang="en-US" sz="4000" b="1">
                <a:solidFill>
                  <a:srgbClr val="F80CD5"/>
                </a:solidFill>
                <a:effectLst>
                  <a:outerShdw blurRad="38100" dist="38100" dir="2700000" algn="tl">
                    <a:schemeClr val="bg2"/>
                  </a:outerShdw>
                </a:effectLst>
                <a:latin typeface="幼圆" panose="02010509060101010101" pitchFamily="49" charset="-122"/>
                <a:ea typeface="幼圆" panose="02010509060101010101" pitchFamily="49" charset="-122"/>
                <a:sym typeface="+mn-ea"/>
              </a:rPr>
              <a:t>社会生活</a:t>
            </a:r>
            <a:r>
              <a:rPr lang="zh-CN" altLang="en-US" sz="4000" b="1">
                <a:effectLst>
                  <a:outerShdw blurRad="38100" dist="38100" dir="2700000" algn="tl">
                    <a:schemeClr val="bg2"/>
                  </a:outerShdw>
                </a:effectLst>
                <a:latin typeface="幼圆" panose="02010509060101010101" pitchFamily="49" charset="-122"/>
                <a:ea typeface="幼圆" panose="02010509060101010101" pitchFamily="49" charset="-122"/>
                <a:sym typeface="+mn-ea"/>
              </a:rPr>
              <a:t>。</a:t>
            </a:r>
            <a:endParaRPr lang="zh-CN" altLang="en-US" sz="4000" b="1" u="sng" spc="0">
              <a:effectLst>
                <a:outerShdw blurRad="38100" dist="38100" dir="2700000" algn="tl">
                  <a:schemeClr val="bg2"/>
                </a:outerShdw>
              </a:effectLst>
              <a:latin typeface="幼圆" panose="02010509060101010101" pitchFamily="49" charset="-122"/>
              <a:ea typeface="幼圆" panose="02010509060101010101" pitchFamily="49"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p:txBody>
          <a:bodyPr>
            <a:normAutofit/>
          </a:bodyPr>
          <a:p>
            <a:pPr marL="0" algn="l">
              <a:lnSpc>
                <a:spcPct val="100000"/>
              </a:lnSpc>
              <a:buClrTx/>
              <a:buSzTx/>
            </a:pPr>
            <a:r>
              <a:rPr kumimoji="1" lang="zh-CN" altLang="en-US" sz="3200" b="1">
                <a:solidFill>
                  <a:srgbClr val="0800FF"/>
                </a:solidFill>
                <a:effectLst/>
                <a:latin typeface="Times New Roman" panose="02020603050405020304" pitchFamily="18" charset="0"/>
                <a:ea typeface="幼圆" panose="02010509060101010101" pitchFamily="49" charset="-122"/>
              </a:rPr>
              <a:t>（四）朗读的要求</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pPr>
            <a:r>
              <a:rPr kumimoji="1" lang="zh-CN" altLang="en-US" sz="3200" b="1">
                <a:solidFill>
                  <a:srgbClr val="0800FF"/>
                </a:solidFill>
                <a:effectLst/>
                <a:latin typeface="Times New Roman" panose="02020603050405020304" pitchFamily="18" charset="0"/>
                <a:ea typeface="幼圆" panose="02010509060101010101" pitchFamily="49" charset="-122"/>
              </a:rPr>
              <a:t>轻重 </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pPr>
            <a:r>
              <a:rPr kumimoji="1" lang="zh-CN" altLang="en-US" sz="3200" b="1">
                <a:solidFill>
                  <a:srgbClr val="0800FF"/>
                </a:solidFill>
                <a:effectLst/>
                <a:latin typeface="Times New Roman" panose="02020603050405020304" pitchFamily="18" charset="0"/>
                <a:ea typeface="幼圆" panose="02010509060101010101" pitchFamily="49" charset="-122"/>
              </a:rPr>
              <a:t>停顿连续</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pPr>
            <a:r>
              <a:rPr kumimoji="1" lang="zh-CN" altLang="en-US" sz="3200" b="1">
                <a:solidFill>
                  <a:srgbClr val="0800FF"/>
                </a:solidFill>
                <a:effectLst/>
                <a:latin typeface="Times New Roman" panose="02020603050405020304" pitchFamily="18" charset="0"/>
                <a:ea typeface="幼圆" panose="02010509060101010101" pitchFamily="49" charset="-122"/>
              </a:rPr>
              <a:t>语速快慢</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pPr>
            <a:r>
              <a:rPr kumimoji="1" lang="zh-CN" altLang="en-US" sz="3200" b="1">
                <a:solidFill>
                  <a:srgbClr val="0800FF"/>
                </a:solidFill>
                <a:effectLst/>
                <a:latin typeface="Times New Roman" panose="02020603050405020304" pitchFamily="18" charset="0"/>
                <a:ea typeface="幼圆" panose="02010509060101010101" pitchFamily="49" charset="-122"/>
              </a:rPr>
              <a:t>声调抑扬</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pP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pPr>
            <a:r>
              <a:rPr kumimoji="1" lang="zh-CN" altLang="en-US" sz="3200" b="1">
                <a:solidFill>
                  <a:srgbClr val="0800FF"/>
                </a:solidFill>
                <a:effectLst/>
                <a:latin typeface="Times New Roman" panose="02020603050405020304" pitchFamily="18" charset="0"/>
                <a:ea typeface="幼圆" panose="02010509060101010101" pitchFamily="49" charset="-122"/>
              </a:rPr>
              <a:t> </a:t>
            </a:r>
            <a:r>
              <a:rPr kumimoji="1" lang="en-US" altLang="zh-CN" sz="3200" b="1">
                <a:solidFill>
                  <a:schemeClr val="tx1"/>
                </a:solidFill>
                <a:effectLst/>
                <a:latin typeface="Times New Roman" panose="02020603050405020304" pitchFamily="18" charset="0"/>
                <a:ea typeface="幼圆" panose="02010509060101010101" pitchFamily="49" charset="-122"/>
              </a:rPr>
              <a:t> </a:t>
            </a:r>
            <a:r>
              <a:rPr kumimoji="1" lang="zh-CN" altLang="en-US" sz="3200" b="1">
                <a:solidFill>
                  <a:schemeClr val="tx1"/>
                </a:solidFill>
                <a:effectLst/>
                <a:latin typeface="Times New Roman" panose="02020603050405020304" pitchFamily="18" charset="0"/>
                <a:ea typeface="幼圆" panose="02010509060101010101" pitchFamily="49" charset="-122"/>
              </a:rPr>
              <a:t>先看第一部分（到“我姓鲁，老爷）哪个词出现频率最高？</a:t>
            </a:r>
            <a:endParaRPr kumimoji="1" lang="zh-CN" altLang="en-US" sz="3200" b="1">
              <a:solidFill>
                <a:schemeClr val="tx1"/>
              </a:solidFill>
              <a:effectLst/>
              <a:latin typeface="Times New Roman" panose="02020603050405020304" pitchFamily="18" charset="0"/>
              <a:ea typeface="幼圆" panose="02010509060101010101" pitchFamily="49" charset="-122"/>
            </a:endParaRPr>
          </a:p>
          <a:p>
            <a:pPr marL="0" algn="l">
              <a:lnSpc>
                <a:spcPct val="100000"/>
              </a:lnSpc>
              <a:buClrTx/>
              <a:buSzTx/>
            </a:pPr>
            <a:r>
              <a:rPr kumimoji="1" lang="zh-CN" altLang="en-US" sz="3200" b="1">
                <a:solidFill>
                  <a:schemeClr val="tx1"/>
                </a:solidFill>
                <a:effectLst/>
                <a:latin typeface="Times New Roman" panose="02020603050405020304" pitchFamily="18" charset="0"/>
                <a:ea typeface="幼圆" panose="02010509060101010101" pitchFamily="49" charset="-122"/>
              </a:rPr>
              <a:t>找出几个？一起分析、读，品鉴语言魅力。</a:t>
            </a:r>
            <a:endParaRPr kumimoji="1" lang="zh-CN" altLang="en-US" sz="3200" b="1">
              <a:solidFill>
                <a:schemeClr val="tx1"/>
              </a:solidFill>
              <a:effectLst/>
              <a:latin typeface="Times New Roman" panose="02020603050405020304" pitchFamily="18" charset="0"/>
              <a:ea typeface="幼圆" panose="02010509060101010101" pitchFamily="49" charset="-122"/>
            </a:endParaRPr>
          </a:p>
          <a:p>
            <a:pPr marL="0" algn="l">
              <a:lnSpc>
                <a:spcPct val="100000"/>
              </a:lnSpc>
              <a:buClrTx/>
              <a:buSzTx/>
            </a:pPr>
            <a:r>
              <a:rPr kumimoji="1" lang="zh-CN" altLang="en-US" sz="3200" b="1">
                <a:solidFill>
                  <a:schemeClr val="tx1"/>
                </a:solidFill>
                <a:effectLst/>
                <a:latin typeface="Times New Roman" panose="02020603050405020304" pitchFamily="18" charset="0"/>
                <a:ea typeface="幼圆" panose="02010509060101010101" pitchFamily="49" charset="-122"/>
              </a:rPr>
              <a:t>再看：P28（汗涔涔）哦。（感情浓烈，为什么不用叹号？）</a:t>
            </a:r>
            <a:endParaRPr kumimoji="1" lang="zh-CN" altLang="en-US" sz="3200" b="1">
              <a:solidFill>
                <a:schemeClr val="tx1"/>
              </a:solidFill>
              <a:effectLst/>
              <a:latin typeface="Times New Roman" panose="02020603050405020304" pitchFamily="18" charset="0"/>
              <a:ea typeface="幼圆" panose="02010509060101010101" pitchFamily="49" charset="-122"/>
            </a:endParaRPr>
          </a:p>
        </p:txBody>
      </p:sp>
    </p:spTree>
  </p:cSld>
  <p:clrMapOvr>
    <a:masterClrMapping/>
  </p:clrMapOvr>
  <p:transition spd="med">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p:txBody>
          <a:bodyPr/>
          <a:p>
            <a:pPr marL="0" algn="l">
              <a:lnSpc>
                <a:spcPct val="100000"/>
              </a:lnSpc>
              <a:buClrTx/>
              <a:buSzTx/>
            </a:pPr>
            <a:r>
              <a:rPr kumimoji="1" lang="zh-CN" altLang="en-US" sz="3200" b="1">
                <a:solidFill>
                  <a:srgbClr val="0800FF"/>
                </a:solidFill>
                <a:effectLst/>
                <a:latin typeface="Times New Roman" panose="02020603050405020304" pitchFamily="18" charset="0"/>
                <a:ea typeface="幼圆" panose="02010509060101010101" pitchFamily="49" charset="-122"/>
              </a:rPr>
              <a:t>（五）周朴园回忆时，展示的是温情的、忠贞的，听说活着时，初步表现出惊慌多疑、虚伪。那么，活着的鲁侍萍站在面前，他如何？</a:t>
            </a:r>
            <a:endParaRPr kumimoji="1" lang="zh-CN" altLang="en-US" sz="3200" b="1">
              <a:solidFill>
                <a:srgbClr val="0800FF"/>
              </a:solidFill>
              <a:effectLst/>
              <a:latin typeface="Times New Roman" panose="02020603050405020304" pitchFamily="18" charset="0"/>
              <a:ea typeface="幼圆" panose="02010509060101010101" pitchFamily="49" charset="-122"/>
            </a:endParaRPr>
          </a:p>
          <a:p>
            <a:pPr marL="0" algn="l">
              <a:lnSpc>
                <a:spcPct val="100000"/>
              </a:lnSpc>
              <a:buClrTx/>
              <a:buSzTx/>
            </a:pPr>
            <a:r>
              <a:rPr lang="en-US" altLang="zh-CN"/>
              <a:t> </a:t>
            </a:r>
            <a:r>
              <a:rPr lang="zh-CN" altLang="en-US"/>
              <a:t>活动：周鲁相认，学生找出最能体现周朴园性格、情感的一句话，加以分析。</a:t>
            </a:r>
            <a:endParaRPr lang="zh-CN" altLang="en-US"/>
          </a:p>
          <a:p>
            <a:r>
              <a:rPr lang="zh-CN" altLang="en-US"/>
              <a:t>  </a:t>
            </a:r>
            <a:endParaRPr lang="zh-CN" altLang="en-US"/>
          </a:p>
        </p:txBody>
      </p:sp>
      <p:graphicFrame>
        <p:nvGraphicFramePr>
          <p:cNvPr id="3" name="对象 -2147482623"/>
          <p:cNvGraphicFramePr>
            <a:graphicFrameLocks noChangeAspect="1"/>
          </p:cNvGraphicFramePr>
          <p:nvPr/>
        </p:nvGraphicFramePr>
        <p:xfrm>
          <a:off x="2958783" y="2874328"/>
          <a:ext cx="4572635" cy="3429635"/>
        </p:xfrm>
        <a:graphic>
          <a:graphicData uri="http://schemas.openxmlformats.org/presentationml/2006/ole">
            <mc:AlternateContent xmlns:mc="http://schemas.openxmlformats.org/markup-compatibility/2006">
              <mc:Choice xmlns:v="urn:schemas-microsoft-com:vml" Requires="v">
                <p:oleObj spid="_x0000_s3076" name="" r:id="rId1" imgW="4581525" imgH="3438525" progId="PowerPoint.Slide.8">
                  <p:embed/>
                </p:oleObj>
              </mc:Choice>
              <mc:Fallback>
                <p:oleObj name="" r:id="rId1" imgW="4581525" imgH="3438525" progId="PowerPoint.Slide.8">
                  <p:embed/>
                  <p:pic>
                    <p:nvPicPr>
                      <p:cNvPr id="0" name="图片 3075"/>
                      <p:cNvPicPr/>
                      <p:nvPr/>
                    </p:nvPicPr>
                    <p:blipFill>
                      <a:blip r:embed="rId2"/>
                      <a:stretch>
                        <a:fillRect/>
                      </a:stretch>
                    </p:blipFill>
                    <p:spPr>
                      <a:xfrm>
                        <a:off x="2958783" y="2874328"/>
                        <a:ext cx="4572635" cy="3429635"/>
                      </a:xfrm>
                      <a:prstGeom prst="rect">
                        <a:avLst/>
                      </a:prstGeom>
                      <a:noFill/>
                      <a:ln w="38100">
                        <a:noFill/>
                        <a:miter/>
                      </a:ln>
                    </p:spPr>
                  </p:pic>
                </p:oleObj>
              </mc:Fallback>
            </mc:AlternateContent>
          </a:graphicData>
        </a:graphic>
      </p:graphicFrame>
    </p:spTree>
  </p:cSld>
  <p:clrMapOvr>
    <a:masterClrMapping/>
  </p:clrMapOvr>
  <p:transition spd="med">
    <p:fade thruBlk="1"/>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1716405" y="584835"/>
            <a:ext cx="9907905" cy="107632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sz="3200" b="1">
                <a:solidFill>
                  <a:srgbClr val="0800FF"/>
                </a:solidFill>
                <a:latin typeface="Times New Roman" panose="02020603050405020304" pitchFamily="18" charset="0"/>
                <a:ea typeface="幼圆" panose="02010509060101010101" pitchFamily="49" charset="-122"/>
              </a:rPr>
              <a:t>周朴园知道站在面前的正是30多年前被自己赶出家门的侍萍时，为什么会惊恐万状呢？</a:t>
            </a:r>
            <a:endParaRPr kumimoji="1" sz="3200" b="1">
              <a:solidFill>
                <a:srgbClr val="0800FF"/>
              </a:solidFill>
              <a:latin typeface="Times New Roman" panose="02020603050405020304" pitchFamily="18" charset="0"/>
              <a:ea typeface="幼圆" panose="02010509060101010101" pitchFamily="49" charset="-122"/>
            </a:endParaRPr>
          </a:p>
        </p:txBody>
      </p:sp>
      <p:sp>
        <p:nvSpPr>
          <p:cNvPr id="3" name="文本框 2"/>
          <p:cNvSpPr txBox="1"/>
          <p:nvPr/>
        </p:nvSpPr>
        <p:spPr>
          <a:xfrm>
            <a:off x="1998980" y="2096135"/>
            <a:ext cx="8409305" cy="3415030"/>
          </a:xfrm>
          <a:prstGeom prst="rect">
            <a:avLst/>
          </a:prstGeom>
          <a:noFill/>
        </p:spPr>
        <p:txBody>
          <a:bodyPr wrap="square" rtlCol="0" anchor="t">
            <a:spAutoFit/>
          </a:bodyPr>
          <a:lstStyle/>
          <a:p>
            <a:pPr indent="720090" fontAlgn="auto">
              <a:lnSpc>
                <a:spcPct val="120000"/>
              </a:lnSpc>
            </a:pPr>
            <a:r>
              <a:rPr lang="zh-CN" altLang="en-US" sz="3000" b="1">
                <a:solidFill>
                  <a:srgbClr val="F80CD5"/>
                </a:solidFill>
                <a:latin typeface="楷体" panose="02010609060101010101" charset="-122"/>
                <a:ea typeface="楷体" panose="02010609060101010101" charset="-122"/>
                <a:cs typeface="楷体" panose="02010609060101010101" charset="-122"/>
              </a:rPr>
              <a:t>因为他意识到侍萍的出现，将威胁到他的名誉、地位、家庭，他以前的种种罪恶将昭然于天下，所以他立即感到“惊愕”“惶恐”。他以为搬了家，离开了无锡，从前的罪恶无人知道，可侍萍的突然出现，却给他精神上以沉重打击，他表现出的惊恐万状正是他内心虚伪的表现。</a:t>
            </a:r>
            <a:endParaRPr lang="zh-CN" altLang="en-US" sz="3000" b="1">
              <a:solidFill>
                <a:srgbClr val="F80CD5"/>
              </a:solidFill>
              <a:latin typeface="楷体" panose="02010609060101010101" charset="-122"/>
              <a:ea typeface="楷体" panose="02010609060101010101" charset="-122"/>
              <a:cs typeface="楷体" panose="02010609060101010101"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383665"/>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第一场</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480695" y="2466975"/>
            <a:ext cx="743585" cy="17252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3" grpId="0"/>
      <p:bldP spid="3" grpId="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1716405" y="584835"/>
            <a:ext cx="9907905" cy="58356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sz="3200" b="1">
                <a:solidFill>
                  <a:srgbClr val="0800FF"/>
                </a:solidFill>
                <a:latin typeface="Times New Roman" panose="02020603050405020304" pitchFamily="18" charset="0"/>
                <a:ea typeface="幼圆" panose="02010509060101010101" pitchFamily="49" charset="-122"/>
              </a:rPr>
              <a:t>8、周朴园对侍萍的怀念中到底有几份真情？</a:t>
            </a:r>
            <a:endParaRPr kumimoji="1" sz="3200" b="1">
              <a:solidFill>
                <a:srgbClr val="0800FF"/>
              </a:solidFill>
              <a:latin typeface="Times New Roman" panose="02020603050405020304" pitchFamily="18" charset="0"/>
              <a:ea typeface="幼圆" panose="02010509060101010101" pitchFamily="49" charset="-122"/>
            </a:endParaRPr>
          </a:p>
        </p:txBody>
      </p:sp>
      <p:sp>
        <p:nvSpPr>
          <p:cNvPr id="3" name="文本框 2"/>
          <p:cNvSpPr txBox="1"/>
          <p:nvPr/>
        </p:nvSpPr>
        <p:spPr>
          <a:xfrm>
            <a:off x="1224280" y="1955165"/>
            <a:ext cx="10400665" cy="3415030"/>
          </a:xfrm>
          <a:prstGeom prst="rect">
            <a:avLst/>
          </a:prstGeom>
          <a:noFill/>
        </p:spPr>
        <p:txBody>
          <a:bodyPr wrap="square" rtlCol="0" anchor="t">
            <a:spAutoFit/>
          </a:bodyPr>
          <a:lstStyle/>
          <a:p>
            <a:pPr indent="720090" fontAlgn="auto">
              <a:lnSpc>
                <a:spcPct val="120000"/>
              </a:lnSpc>
            </a:pPr>
            <a:r>
              <a:rPr lang="zh-CN" altLang="en-US" sz="3000" b="1">
                <a:solidFill>
                  <a:srgbClr val="F80CD5"/>
                </a:solidFill>
                <a:latin typeface="楷体" panose="02010609060101010101" charset="-122"/>
                <a:ea typeface="楷体" panose="02010609060101010101" charset="-122"/>
                <a:cs typeface="楷体" panose="02010609060101010101" charset="-122"/>
              </a:rPr>
              <a:t>说明周朴园没忘旧情，多少年来一直在“纪念”着她。周朴园的感情很复杂，他确实曾对温柔美丽的鲁侍萍动过情，但他对欺辱鲁侍萍的行径必须掩饰，因为在他看来，同“下人”有一些什么是有损门第的。到了晚年，身边的妻子繁漪很不驯服，儿子也对他敬而远之，他时时感到家庭生活不如意，感到寂寞孤独，因此怀念鲁侍萍，借以弥补他灵魂的空</a:t>
            </a:r>
            <a:endParaRPr lang="zh-CN" altLang="en-US" sz="3000" b="1">
              <a:solidFill>
                <a:srgbClr val="F80CD5"/>
              </a:solidFill>
              <a:latin typeface="楷体" panose="02010609060101010101" charset="-122"/>
              <a:ea typeface="楷体" panose="02010609060101010101" charset="-122"/>
              <a:cs typeface="楷体" panose="02010609060101010101"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383665"/>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第一场</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480695" y="2466975"/>
            <a:ext cx="743585" cy="17252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1"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3" grpId="0"/>
      <p:bldP spid="3" grpId="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1421765" y="1010285"/>
            <a:ext cx="10400665" cy="3969385"/>
          </a:xfrm>
          <a:prstGeom prst="rect">
            <a:avLst/>
          </a:prstGeom>
          <a:noFill/>
        </p:spPr>
        <p:txBody>
          <a:bodyPr wrap="square" rtlCol="0" anchor="t">
            <a:spAutoFit/>
          </a:bodyPr>
          <a:lstStyle/>
          <a:p>
            <a:pPr indent="0" fontAlgn="auto">
              <a:lnSpc>
                <a:spcPct val="120000"/>
              </a:lnSpc>
            </a:pPr>
            <a:r>
              <a:rPr lang="zh-CN" altLang="en-US" sz="3000" b="1">
                <a:solidFill>
                  <a:srgbClr val="F80CD5"/>
                </a:solidFill>
                <a:latin typeface="楷体" panose="02010609060101010101" charset="-122"/>
                <a:ea typeface="楷体" panose="02010609060101010101" charset="-122"/>
                <a:cs typeface="楷体" panose="02010609060101010101" charset="-122"/>
              </a:rPr>
              <a:t>虚，使精神得到解脱。其实，他的怀念是廉价的，是十分自私的。因此，当他知道鲁侍萍就是眼前的鲁妈，就立即声色俱变，以至于最后凶相毕露，辞退四凤和鲁贵，开除鲁大海，并声称“以后鲁家的人永远不许再到周家来。”他对鲁侍萍的欺辱、摧残，他对鲁侍萍的忽冷忽热、软硬兼施，充分显露了他的残忍、自私、冷酷、虚伪，是一个地地道道的伪君子。</a:t>
            </a:r>
            <a:endParaRPr lang="zh-CN" altLang="en-US" sz="3000" b="1">
              <a:solidFill>
                <a:srgbClr val="F80CD5"/>
              </a:solidFill>
              <a:latin typeface="楷体" panose="02010609060101010101" charset="-122"/>
              <a:ea typeface="楷体" panose="02010609060101010101" charset="-122"/>
              <a:cs typeface="楷体" panose="02010609060101010101"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383665"/>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第一场</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480695" y="2466975"/>
            <a:ext cx="743585" cy="17252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1716405" y="584835"/>
            <a:ext cx="9907905" cy="58356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sz="3200" b="1">
                <a:solidFill>
                  <a:srgbClr val="0800FF"/>
                </a:solidFill>
                <a:latin typeface="Times New Roman" panose="02020603050405020304" pitchFamily="18" charset="0"/>
                <a:ea typeface="幼圆" panose="02010509060101010101" pitchFamily="49" charset="-122"/>
              </a:rPr>
              <a:t>周朴园对亲生儿子鲁大海的态度怎样？（分角色朗读）</a:t>
            </a:r>
            <a:endParaRPr kumimoji="1" sz="3200" b="1">
              <a:solidFill>
                <a:srgbClr val="0800FF"/>
              </a:solidFill>
              <a:latin typeface="Times New Roman" panose="02020603050405020304" pitchFamily="18" charset="0"/>
              <a:ea typeface="幼圆" panose="02010509060101010101" pitchFamily="49" charset="-122"/>
            </a:endParaRPr>
          </a:p>
        </p:txBody>
      </p:sp>
      <p:sp>
        <p:nvSpPr>
          <p:cNvPr id="3" name="文本框 2"/>
          <p:cNvSpPr txBox="1"/>
          <p:nvPr/>
        </p:nvSpPr>
        <p:spPr>
          <a:xfrm>
            <a:off x="2110740" y="1583055"/>
            <a:ext cx="8409305" cy="4523105"/>
          </a:xfrm>
          <a:prstGeom prst="rect">
            <a:avLst/>
          </a:prstGeom>
          <a:noFill/>
        </p:spPr>
        <p:txBody>
          <a:bodyPr wrap="square" rtlCol="0" anchor="t">
            <a:spAutoFit/>
          </a:bodyPr>
          <a:lstStyle/>
          <a:p>
            <a:pPr indent="720090" fontAlgn="auto">
              <a:lnSpc>
                <a:spcPct val="120000"/>
              </a:lnSpc>
            </a:pPr>
            <a:r>
              <a:rPr lang="zh-CN" altLang="en-US" sz="3000" b="1">
                <a:solidFill>
                  <a:srgbClr val="F80CD5"/>
                </a:solidFill>
                <a:latin typeface="楷体" panose="02010609060101010101" charset="-122"/>
                <a:ea typeface="楷体" panose="02010609060101010101" charset="-122"/>
                <a:cs typeface="楷体" panose="02010609060101010101" charset="-122"/>
              </a:rPr>
              <a:t>依然摆出资本家对待工人的冷酷的面孔和傲慢态度。他明知故问鲁大海“叫什么名字”“有什么事”，继续教训鲁大海：“只凭意气是不能交涉事情的”，讽刺、挖苦、嘲笑鲁大海说“傻小子，没有经验只会胡喊是不成的”，以显示他的傲慢、居高临下、冷漠、老谋深算。之后又果断、残忍、地将儿子开除。对工人阶级狠毒，实行残酷剥削和压迫。</a:t>
            </a:r>
            <a:endParaRPr lang="zh-CN" altLang="en-US" sz="3000" b="1">
              <a:solidFill>
                <a:srgbClr val="F80CD5"/>
              </a:solidFill>
              <a:latin typeface="楷体" panose="02010609060101010101" charset="-122"/>
              <a:ea typeface="楷体" panose="02010609060101010101" charset="-122"/>
              <a:cs typeface="楷体" panose="02010609060101010101"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383665"/>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第二场</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480695" y="2466975"/>
            <a:ext cx="743585" cy="17252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3"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1716405" y="584835"/>
            <a:ext cx="9907905" cy="58356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lang="en-US" altLang="zh-CN" sz="3200" b="1">
                <a:solidFill>
                  <a:srgbClr val="0800FF"/>
                </a:solidFill>
                <a:latin typeface="Times New Roman" panose="02020603050405020304" pitchFamily="18" charset="0"/>
                <a:ea typeface="幼圆" panose="02010509060101010101" pitchFamily="49" charset="-122"/>
              </a:rPr>
              <a:t>  </a:t>
            </a:r>
            <a:r>
              <a:rPr kumimoji="1" sz="3200" b="1">
                <a:solidFill>
                  <a:srgbClr val="0800FF"/>
                </a:solidFill>
                <a:latin typeface="Times New Roman" panose="02020603050405020304" pitchFamily="18" charset="0"/>
                <a:ea typeface="幼圆" panose="02010509060101010101" pitchFamily="49" charset="-122"/>
              </a:rPr>
              <a:t>周鲁两家的矛盾冲突的根源是什么？</a:t>
            </a:r>
            <a:endParaRPr kumimoji="1" sz="3200" b="1">
              <a:solidFill>
                <a:srgbClr val="0800FF"/>
              </a:solidFill>
              <a:latin typeface="Times New Roman" panose="02020603050405020304" pitchFamily="18" charset="0"/>
              <a:ea typeface="幼圆" panose="02010509060101010101" pitchFamily="49" charset="-122"/>
            </a:endParaRPr>
          </a:p>
        </p:txBody>
      </p:sp>
      <p:sp>
        <p:nvSpPr>
          <p:cNvPr id="3" name="文本框 2"/>
          <p:cNvSpPr txBox="1"/>
          <p:nvPr/>
        </p:nvSpPr>
        <p:spPr>
          <a:xfrm>
            <a:off x="1882775" y="1443990"/>
            <a:ext cx="9425305" cy="3969385"/>
          </a:xfrm>
          <a:prstGeom prst="rect">
            <a:avLst/>
          </a:prstGeom>
          <a:noFill/>
        </p:spPr>
        <p:txBody>
          <a:bodyPr wrap="square" rtlCol="0" anchor="t">
            <a:spAutoFit/>
          </a:bodyPr>
          <a:lstStyle/>
          <a:p>
            <a:pPr indent="720090" fontAlgn="auto">
              <a:lnSpc>
                <a:spcPct val="120000"/>
              </a:lnSpc>
            </a:pPr>
            <a:r>
              <a:rPr lang="zh-CN" altLang="en-US" sz="3000" b="1">
                <a:solidFill>
                  <a:srgbClr val="F80CD5"/>
                </a:solidFill>
                <a:latin typeface="楷体" panose="02010609060101010101" charset="-122"/>
                <a:ea typeface="楷体" panose="02010609060101010101" charset="-122"/>
                <a:cs typeface="楷体" panose="02010609060101010101" charset="-122"/>
              </a:rPr>
              <a:t>周朴园是带有浓厚封建性的资本家，鲁家母子是善良的下层劳动人民。他们之间阶级地位和思想意识的对立，使他们必然产生矛盾冲突。从整个戏剧来看，在错综复杂的矛盾冲突中，以周朴园为代表的资本家与以鲁侍萍为代表的下层劳动人民，资本家与工人之间的阶级冲突是最本质的冲突，这些矛盾的存在、发展，决定了其他矛盾的存在和发展。</a:t>
            </a:r>
            <a:endParaRPr lang="zh-CN" altLang="en-US" sz="3000" b="1">
              <a:solidFill>
                <a:srgbClr val="F80CD5"/>
              </a:solidFill>
              <a:latin typeface="楷体" panose="02010609060101010101" charset="-122"/>
              <a:ea typeface="楷体" panose="02010609060101010101" charset="-122"/>
              <a:cs typeface="楷体" panose="02010609060101010101"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383665"/>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第二场</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480695" y="2466975"/>
            <a:ext cx="743585" cy="1725295"/>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032635" y="2953385"/>
            <a:ext cx="8127365" cy="1445260"/>
          </a:xfrm>
          <a:prstGeom prst="rect">
            <a:avLst/>
          </a:prstGeom>
          <a:noFill/>
        </p:spPr>
        <p:txBody>
          <a:bodyPr wrap="square" rtlCol="0">
            <a:spAutoFit/>
          </a:bodyPr>
          <a:lstStyle/>
          <a:p>
            <a:pPr algn="ctr"/>
            <a:r>
              <a:rPr lang="zh-CN" altLang="en-US" sz="8800">
                <a:solidFill>
                  <a:srgbClr val="F43308"/>
                </a:solidFill>
                <a:latin typeface="华文行楷" panose="02010800040101010101" charset="-122"/>
                <a:ea typeface="华文行楷" panose="02010800040101010101" charset="-122"/>
                <a:cs typeface="华文行楷" panose="02010800040101010101" charset="-122"/>
              </a:rPr>
              <a:t>六、人物分析</a:t>
            </a:r>
            <a:endParaRPr lang="zh-CN" altLang="en-US" sz="8800">
              <a:solidFill>
                <a:srgbClr val="F43308"/>
              </a:solidFill>
              <a:latin typeface="华文行楷" panose="02010800040101010101" charset="-122"/>
              <a:ea typeface="华文行楷" panose="02010800040101010101" charset="-122"/>
              <a:cs typeface="华文行楷" panose="02010800040101010101" charset="-122"/>
            </a:endParaRP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4762500" y="462280"/>
            <a:ext cx="3329305" cy="82994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kumimoji="1" sz="4800" b="1">
                <a:solidFill>
                  <a:srgbClr val="0800FF"/>
                </a:solidFill>
                <a:latin typeface="Times New Roman" panose="02020603050405020304" pitchFamily="18" charset="0"/>
                <a:ea typeface="幼圆" panose="02010509060101010101" pitchFamily="49" charset="-122"/>
              </a:rPr>
              <a:t>周朴园</a:t>
            </a:r>
            <a:endParaRPr kumimoji="1" sz="4800" b="1">
              <a:solidFill>
                <a:srgbClr val="0800FF"/>
              </a:solidFill>
              <a:latin typeface="Times New Roman" panose="02020603050405020304" pitchFamily="18" charset="0"/>
              <a:ea typeface="幼圆" panose="02010509060101010101" pitchFamily="49"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814830"/>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人物分析</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621665" y="2884805"/>
            <a:ext cx="743585" cy="1725295"/>
          </a:xfrm>
          <a:prstGeom prst="rect">
            <a:avLst/>
          </a:prstGeom>
        </p:spPr>
      </p:pic>
      <p:sp>
        <p:nvSpPr>
          <p:cNvPr id="5" name="文本框 4"/>
          <p:cNvSpPr txBox="1"/>
          <p:nvPr/>
        </p:nvSpPr>
        <p:spPr>
          <a:xfrm>
            <a:off x="1500505" y="1397635"/>
            <a:ext cx="4436110" cy="5077460"/>
          </a:xfrm>
          <a:prstGeom prst="rect">
            <a:avLst/>
          </a:prstGeom>
          <a:noFill/>
        </p:spPr>
        <p:txBody>
          <a:bodyPr wrap="square" rtlCol="0" anchor="t">
            <a:spAutoFit/>
          </a:bodyPr>
          <a:lstStyle/>
          <a:p>
            <a:r>
              <a:rPr sz="3600" b="1">
                <a:solidFill>
                  <a:srgbClr val="F80CD5"/>
                </a:solidFill>
                <a:latin typeface="楷体" panose="02010609060101010101" charset="-122"/>
                <a:ea typeface="楷体" panose="02010609060101010101" charset="-122"/>
                <a:cs typeface="楷体" panose="02010609060101010101" charset="-122"/>
                <a:sym typeface="+mn-ea"/>
              </a:rPr>
              <a:t>对鲁侍萍始乱终弃，大年三十从家中赶走</a:t>
            </a:r>
            <a:endParaRPr sz="3600" b="1">
              <a:solidFill>
                <a:srgbClr val="F80CD5"/>
              </a:solidFill>
              <a:latin typeface="楷体" panose="02010609060101010101" charset="-122"/>
              <a:ea typeface="楷体" panose="02010609060101010101" charset="-122"/>
              <a:cs typeface="楷体" panose="02010609060101010101" charset="-122"/>
              <a:sym typeface="+mn-ea"/>
            </a:endParaRPr>
          </a:p>
          <a:p>
            <a:endParaRPr sz="3600" b="1">
              <a:solidFill>
                <a:srgbClr val="F80CD5"/>
              </a:solidFill>
              <a:latin typeface="楷体" panose="02010609060101010101" charset="-122"/>
              <a:ea typeface="楷体" panose="02010609060101010101" charset="-122"/>
              <a:cs typeface="楷体" panose="02010609060101010101" charset="-122"/>
              <a:sym typeface="+mn-ea"/>
            </a:endParaRPr>
          </a:p>
          <a:p>
            <a:r>
              <a:rPr sz="3600" b="1">
                <a:solidFill>
                  <a:srgbClr val="F80CD5"/>
                </a:solidFill>
                <a:latin typeface="楷体" panose="02010609060101010101" charset="-122"/>
                <a:ea typeface="楷体" panose="02010609060101010101" charset="-122"/>
                <a:cs typeface="楷体" panose="02010609060101010101" charset="-122"/>
                <a:sym typeface="+mn-ea"/>
              </a:rPr>
              <a:t>故意淹死二千多小工，发昧心才</a:t>
            </a:r>
            <a:endParaRPr sz="3600" b="1">
              <a:solidFill>
                <a:srgbClr val="F80CD5"/>
              </a:solidFill>
              <a:latin typeface="楷体" panose="02010609060101010101" charset="-122"/>
              <a:ea typeface="楷体" panose="02010609060101010101" charset="-122"/>
              <a:cs typeface="楷体" panose="02010609060101010101" charset="-122"/>
              <a:sym typeface="+mn-ea"/>
            </a:endParaRPr>
          </a:p>
          <a:p>
            <a:endParaRPr sz="3600" b="1">
              <a:solidFill>
                <a:srgbClr val="F80CD5"/>
              </a:solidFill>
              <a:latin typeface="楷体" panose="02010609060101010101" charset="-122"/>
              <a:ea typeface="楷体" panose="02010609060101010101" charset="-122"/>
              <a:cs typeface="楷体" panose="02010609060101010101" charset="-122"/>
              <a:sym typeface="+mn-ea"/>
            </a:endParaRPr>
          </a:p>
          <a:p>
            <a:r>
              <a:rPr sz="3600" b="1">
                <a:solidFill>
                  <a:srgbClr val="F80CD5"/>
                </a:solidFill>
                <a:latin typeface="楷体" panose="02010609060101010101" charset="-122"/>
                <a:ea typeface="楷体" panose="02010609060101010101" charset="-122"/>
                <a:cs typeface="楷体" panose="02010609060101010101" charset="-122"/>
                <a:sym typeface="+mn-ea"/>
              </a:rPr>
              <a:t>对鲁侍萍由“爱”到“赶”到“怀念”到“凶狠”</a:t>
            </a:r>
            <a:endParaRPr sz="36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6" name="文本框 5"/>
          <p:cNvSpPr txBox="1"/>
          <p:nvPr/>
        </p:nvSpPr>
        <p:spPr>
          <a:xfrm>
            <a:off x="7287895" y="1755140"/>
            <a:ext cx="3855720" cy="645160"/>
          </a:xfrm>
          <a:prstGeom prst="rect">
            <a:avLst/>
          </a:prstGeom>
          <a:noFill/>
        </p:spPr>
        <p:txBody>
          <a:bodyPr wrap="none" rtlCol="0">
            <a:spAutoFit/>
          </a:bodyPr>
          <a:lstStyle/>
          <a:p>
            <a:pPr algn="l"/>
            <a:r>
              <a:rPr sz="3600" b="1">
                <a:solidFill>
                  <a:srgbClr val="F80CD5"/>
                </a:solidFill>
                <a:latin typeface="楷体" panose="02010609060101010101" charset="-122"/>
                <a:ea typeface="楷体" panose="02010609060101010101" charset="-122"/>
                <a:cs typeface="楷体" panose="02010609060101010101" charset="-122"/>
                <a:sym typeface="+mn-ea"/>
              </a:rPr>
              <a:t>冷酷、残忍、自私</a:t>
            </a:r>
            <a:endParaRPr lang="zh-CN" altLang="en-US" sz="36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7" name="文本框 6"/>
          <p:cNvSpPr txBox="1"/>
          <p:nvPr/>
        </p:nvSpPr>
        <p:spPr>
          <a:xfrm>
            <a:off x="7287895" y="5390515"/>
            <a:ext cx="3855720" cy="645160"/>
          </a:xfrm>
          <a:prstGeom prst="rect">
            <a:avLst/>
          </a:prstGeom>
          <a:noFill/>
        </p:spPr>
        <p:txBody>
          <a:bodyPr wrap="none" rtlCol="0">
            <a:spAutoFit/>
          </a:bodyPr>
          <a:lstStyle/>
          <a:p>
            <a:pPr algn="l"/>
            <a:r>
              <a:rPr sz="3600" b="1">
                <a:solidFill>
                  <a:srgbClr val="F80CD5"/>
                </a:solidFill>
                <a:latin typeface="楷体" panose="02010609060101010101" charset="-122"/>
                <a:ea typeface="楷体" panose="02010609060101010101" charset="-122"/>
                <a:cs typeface="楷体" panose="02010609060101010101" charset="-122"/>
                <a:sym typeface="+mn-ea"/>
              </a:rPr>
              <a:t>虚伪、冷酷、自私</a:t>
            </a:r>
            <a:endParaRPr lang="zh-CN" altLang="en-US" sz="36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8" name="文本框 7"/>
          <p:cNvSpPr txBox="1"/>
          <p:nvPr/>
        </p:nvSpPr>
        <p:spPr>
          <a:xfrm>
            <a:off x="7287895" y="3424555"/>
            <a:ext cx="2478405" cy="645160"/>
          </a:xfrm>
          <a:prstGeom prst="rect">
            <a:avLst/>
          </a:prstGeom>
          <a:noFill/>
        </p:spPr>
        <p:txBody>
          <a:bodyPr wrap="none" rtlCol="0">
            <a:spAutoFit/>
          </a:bodyPr>
          <a:lstStyle/>
          <a:p>
            <a:pPr algn="l"/>
            <a:r>
              <a:rPr sz="3600" b="1">
                <a:solidFill>
                  <a:srgbClr val="F80CD5"/>
                </a:solidFill>
                <a:latin typeface="楷体" panose="02010609060101010101" charset="-122"/>
                <a:ea typeface="楷体" panose="02010609060101010101" charset="-122"/>
                <a:cs typeface="楷体" panose="02010609060101010101" charset="-122"/>
                <a:sym typeface="+mn-ea"/>
              </a:rPr>
              <a:t>残忍、奸诈</a:t>
            </a:r>
            <a:endParaRPr lang="zh-CN" altLang="en-US" sz="36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9" name="文本框 8"/>
          <p:cNvSpPr txBox="1"/>
          <p:nvPr/>
        </p:nvSpPr>
        <p:spPr>
          <a:xfrm>
            <a:off x="6231255" y="1755140"/>
            <a:ext cx="641985" cy="645160"/>
          </a:xfrm>
          <a:prstGeom prst="rect">
            <a:avLst/>
          </a:prstGeom>
          <a:noFill/>
        </p:spPr>
        <p:txBody>
          <a:bodyPr wrap="square" rtlCol="0">
            <a:spAutoFit/>
          </a:bodyPr>
          <a:lstStyle/>
          <a:p>
            <a:pPr algn="l"/>
            <a:r>
              <a:rPr sz="36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6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10" name="文本框 9"/>
          <p:cNvSpPr txBox="1"/>
          <p:nvPr/>
        </p:nvSpPr>
        <p:spPr>
          <a:xfrm>
            <a:off x="6231255" y="3424555"/>
            <a:ext cx="641985" cy="645160"/>
          </a:xfrm>
          <a:prstGeom prst="rect">
            <a:avLst/>
          </a:prstGeom>
          <a:noFill/>
        </p:spPr>
        <p:txBody>
          <a:bodyPr wrap="none" rtlCol="0">
            <a:spAutoFit/>
          </a:bodyPr>
          <a:lstStyle/>
          <a:p>
            <a:pPr algn="l"/>
            <a:r>
              <a:rPr sz="36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6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11" name="文本框 10"/>
          <p:cNvSpPr txBox="1"/>
          <p:nvPr/>
        </p:nvSpPr>
        <p:spPr>
          <a:xfrm>
            <a:off x="6231255" y="5390515"/>
            <a:ext cx="641985" cy="645160"/>
          </a:xfrm>
          <a:prstGeom prst="rect">
            <a:avLst/>
          </a:prstGeom>
          <a:noFill/>
        </p:spPr>
        <p:txBody>
          <a:bodyPr wrap="none" rtlCol="0">
            <a:spAutoFit/>
          </a:bodyPr>
          <a:lstStyle/>
          <a:p>
            <a:pPr algn="l"/>
            <a:r>
              <a:rPr sz="36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600" b="1">
              <a:solidFill>
                <a:srgbClr val="F80CD5"/>
              </a:solidFill>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4818380" y="263525"/>
            <a:ext cx="3932555" cy="82994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eaLnBrk="1" hangingPunct="1">
              <a:spcBef>
                <a:spcPct val="50000"/>
              </a:spcBef>
            </a:pPr>
            <a:r>
              <a:rPr kumimoji="1" sz="4800" b="1">
                <a:solidFill>
                  <a:srgbClr val="0800FF"/>
                </a:solidFill>
                <a:latin typeface="Times New Roman" panose="02020603050405020304" pitchFamily="18" charset="0"/>
                <a:ea typeface="幼圆" panose="02010509060101010101" pitchFamily="49" charset="-122"/>
              </a:rPr>
              <a:t>鲁侍萍</a:t>
            </a:r>
            <a:endParaRPr kumimoji="1" sz="4800" b="1">
              <a:solidFill>
                <a:srgbClr val="0800FF"/>
              </a:solidFill>
              <a:latin typeface="Times New Roman" panose="02020603050405020304" pitchFamily="18" charset="0"/>
              <a:ea typeface="幼圆" panose="02010509060101010101" pitchFamily="49"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814830"/>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人物分析</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621665" y="2884805"/>
            <a:ext cx="743585" cy="1725295"/>
          </a:xfrm>
          <a:prstGeom prst="rect">
            <a:avLst/>
          </a:prstGeom>
        </p:spPr>
      </p:pic>
      <p:sp>
        <p:nvSpPr>
          <p:cNvPr id="5" name="文本框 4"/>
          <p:cNvSpPr txBox="1"/>
          <p:nvPr/>
        </p:nvSpPr>
        <p:spPr>
          <a:xfrm>
            <a:off x="1365250" y="1239520"/>
            <a:ext cx="5354320" cy="5015865"/>
          </a:xfrm>
          <a:prstGeom prst="rect">
            <a:avLst/>
          </a:prstGeom>
          <a:noFill/>
        </p:spPr>
        <p:txBody>
          <a:bodyPr wrap="square" rtlCol="0" anchor="t">
            <a:spAutoFit/>
          </a:bodyPr>
          <a:lstStyle/>
          <a:p>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来自乡下的温柔貌美贤惠的侍女</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a:p>
            <a:r>
              <a:rPr lang="zh-CN" altLang="en-US" sz="3200" b="1">
                <a:solidFill>
                  <a:srgbClr val="FF6600"/>
                </a:solidFill>
                <a:latin typeface="楷体" panose="02010609060101010101" charset="-122"/>
                <a:ea typeface="楷体" panose="02010609060101010101" charset="-122"/>
                <a:cs typeface="楷体" panose="02010609060101010101" charset="-122"/>
                <a:sym typeface="+mn-ea"/>
              </a:rPr>
              <a:t>默默承受三十多年的悲惨</a:t>
            </a:r>
            <a:endParaRPr lang="zh-CN" altLang="en-US" sz="3200" b="1">
              <a:solidFill>
                <a:srgbClr val="FF6600"/>
              </a:solidFill>
              <a:latin typeface="楷体" panose="02010609060101010101" charset="-122"/>
              <a:ea typeface="楷体" panose="02010609060101010101" charset="-122"/>
              <a:cs typeface="楷体" panose="02010609060101010101" charset="-122"/>
              <a:sym typeface="+mn-ea"/>
            </a:endParaRPr>
          </a:p>
          <a:p>
            <a:r>
              <a:rPr lang="zh-CN" altLang="en-US" sz="3200" b="1">
                <a:solidFill>
                  <a:srgbClr val="662BBB"/>
                </a:solidFill>
                <a:latin typeface="楷体" panose="02010609060101010101" charset="-122"/>
                <a:ea typeface="楷体" panose="02010609060101010101" charset="-122"/>
                <a:cs typeface="楷体" panose="02010609060101010101" charset="-122"/>
                <a:sym typeface="+mn-ea"/>
              </a:rPr>
              <a:t>面对周朴园含血带泪地控诉三十年的悲惨遭遇</a:t>
            </a:r>
            <a:endParaRPr lang="zh-CN" altLang="en-US" sz="3200" b="1">
              <a:solidFill>
                <a:srgbClr val="662BBB"/>
              </a:solidFill>
              <a:latin typeface="楷体" panose="02010609060101010101" charset="-122"/>
              <a:ea typeface="楷体" panose="02010609060101010101" charset="-122"/>
              <a:cs typeface="楷体" panose="02010609060101010101" charset="-122"/>
              <a:sym typeface="+mn-ea"/>
            </a:endParaRPr>
          </a:p>
          <a:p>
            <a:r>
              <a:rPr lang="zh-CN" altLang="en-US" sz="3200" b="1">
                <a:solidFill>
                  <a:srgbClr val="5307B2"/>
                </a:solidFill>
                <a:latin typeface="楷体" panose="02010609060101010101" charset="-122"/>
                <a:ea typeface="楷体" panose="02010609060101010101" charset="-122"/>
                <a:cs typeface="楷体" panose="02010609060101010101" charset="-122"/>
                <a:sym typeface="+mn-ea"/>
              </a:rPr>
              <a:t>撕毁周朴园的支票</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a:p>
            <a:r>
              <a:rPr lang="zh-CN" altLang="en-US" sz="3200" b="1">
                <a:solidFill>
                  <a:srgbClr val="11494A"/>
                </a:solidFill>
                <a:latin typeface="楷体" panose="02010609060101010101" charset="-122"/>
                <a:ea typeface="楷体" panose="02010609060101010101" charset="-122"/>
                <a:cs typeface="楷体" panose="02010609060101010101" charset="-122"/>
                <a:sym typeface="+mn-ea"/>
              </a:rPr>
              <a:t>“命，是不公平的命叫我来的”</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a:p>
            <a:r>
              <a:rPr lang="zh-CN" altLang="en-US" sz="3200" b="1">
                <a:solidFill>
                  <a:srgbClr val="81034D"/>
                </a:solidFill>
                <a:latin typeface="楷体" panose="02010609060101010101" charset="-122"/>
                <a:ea typeface="楷体" panose="02010609060101010101" charset="-122"/>
                <a:cs typeface="楷体" panose="02010609060101010101" charset="-122"/>
                <a:sym typeface="+mn-ea"/>
              </a:rPr>
              <a:t>对周朴园的生日哄骗心软，不敢当众揭周朴园的底</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3" name="文本框 2"/>
          <p:cNvSpPr txBox="1"/>
          <p:nvPr/>
        </p:nvSpPr>
        <p:spPr>
          <a:xfrm>
            <a:off x="7730490" y="1353185"/>
            <a:ext cx="3041015"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心地善良、正直</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6" name="文本框 5"/>
          <p:cNvSpPr txBox="1"/>
          <p:nvPr/>
        </p:nvSpPr>
        <p:spPr>
          <a:xfrm>
            <a:off x="6910070" y="1478280"/>
            <a:ext cx="591185"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7" name="文本框 6"/>
          <p:cNvSpPr txBox="1"/>
          <p:nvPr/>
        </p:nvSpPr>
        <p:spPr>
          <a:xfrm>
            <a:off x="7891145" y="2086610"/>
            <a:ext cx="999490"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刚强</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8" name="文本框 7"/>
          <p:cNvSpPr txBox="1"/>
          <p:nvPr/>
        </p:nvSpPr>
        <p:spPr>
          <a:xfrm>
            <a:off x="6910070" y="2086610"/>
            <a:ext cx="591185"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9" name="文本框 8"/>
          <p:cNvSpPr txBox="1"/>
          <p:nvPr/>
        </p:nvSpPr>
        <p:spPr>
          <a:xfrm>
            <a:off x="8026400" y="2985135"/>
            <a:ext cx="999490"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倔强</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10" name="文本框 9"/>
          <p:cNvSpPr txBox="1"/>
          <p:nvPr/>
        </p:nvSpPr>
        <p:spPr>
          <a:xfrm>
            <a:off x="6910070" y="2985135"/>
            <a:ext cx="591185" cy="583565"/>
          </a:xfrm>
          <a:prstGeom prst="rect">
            <a:avLst/>
          </a:prstGeom>
          <a:noFill/>
        </p:spPr>
        <p:txBody>
          <a:bodyPr wrap="squar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11" name="文本框 10"/>
          <p:cNvSpPr txBox="1"/>
          <p:nvPr/>
        </p:nvSpPr>
        <p:spPr>
          <a:xfrm>
            <a:off x="7730490" y="3568700"/>
            <a:ext cx="2224405"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骨气和尊严</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12" name="文本框 11"/>
          <p:cNvSpPr txBox="1"/>
          <p:nvPr/>
        </p:nvSpPr>
        <p:spPr>
          <a:xfrm>
            <a:off x="7393305" y="4223385"/>
            <a:ext cx="4079240" cy="1076325"/>
          </a:xfrm>
          <a:prstGeom prst="rect">
            <a:avLst/>
          </a:prstGeom>
          <a:noFill/>
        </p:spPr>
        <p:txBody>
          <a:bodyPr wrap="squar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尚不知道造成自己悲惨命运的根本原因</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13" name="文本框 12"/>
          <p:cNvSpPr txBox="1"/>
          <p:nvPr/>
        </p:nvSpPr>
        <p:spPr>
          <a:xfrm>
            <a:off x="7621270" y="5496560"/>
            <a:ext cx="2224405"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斗争不坚决</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17" name="文本框 16"/>
          <p:cNvSpPr txBox="1"/>
          <p:nvPr/>
        </p:nvSpPr>
        <p:spPr>
          <a:xfrm>
            <a:off x="6910070" y="3568700"/>
            <a:ext cx="591185"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19" name="文本框 18"/>
          <p:cNvSpPr txBox="1"/>
          <p:nvPr/>
        </p:nvSpPr>
        <p:spPr>
          <a:xfrm>
            <a:off x="6910070" y="4469765"/>
            <a:ext cx="591185"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
        <p:nvSpPr>
          <p:cNvPr id="20" name="文本框 19"/>
          <p:cNvSpPr txBox="1"/>
          <p:nvPr/>
        </p:nvSpPr>
        <p:spPr>
          <a:xfrm>
            <a:off x="6802120" y="5496560"/>
            <a:ext cx="591185" cy="583565"/>
          </a:xfrm>
          <a:prstGeom prst="rect">
            <a:avLst/>
          </a:prstGeom>
          <a:noFill/>
        </p:spPr>
        <p:txBody>
          <a:bodyPr wrap="none" rtlCol="0">
            <a:spAutoFit/>
          </a:bodyPr>
          <a:lstStyle/>
          <a:p>
            <a:pPr algn="l"/>
            <a:r>
              <a:rPr lang="zh-CN" altLang="en-US" sz="3200" b="1">
                <a:solidFill>
                  <a:srgbClr val="F80CD5"/>
                </a:solidFill>
                <a:latin typeface="楷体" panose="02010609060101010101" charset="-122"/>
                <a:ea typeface="楷体" panose="02010609060101010101" charset="-122"/>
                <a:cs typeface="楷体" panose="02010609060101010101" charset="-122"/>
                <a:sym typeface="+mn-ea"/>
              </a:rPr>
              <a:t>→</a:t>
            </a:r>
            <a:endParaRPr lang="zh-CN" altLang="en-US" sz="3200" b="1">
              <a:solidFill>
                <a:srgbClr val="F80CD5"/>
              </a:solidFill>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96240" y="1144905"/>
            <a:ext cx="11400155" cy="5077460"/>
          </a:xfrm>
          <a:prstGeom prst="rect">
            <a:avLst/>
          </a:prstGeom>
          <a:noFill/>
        </p:spPr>
        <p:txBody>
          <a:bodyPr wrap="square" rtlCol="0" anchor="t">
            <a:spAutoFit/>
          </a:bodyPr>
          <a:lstStyle/>
          <a:p>
            <a:pPr indent="720090" fontAlgn="auto"/>
            <a:r>
              <a:rPr lang="zh-CN" altLang="en-US" sz="3600">
                <a:latin typeface="隶书" panose="02010509060101010101" pitchFamily="49" charset="-122"/>
                <a:ea typeface="隶书" panose="02010509060101010101" pitchFamily="49" charset="-122"/>
                <a:cs typeface="隶书" panose="02010509060101010101" pitchFamily="49" charset="-122"/>
              </a:rPr>
              <a:t>按照不同的标准，戏剧可以分为不同种类:</a:t>
            </a:r>
            <a:endParaRPr lang="zh-CN" altLang="en-US" sz="3600">
              <a:latin typeface="隶书" panose="02010509060101010101" pitchFamily="49" charset="-122"/>
              <a:ea typeface="隶书" panose="02010509060101010101" pitchFamily="49" charset="-122"/>
              <a:cs typeface="隶书" panose="02010509060101010101" pitchFamily="49" charset="-122"/>
            </a:endParaRPr>
          </a:p>
          <a:p>
            <a:pPr indent="720090" fontAlgn="auto" latinLnBrk="1"/>
            <a:r>
              <a:rPr lang="zh-CN" altLang="en-US" sz="3600">
                <a:latin typeface="隶书" panose="02010509060101010101" pitchFamily="49" charset="-122"/>
                <a:ea typeface="隶书" panose="02010509060101010101" pitchFamily="49" charset="-122"/>
                <a:cs typeface="隶书" panose="02010509060101010101" pitchFamily="49" charset="-122"/>
              </a:rPr>
              <a:t>按</a:t>
            </a:r>
            <a:r>
              <a:rPr lang="zh-CN" altLang="en-US" sz="3600">
                <a:solidFill>
                  <a:srgbClr val="FF0000"/>
                </a:solidFill>
                <a:latin typeface="隶书" panose="02010509060101010101" pitchFamily="49" charset="-122"/>
                <a:ea typeface="隶书" panose="02010509060101010101" pitchFamily="49" charset="-122"/>
                <a:cs typeface="隶书" panose="02010509060101010101" pitchFamily="49" charset="-122"/>
              </a:rPr>
              <a:t>艺术形式和表现手法</a:t>
            </a:r>
            <a:r>
              <a:rPr lang="zh-CN" altLang="en-US" sz="3600">
                <a:latin typeface="隶书" panose="02010509060101010101" pitchFamily="49" charset="-122"/>
                <a:ea typeface="隶书" panose="02010509060101010101" pitchFamily="49" charset="-122"/>
                <a:cs typeface="隶书" panose="02010509060101010101" pitchFamily="49" charset="-122"/>
              </a:rPr>
              <a:t>分为</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话剧</a:t>
            </a:r>
            <a:r>
              <a:rPr lang="zh-CN" altLang="en-US" sz="3600">
                <a:latin typeface="隶书" panose="02010509060101010101" pitchFamily="49" charset="-122"/>
                <a:ea typeface="隶书" panose="02010509060101010101" pitchFamily="49" charset="-122"/>
                <a:cs typeface="隶书" panose="02010509060101010101" pitchFamily="49" charset="-122"/>
              </a:rPr>
              <a:t>(如《雷雨》)、</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歌剧</a:t>
            </a:r>
            <a:r>
              <a:rPr lang="zh-CN" altLang="en-US" sz="3600">
                <a:latin typeface="隶书" panose="02010509060101010101" pitchFamily="49" charset="-122"/>
                <a:ea typeface="隶书" panose="02010509060101010101" pitchFamily="49" charset="-122"/>
                <a:cs typeface="隶书" panose="02010509060101010101" pitchFamily="49" charset="-122"/>
              </a:rPr>
              <a:t>(如《白毛女》)、</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舞剧</a:t>
            </a:r>
            <a:r>
              <a:rPr lang="zh-CN" altLang="en-US" sz="3600">
                <a:latin typeface="隶书" panose="02010509060101010101" pitchFamily="49" charset="-122"/>
                <a:ea typeface="隶书" panose="02010509060101010101" pitchFamily="49" charset="-122"/>
                <a:cs typeface="隶书" panose="02010509060101010101" pitchFamily="49" charset="-122"/>
              </a:rPr>
              <a:t>(如《丝路花雨》);</a:t>
            </a:r>
            <a:endParaRPr lang="zh-CN" altLang="en-US" sz="3600">
              <a:latin typeface="隶书" panose="02010509060101010101" pitchFamily="49" charset="-122"/>
              <a:ea typeface="隶书" panose="02010509060101010101" pitchFamily="49" charset="-122"/>
              <a:cs typeface="隶书" panose="02010509060101010101" pitchFamily="49" charset="-122"/>
            </a:endParaRPr>
          </a:p>
          <a:p>
            <a:pPr indent="720090" fontAlgn="auto" latinLnBrk="1"/>
            <a:r>
              <a:rPr lang="zh-CN" altLang="en-US" sz="3600">
                <a:latin typeface="隶书" panose="02010509060101010101" pitchFamily="49" charset="-122"/>
                <a:ea typeface="隶书" panose="02010509060101010101" pitchFamily="49" charset="-122"/>
                <a:cs typeface="隶书" panose="02010509060101010101" pitchFamily="49" charset="-122"/>
              </a:rPr>
              <a:t>按</a:t>
            </a:r>
            <a:r>
              <a:rPr lang="zh-CN" altLang="en-US" sz="3600">
                <a:solidFill>
                  <a:srgbClr val="FF0000"/>
                </a:solidFill>
                <a:latin typeface="隶书" panose="02010509060101010101" pitchFamily="49" charset="-122"/>
                <a:ea typeface="隶书" panose="02010509060101010101" pitchFamily="49" charset="-122"/>
                <a:cs typeface="隶书" panose="02010509060101010101" pitchFamily="49" charset="-122"/>
              </a:rPr>
              <a:t>剧情繁简和结构</a:t>
            </a:r>
            <a:r>
              <a:rPr lang="zh-CN" altLang="en-US" sz="3600">
                <a:latin typeface="隶书" panose="02010509060101010101" pitchFamily="49" charset="-122"/>
                <a:ea typeface="隶书" panose="02010509060101010101" pitchFamily="49" charset="-122"/>
                <a:cs typeface="隶书" panose="02010509060101010101" pitchFamily="49" charset="-122"/>
              </a:rPr>
              <a:t>分为</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独幕剧</a:t>
            </a:r>
            <a:r>
              <a:rPr lang="zh-CN" altLang="en-US" sz="3600">
                <a:latin typeface="隶书" panose="02010509060101010101" pitchFamily="49" charset="-122"/>
                <a:ea typeface="隶书" panose="02010509060101010101" pitchFamily="49" charset="-122"/>
                <a:cs typeface="隶书" panose="02010509060101010101" pitchFamily="49" charset="-122"/>
              </a:rPr>
              <a:t>（《等待戈多》）、</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多幕剧</a:t>
            </a:r>
            <a:r>
              <a:rPr lang="zh-CN" altLang="en-US" sz="3600">
                <a:latin typeface="隶书" panose="02010509060101010101" pitchFamily="49" charset="-122"/>
                <a:ea typeface="隶书" panose="02010509060101010101" pitchFamily="49" charset="-122"/>
                <a:cs typeface="隶书" panose="02010509060101010101" pitchFamily="49" charset="-122"/>
              </a:rPr>
              <a:t>(如《雷雨》);</a:t>
            </a:r>
            <a:endParaRPr lang="zh-CN" altLang="en-US" sz="3600">
              <a:latin typeface="隶书" panose="02010509060101010101" pitchFamily="49" charset="-122"/>
              <a:ea typeface="隶书" panose="02010509060101010101" pitchFamily="49" charset="-122"/>
              <a:cs typeface="隶书" panose="02010509060101010101" pitchFamily="49" charset="-122"/>
            </a:endParaRPr>
          </a:p>
          <a:p>
            <a:pPr indent="720090" fontAlgn="auto" latinLnBrk="1"/>
            <a:r>
              <a:rPr lang="zh-CN" altLang="en-US" sz="3600">
                <a:latin typeface="隶书" panose="02010509060101010101" pitchFamily="49" charset="-122"/>
                <a:ea typeface="隶书" panose="02010509060101010101" pitchFamily="49" charset="-122"/>
                <a:cs typeface="隶书" panose="02010509060101010101" pitchFamily="49" charset="-122"/>
              </a:rPr>
              <a:t>按</a:t>
            </a:r>
            <a:r>
              <a:rPr lang="zh-CN" altLang="en-US" sz="3600">
                <a:solidFill>
                  <a:srgbClr val="FF0000"/>
                </a:solidFill>
                <a:latin typeface="隶书" panose="02010509060101010101" pitchFamily="49" charset="-122"/>
                <a:ea typeface="隶书" panose="02010509060101010101" pitchFamily="49" charset="-122"/>
                <a:cs typeface="隶书" panose="02010509060101010101" pitchFamily="49" charset="-122"/>
              </a:rPr>
              <a:t>题材所反映的时代</a:t>
            </a:r>
            <a:r>
              <a:rPr lang="zh-CN" altLang="en-US" sz="3600">
                <a:latin typeface="隶书" panose="02010509060101010101" pitchFamily="49" charset="-122"/>
                <a:ea typeface="隶书" panose="02010509060101010101" pitchFamily="49" charset="-122"/>
                <a:cs typeface="隶书" panose="02010509060101010101" pitchFamily="49" charset="-122"/>
              </a:rPr>
              <a:t>分为</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历史剧</a:t>
            </a:r>
            <a:r>
              <a:rPr lang="zh-CN" altLang="en-US" sz="3600">
                <a:latin typeface="隶书" panose="02010509060101010101" pitchFamily="49" charset="-122"/>
                <a:ea typeface="隶书" panose="02010509060101010101" pitchFamily="49" charset="-122"/>
                <a:cs typeface="隶书" panose="02010509060101010101" pitchFamily="49" charset="-122"/>
              </a:rPr>
              <a:t>(如《屈原》）、</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现代剧</a:t>
            </a:r>
            <a:r>
              <a:rPr lang="zh-CN" altLang="en-US" sz="3600">
                <a:latin typeface="隶书" panose="02010509060101010101" pitchFamily="49" charset="-122"/>
                <a:ea typeface="隶书" panose="02010509060101010101" pitchFamily="49" charset="-122"/>
                <a:cs typeface="隶书" panose="02010509060101010101" pitchFamily="49" charset="-122"/>
              </a:rPr>
              <a:t>(如《雷雨》);</a:t>
            </a:r>
            <a:endParaRPr lang="zh-CN" altLang="en-US" sz="3600">
              <a:latin typeface="隶书" panose="02010509060101010101" pitchFamily="49" charset="-122"/>
              <a:ea typeface="隶书" panose="02010509060101010101" pitchFamily="49" charset="-122"/>
              <a:cs typeface="隶书" panose="02010509060101010101" pitchFamily="49" charset="-122"/>
            </a:endParaRPr>
          </a:p>
          <a:p>
            <a:pPr indent="720090" fontAlgn="auto" latinLnBrk="1"/>
            <a:r>
              <a:rPr lang="zh-CN" altLang="en-US" sz="3600">
                <a:latin typeface="隶书" panose="02010509060101010101" pitchFamily="49" charset="-122"/>
                <a:ea typeface="隶书" panose="02010509060101010101" pitchFamily="49" charset="-122"/>
                <a:cs typeface="隶书" panose="02010509060101010101" pitchFamily="49" charset="-122"/>
              </a:rPr>
              <a:t>按</a:t>
            </a:r>
            <a:r>
              <a:rPr lang="zh-CN" altLang="en-US" sz="3600">
                <a:solidFill>
                  <a:srgbClr val="FF0000"/>
                </a:solidFill>
                <a:latin typeface="隶书" panose="02010509060101010101" pitchFamily="49" charset="-122"/>
                <a:ea typeface="隶书" panose="02010509060101010101" pitchFamily="49" charset="-122"/>
                <a:cs typeface="隶书" panose="02010509060101010101" pitchFamily="49" charset="-122"/>
              </a:rPr>
              <a:t>矛盾冲突的性质</a:t>
            </a:r>
            <a:r>
              <a:rPr lang="zh-CN" altLang="en-US" sz="3600">
                <a:latin typeface="隶书" panose="02010509060101010101" pitchFamily="49" charset="-122"/>
                <a:ea typeface="隶书" panose="02010509060101010101" pitchFamily="49" charset="-122"/>
                <a:cs typeface="隶书" panose="02010509060101010101" pitchFamily="49" charset="-122"/>
              </a:rPr>
              <a:t>分为</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悲剧</a:t>
            </a:r>
            <a:r>
              <a:rPr lang="zh-CN" altLang="en-US" sz="3600">
                <a:latin typeface="隶书" panose="02010509060101010101" pitchFamily="49" charset="-122"/>
                <a:ea typeface="隶书" panose="02010509060101010101" pitchFamily="49" charset="-122"/>
                <a:cs typeface="隶书" panose="02010509060101010101" pitchFamily="49" charset="-122"/>
              </a:rPr>
              <a:t>(如《屈原》）、</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喜剧</a:t>
            </a:r>
            <a:r>
              <a:rPr lang="zh-CN" altLang="en-US" sz="3600">
                <a:latin typeface="隶书" panose="02010509060101010101" pitchFamily="49" charset="-122"/>
                <a:ea typeface="隶书" panose="02010509060101010101" pitchFamily="49" charset="-122"/>
                <a:cs typeface="隶书" panose="02010509060101010101" pitchFamily="49" charset="-122"/>
              </a:rPr>
              <a:t>(如《威尼斯商人》)、</a:t>
            </a:r>
            <a:r>
              <a:rPr lang="zh-CN" altLang="en-US" sz="3600">
                <a:solidFill>
                  <a:srgbClr val="F80CD5"/>
                </a:solidFill>
                <a:latin typeface="隶书" panose="02010509060101010101" pitchFamily="49" charset="-122"/>
                <a:ea typeface="隶书" panose="02010509060101010101" pitchFamily="49" charset="-122"/>
                <a:cs typeface="隶书" panose="02010509060101010101" pitchFamily="49" charset="-122"/>
              </a:rPr>
              <a:t>正剧</a:t>
            </a:r>
            <a:r>
              <a:rPr lang="zh-CN" altLang="en-US" sz="3600">
                <a:latin typeface="隶书" panose="02010509060101010101" pitchFamily="49" charset="-122"/>
                <a:ea typeface="隶书" panose="02010509060101010101" pitchFamily="49" charset="-122"/>
                <a:cs typeface="隶书" panose="02010509060101010101" pitchFamily="49" charset="-122"/>
              </a:rPr>
              <a:t>(如《白毛女》)。</a:t>
            </a:r>
            <a:endParaRPr lang="zh-CN" altLang="en-US" sz="3600">
              <a:latin typeface="隶书" panose="02010509060101010101" pitchFamily="49" charset="-122"/>
              <a:ea typeface="隶书" panose="02010509060101010101" pitchFamily="49" charset="-122"/>
              <a:cs typeface="隶书" panose="02010509060101010101" pitchFamily="49" charset="-122"/>
            </a:endParaRPr>
          </a:p>
        </p:txBody>
      </p:sp>
      <p:sp>
        <p:nvSpPr>
          <p:cNvPr id="5" name="文本框 4"/>
          <p:cNvSpPr txBox="1"/>
          <p:nvPr/>
        </p:nvSpPr>
        <p:spPr>
          <a:xfrm>
            <a:off x="295910" y="222885"/>
            <a:ext cx="3611880" cy="922020"/>
          </a:xfrm>
          <a:prstGeom prst="rect">
            <a:avLst/>
          </a:prstGeom>
          <a:noFill/>
        </p:spPr>
        <p:txBody>
          <a:bodyPr wrap="none" rtlCol="0">
            <a:spAutoFit/>
          </a:bodyPr>
          <a:lstStyle/>
          <a:p>
            <a:pPr algn="l"/>
            <a:r>
              <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sym typeface="+mn-ea"/>
              </a:rPr>
              <a:t>（二）分类</a:t>
            </a:r>
            <a:endPar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endParaRP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p:nvPr/>
        </p:nvSpPr>
        <p:spPr>
          <a:xfrm>
            <a:off x="4762500" y="462280"/>
            <a:ext cx="3329305" cy="829945"/>
          </a:xfrm>
          <a:prstGeom prst="rect">
            <a:avLst/>
          </a:prstGeom>
          <a:noFill/>
          <a:ln>
            <a:noFill/>
            <a:miter lim="800000"/>
          </a:ln>
        </p:spPr>
        <p:txBody>
          <a:bodyPr wrap="square">
            <a:spAutoFit/>
          </a:bodyPr>
          <a:lstStyle>
            <a:defPPr>
              <a:defRPr lang="zh-CN"/>
            </a:defPPr>
            <a:lvl1pPr marL="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1pPr>
            <a:lvl2pPr marL="4572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2pPr>
            <a:lvl3pPr marL="9144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3pPr>
            <a:lvl4pPr marL="13716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4pPr>
            <a:lvl5pPr marL="1828800" indent="0" algn="l" defTabSz="914400" rtl="0" eaLnBrk="0" fontAlgn="base" hangingPunct="0">
              <a:lnSpc>
                <a:spcPct val="100000"/>
              </a:lnSpc>
              <a:spcBef>
                <a:spcPct val="0"/>
              </a:spcBef>
              <a:spcAft>
                <a:spcPct val="0"/>
              </a:spcAft>
              <a:buClrTx/>
              <a:buSzTx/>
              <a:buFontTx/>
              <a:buNone/>
              <a:defRPr kumimoji="0" lang="zh-CN" altLang="en-US" sz="1800" b="0" i="0" u="none" baseline="0">
                <a:solidFill>
                  <a:schemeClr val="tx1"/>
                </a:solidFill>
                <a:effectLst/>
                <a:latin typeface="Arial" panose="020B0604020202020204" pitchFamily="34" charset="0"/>
                <a:ea typeface="宋体" panose="02010600030101010101" pitchFamily="2" charset="-122"/>
              </a:defRPr>
            </a:lvl5pPr>
          </a:lstStyle>
          <a:p>
            <a:pPr marL="0" lvl="0" indent="0" algn="ctr" eaLnBrk="1" hangingPunct="1">
              <a:spcBef>
                <a:spcPct val="50000"/>
              </a:spcBef>
            </a:pPr>
            <a:r>
              <a:rPr kumimoji="1" sz="4800" b="1">
                <a:solidFill>
                  <a:srgbClr val="0800FF"/>
                </a:solidFill>
                <a:latin typeface="Times New Roman" panose="02020603050405020304" pitchFamily="18" charset="0"/>
                <a:ea typeface="幼圆" panose="02010509060101010101" pitchFamily="49" charset="-122"/>
              </a:rPr>
              <a:t>鲁大海</a:t>
            </a:r>
            <a:endParaRPr kumimoji="1" sz="4800" b="1">
              <a:solidFill>
                <a:srgbClr val="0800FF"/>
              </a:solidFill>
              <a:latin typeface="Times New Roman" panose="02020603050405020304" pitchFamily="18" charset="0"/>
              <a:ea typeface="幼圆" panose="02010509060101010101" pitchFamily="49" charset="-122"/>
            </a:endParaRPr>
          </a:p>
        </p:txBody>
      </p:sp>
      <p:sp>
        <p:nvSpPr>
          <p:cNvPr id="15" name="椭圆 14"/>
          <p:cNvSpPr/>
          <p:nvPr/>
        </p:nvSpPr>
        <p:spPr>
          <a:xfrm>
            <a:off x="381699" y="347646"/>
            <a:ext cx="663070" cy="663070"/>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4" name="组合 13"/>
          <p:cNvGrpSpPr/>
          <p:nvPr/>
        </p:nvGrpSpPr>
        <p:grpSpPr>
          <a:xfrm>
            <a:off x="164830" y="347646"/>
            <a:ext cx="881742" cy="663070"/>
            <a:chOff x="1164772" y="1286513"/>
            <a:chExt cx="4082143" cy="3069771"/>
          </a:xfrm>
        </p:grpSpPr>
        <p:sp>
          <p:nvSpPr>
            <p:cNvPr id="2" name="椭圆 1"/>
            <p:cNvSpPr/>
            <p:nvPr/>
          </p:nvSpPr>
          <p:spPr>
            <a:xfrm>
              <a:off x="2168794" y="1286513"/>
              <a:ext cx="3069771" cy="3069771"/>
            </a:xfrm>
            <a:prstGeom prst="ellipse">
              <a:avLst/>
            </a:prstGeom>
            <a:gradFill>
              <a:gsLst>
                <a:gs pos="0">
                  <a:srgbClr val="455993"/>
                </a:gs>
                <a:gs pos="100000">
                  <a:srgbClr val="455993">
                    <a:alpha val="5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6" name="图形 91"/>
            <p:cNvPicPr>
              <a:picLocks noChangeAspect="1"/>
            </p:cNvPicPr>
            <p:nvPr/>
          </p:nvPicPr>
          <p:blipFill>
            <a:blip r:embed="rId1"/>
            <a:stretch>
              <a:fillRect/>
            </a:stretch>
          </p:blipFill>
          <p:spPr>
            <a:xfrm>
              <a:off x="1164772" y="3124199"/>
              <a:ext cx="4082143" cy="1228719"/>
            </a:xfrm>
            <a:prstGeom prst="rect">
              <a:avLst/>
            </a:prstGeom>
          </p:spPr>
        </p:pic>
      </p:grpSp>
      <p:sp>
        <p:nvSpPr>
          <p:cNvPr id="18" name="文本框 17"/>
          <p:cNvSpPr txBox="1"/>
          <p:nvPr/>
        </p:nvSpPr>
        <p:spPr>
          <a:xfrm>
            <a:off x="480388" y="1170101"/>
            <a:ext cx="449693" cy="1814830"/>
          </a:xfrm>
          <a:prstGeom prst="rect">
            <a:avLst/>
          </a:prstGeom>
          <a:noFill/>
        </p:spPr>
        <p:txBody>
          <a:bodyPr wrap="square" rtlCol="0">
            <a:spAutoFit/>
          </a:bodyPr>
          <a:lstStyle/>
          <a:p>
            <a:r>
              <a:rPr lang="zh-CN" altLang="en-US" sz="2800" b="1">
                <a:solidFill>
                  <a:srgbClr val="455993"/>
                </a:solidFill>
                <a:latin typeface="隶书" panose="02010509060101010101" pitchFamily="49" charset="-122"/>
                <a:ea typeface="隶书" panose="02010509060101010101" pitchFamily="49" charset="-122"/>
              </a:rPr>
              <a:t>人物分析</a:t>
            </a:r>
            <a:endParaRPr lang="zh-CN" altLang="en-US" sz="2800" b="1">
              <a:solidFill>
                <a:srgbClr val="455993"/>
              </a:solidFill>
              <a:latin typeface="隶书" panose="02010509060101010101" pitchFamily="49" charset="-122"/>
              <a:ea typeface="隶书" panose="02010509060101010101" pitchFamily="49" charset="-122"/>
            </a:endParaRPr>
          </a:p>
        </p:txBody>
      </p:sp>
      <p:pic>
        <p:nvPicPr>
          <p:cNvPr id="4" name="图片 3" descr="图片1"/>
          <p:cNvPicPr>
            <a:picLocks noChangeAspect="1"/>
          </p:cNvPicPr>
          <p:nvPr/>
        </p:nvPicPr>
        <p:blipFill>
          <a:blip r:embed="rId2"/>
          <a:stretch>
            <a:fillRect/>
          </a:stretch>
        </p:blipFill>
        <p:spPr>
          <a:xfrm>
            <a:off x="621665" y="2884805"/>
            <a:ext cx="743585" cy="1725295"/>
          </a:xfrm>
          <a:prstGeom prst="rect">
            <a:avLst/>
          </a:prstGeom>
        </p:spPr>
      </p:pic>
      <p:sp>
        <p:nvSpPr>
          <p:cNvPr id="5" name="文本框 4"/>
          <p:cNvSpPr txBox="1"/>
          <p:nvPr/>
        </p:nvSpPr>
        <p:spPr>
          <a:xfrm>
            <a:off x="1500505" y="1397635"/>
            <a:ext cx="9911080" cy="3969385"/>
          </a:xfrm>
          <a:prstGeom prst="rect">
            <a:avLst/>
          </a:prstGeom>
          <a:noFill/>
        </p:spPr>
        <p:txBody>
          <a:bodyPr wrap="square" rtlCol="0" anchor="t">
            <a:spAutoFit/>
          </a:bodyPr>
          <a:lstStyle/>
          <a:p>
            <a:r>
              <a:rPr sz="2800" b="1">
                <a:solidFill>
                  <a:srgbClr val="F80CD5"/>
                </a:solidFill>
                <a:latin typeface="楷体" panose="02010609060101010101" charset="-122"/>
                <a:ea typeface="楷体" panose="02010609060101010101" charset="-122"/>
                <a:cs typeface="楷体" panose="02010609060101010101" charset="-122"/>
                <a:sym typeface="+mn-ea"/>
              </a:rPr>
              <a:t>    鲁大海与周朴园，从</a:t>
            </a:r>
            <a:r>
              <a:rPr sz="2800" b="1">
                <a:solidFill>
                  <a:srgbClr val="0800FF"/>
                </a:solidFill>
                <a:latin typeface="楷体" panose="02010609060101010101" charset="-122"/>
                <a:ea typeface="楷体" panose="02010609060101010101" charset="-122"/>
                <a:cs typeface="楷体" panose="02010609060101010101" charset="-122"/>
                <a:sym typeface="+mn-ea"/>
              </a:rPr>
              <a:t>血缘</a:t>
            </a:r>
            <a:r>
              <a:rPr sz="2800" b="1">
                <a:solidFill>
                  <a:srgbClr val="F80CD5"/>
                </a:solidFill>
                <a:latin typeface="楷体" panose="02010609060101010101" charset="-122"/>
                <a:ea typeface="楷体" panose="02010609060101010101" charset="-122"/>
                <a:cs typeface="楷体" panose="02010609060101010101" charset="-122"/>
                <a:sym typeface="+mn-ea"/>
              </a:rPr>
              <a:t>上看，他们是父子；从</a:t>
            </a:r>
            <a:r>
              <a:rPr sz="2800" b="1">
                <a:solidFill>
                  <a:srgbClr val="0800FF"/>
                </a:solidFill>
                <a:latin typeface="楷体" panose="02010609060101010101" charset="-122"/>
                <a:ea typeface="楷体" panose="02010609060101010101" charset="-122"/>
                <a:cs typeface="楷体" panose="02010609060101010101" charset="-122"/>
                <a:sym typeface="+mn-ea"/>
              </a:rPr>
              <a:t>阶级关系</a:t>
            </a:r>
            <a:r>
              <a:rPr sz="2800" b="1">
                <a:solidFill>
                  <a:srgbClr val="F80CD5"/>
                </a:solidFill>
                <a:latin typeface="楷体" panose="02010609060101010101" charset="-122"/>
                <a:ea typeface="楷体" panose="02010609060101010101" charset="-122"/>
                <a:cs typeface="楷体" panose="02010609060101010101" charset="-122"/>
                <a:sym typeface="+mn-ea"/>
              </a:rPr>
              <a:t>上看，他们是你死我活的敌人在同周朴园的斗争中表现出他是一个</a:t>
            </a:r>
            <a:r>
              <a:rPr sz="2800" b="1">
                <a:solidFill>
                  <a:srgbClr val="FF0000"/>
                </a:solidFill>
                <a:latin typeface="楷体" panose="02010609060101010101" charset="-122"/>
                <a:ea typeface="楷体" panose="02010609060101010101" charset="-122"/>
                <a:cs typeface="楷体" panose="02010609060101010101" charset="-122"/>
                <a:sym typeface="+mn-ea"/>
              </a:rPr>
              <a:t>觉醒了的工人</a:t>
            </a:r>
            <a:r>
              <a:rPr sz="2800" b="1">
                <a:solidFill>
                  <a:srgbClr val="F80CD5"/>
                </a:solidFill>
                <a:latin typeface="楷体" panose="02010609060101010101" charset="-122"/>
                <a:ea typeface="楷体" panose="02010609060101010101" charset="-122"/>
                <a:cs typeface="楷体" panose="02010609060101010101" charset="-122"/>
                <a:sym typeface="+mn-ea"/>
              </a:rPr>
              <a:t>，代表广大工人群众面对面地同周朴园谈判，斗争。他义正辞严地揭穿周朴园软硬兼施镇压工人的罢工的阴谋，揭露他制造事故淹死两千三百个小工以发横财的罪恶。他</a:t>
            </a:r>
            <a:r>
              <a:rPr sz="2800" b="1">
                <a:solidFill>
                  <a:srgbClr val="FF0000"/>
                </a:solidFill>
                <a:latin typeface="楷体" panose="02010609060101010101" charset="-122"/>
                <a:ea typeface="楷体" panose="02010609060101010101" charset="-122"/>
                <a:cs typeface="楷体" panose="02010609060101010101" charset="-122"/>
                <a:sym typeface="+mn-ea"/>
              </a:rPr>
              <a:t>坚定、勇敢、无私、求实</a:t>
            </a:r>
            <a:r>
              <a:rPr sz="2800" b="1">
                <a:solidFill>
                  <a:srgbClr val="F80CD5"/>
                </a:solidFill>
                <a:latin typeface="楷体" panose="02010609060101010101" charset="-122"/>
                <a:ea typeface="楷体" panose="02010609060101010101" charset="-122"/>
                <a:cs typeface="楷体" panose="02010609060101010101" charset="-122"/>
                <a:sym typeface="+mn-ea"/>
              </a:rPr>
              <a:t>。他对资本家有着清醒、透彻的认识，资本家的威胁、讹诈、利诱等卑鄙手段在他面前无计可施。他义无反顾地在反抗斗争的道路上走下去( 反抗精神、坚强不屈的性格) 。同时在斗争中又显出</a:t>
            </a:r>
            <a:r>
              <a:rPr sz="2800" b="1">
                <a:solidFill>
                  <a:srgbClr val="FF0000"/>
                </a:solidFill>
                <a:latin typeface="楷体" panose="02010609060101010101" charset="-122"/>
                <a:ea typeface="楷体" panose="02010609060101010101" charset="-122"/>
                <a:cs typeface="楷体" panose="02010609060101010101" charset="-122"/>
                <a:sym typeface="+mn-ea"/>
              </a:rPr>
              <a:t>经验的不足、鲁莽</a:t>
            </a:r>
            <a:r>
              <a:rPr sz="2800" b="1">
                <a:solidFill>
                  <a:srgbClr val="F80CD5"/>
                </a:solidFill>
                <a:latin typeface="楷体" panose="02010609060101010101" charset="-122"/>
                <a:ea typeface="楷体" panose="02010609060101010101" charset="-122"/>
                <a:cs typeface="楷体" panose="02010609060101010101" charset="-122"/>
                <a:sym typeface="+mn-ea"/>
              </a:rPr>
              <a:t>等弱点。</a:t>
            </a:r>
            <a:endParaRPr sz="2800" b="1">
              <a:solidFill>
                <a:srgbClr val="F80CD5"/>
              </a:solidFill>
              <a:latin typeface="楷体" panose="02010609060101010101" charset="-122"/>
              <a:ea typeface="楷体" panose="02010609060101010101" charset="-122"/>
              <a:cs typeface="楷体" panose="02010609060101010101"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wd">
                                    <p:tmPct val="100000"/>
                                  </p:iterate>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300" fill="hold"/>
                                        <p:tgtEl>
                                          <p:spTgt spid="15362"/>
                                        </p:tgtEl>
                                        <p:attrNameLst>
                                          <p:attrName>ppt_x</p:attrName>
                                        </p:attrNameLst>
                                      </p:cBhvr>
                                      <p:tavLst>
                                        <p:tav tm="0">
                                          <p:val>
                                            <p:strVal val="0-#ppt_w/2"/>
                                          </p:val>
                                        </p:tav>
                                        <p:tav tm="100000">
                                          <p:val>
                                            <p:strVal val="#ppt_x"/>
                                          </p:val>
                                        </p:tav>
                                      </p:tavLst>
                                    </p:anim>
                                    <p:anim calcmode="lin" valueType="num">
                                      <p:cBhvr additive="base">
                                        <p:cTn id="8" dur="300" fill="hold"/>
                                        <p:tgtEl>
                                          <p:spTgt spid="1536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a:xfrm>
            <a:off x="551180" y="1544320"/>
            <a:ext cx="10972800" cy="4661535"/>
          </a:xfrm>
        </p:spPr>
        <p:txBody>
          <a:bodyPr>
            <a:normAutofit lnSpcReduction="20000"/>
          </a:bodyPr>
          <a:p>
            <a:pPr marL="0" lvl="0" indent="0" algn="l" fontAlgn="auto">
              <a:lnSpc>
                <a:spcPct val="150000"/>
              </a:lnSpc>
              <a:spcBef>
                <a:spcPts val="0"/>
              </a:spcBef>
            </a:pPr>
            <a:r>
              <a:rPr kumimoji="1" lang="zh-CN" b="1">
                <a:solidFill>
                  <a:schemeClr val="tx1"/>
                </a:solidFill>
                <a:latin typeface="Times New Roman" panose="02020603050405020304" pitchFamily="18" charset="0"/>
                <a:ea typeface="幼圆" panose="02010509060101010101" pitchFamily="49" charset="-122"/>
                <a:sym typeface="+mn-ea"/>
              </a:rPr>
              <a:t>参考答案：</a:t>
            </a:r>
            <a:endParaRPr kumimoji="1" lang="zh-CN" b="1">
              <a:solidFill>
                <a:schemeClr val="tx1"/>
              </a:solidFill>
              <a:latin typeface="Times New Roman" panose="02020603050405020304" pitchFamily="18" charset="0"/>
              <a:ea typeface="幼圆" panose="02010509060101010101" pitchFamily="49" charset="-122"/>
              <a:sym typeface="+mn-ea"/>
            </a:endParaRPr>
          </a:p>
          <a:p>
            <a:pPr marL="0" lvl="0" indent="0" algn="l" fontAlgn="auto">
              <a:lnSpc>
                <a:spcPct val="150000"/>
              </a:lnSpc>
              <a:spcBef>
                <a:spcPts val="0"/>
              </a:spcBef>
            </a:pPr>
            <a:r>
              <a:rPr kumimoji="1" lang="zh-CN" b="1">
                <a:solidFill>
                  <a:schemeClr val="tx1"/>
                </a:solidFill>
                <a:latin typeface="Times New Roman" panose="02020603050405020304" pitchFamily="18" charset="0"/>
                <a:ea typeface="幼圆" panose="02010509060101010101" pitchFamily="49" charset="-122"/>
                <a:sym typeface="+mn-ea"/>
              </a:rPr>
              <a:t>1.整剧背景环境是雷雨前沉闷的环境，故事发生在即将下雷雨的午后，所有矛盾冲突都集中在雷雨发生时，如四凤被雷击死.</a:t>
            </a:r>
            <a:endParaRPr kumimoji="1" lang="zh-CN" b="1">
              <a:solidFill>
                <a:schemeClr val="tx1"/>
              </a:solidFill>
              <a:latin typeface="Times New Roman" panose="02020603050405020304" pitchFamily="18" charset="0"/>
              <a:ea typeface="幼圆" panose="02010509060101010101" pitchFamily="49" charset="-122"/>
              <a:sym typeface="+mn-ea"/>
            </a:endParaRPr>
          </a:p>
          <a:p>
            <a:pPr marL="0" lvl="0" indent="0" algn="l" fontAlgn="auto">
              <a:lnSpc>
                <a:spcPct val="150000"/>
              </a:lnSpc>
              <a:spcBef>
                <a:spcPts val="0"/>
              </a:spcBef>
            </a:pPr>
            <a:r>
              <a:rPr kumimoji="1" lang="zh-CN" b="1">
                <a:solidFill>
                  <a:schemeClr val="tx1"/>
                </a:solidFill>
                <a:latin typeface="Times New Roman" panose="02020603050405020304" pitchFamily="18" charset="0"/>
                <a:ea typeface="幼圆" panose="02010509060101010101" pitchFamily="49" charset="-122"/>
                <a:sym typeface="+mn-ea"/>
              </a:rPr>
              <a:t>2.雷雨象征人物内心的不平静。象征渴求自由，冲决罗网的迫切心情</a:t>
            </a:r>
            <a:endParaRPr kumimoji="1" lang="zh-CN" b="1">
              <a:solidFill>
                <a:schemeClr val="tx1"/>
              </a:solidFill>
              <a:latin typeface="Times New Roman" panose="02020603050405020304" pitchFamily="18" charset="0"/>
              <a:ea typeface="幼圆" panose="02010509060101010101" pitchFamily="49" charset="-122"/>
              <a:sym typeface="+mn-ea"/>
            </a:endParaRPr>
          </a:p>
          <a:p>
            <a:pPr marL="0" lvl="0" indent="0" algn="l" fontAlgn="auto">
              <a:lnSpc>
                <a:spcPct val="150000"/>
              </a:lnSpc>
              <a:spcBef>
                <a:spcPts val="0"/>
              </a:spcBef>
            </a:pPr>
            <a:r>
              <a:rPr kumimoji="1" lang="zh-CN" b="1">
                <a:solidFill>
                  <a:schemeClr val="tx1"/>
                </a:solidFill>
                <a:latin typeface="Times New Roman" panose="02020603050405020304" pitchFamily="18" charset="0"/>
                <a:ea typeface="幼圆" panose="02010509060101010101" pitchFamily="49" charset="-122"/>
                <a:sym typeface="+mn-ea"/>
              </a:rPr>
              <a:t>3.雷雨前的沉闷象征当时压抑的社会。以象征的手法告诉人们：在半殖民地半封建社会沉闷的空气里，一场变革中国现实的大雷雨即将来临。</a:t>
            </a:r>
            <a:endParaRPr kumimoji="1" lang="zh-CN" b="1">
              <a:solidFill>
                <a:schemeClr val="tx1"/>
              </a:solidFill>
              <a:latin typeface="Times New Roman" panose="02020603050405020304" pitchFamily="18" charset="0"/>
              <a:ea typeface="幼圆" panose="02010509060101010101" pitchFamily="49" charset="-122"/>
              <a:sym typeface="+mn-ea"/>
            </a:endParaRPr>
          </a:p>
        </p:txBody>
      </p:sp>
      <p:sp>
        <p:nvSpPr>
          <p:cNvPr id="3" name="文本框 2"/>
          <p:cNvSpPr txBox="1"/>
          <p:nvPr/>
        </p:nvSpPr>
        <p:spPr>
          <a:xfrm>
            <a:off x="951230" y="309245"/>
            <a:ext cx="6816725" cy="645160"/>
          </a:xfrm>
          <a:prstGeom prst="rect">
            <a:avLst/>
          </a:prstGeom>
          <a:noFill/>
        </p:spPr>
        <p:txBody>
          <a:bodyPr wrap="square" rtlCol="0">
            <a:spAutoFit/>
          </a:bodyPr>
          <a:p>
            <a:pPr marL="0" lvl="0" indent="0" algn="l" eaLnBrk="1" hangingPunct="1">
              <a:spcBef>
                <a:spcPct val="50000"/>
              </a:spcBef>
              <a:buNone/>
            </a:pPr>
            <a:r>
              <a:rPr kumimoji="1" lang="zh-CN" sz="3600" b="1">
                <a:solidFill>
                  <a:srgbClr val="0800FF"/>
                </a:solidFill>
                <a:latin typeface="Times New Roman" panose="02020603050405020304" pitchFamily="18" charset="0"/>
                <a:ea typeface="幼圆" panose="02010509060101010101" pitchFamily="49" charset="-122"/>
                <a:sym typeface="+mn-ea"/>
              </a:rPr>
              <a:t>雷雨题目含义</a:t>
            </a:r>
            <a:endParaRPr lang="zh-CN" altLang="en-US" sz="3600"/>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内容占位符 1"/>
          <p:cNvSpPr>
            <a:spLocks noGrp="1"/>
          </p:cNvSpPr>
          <p:nvPr>
            <p:ph/>
          </p:nvPr>
        </p:nvSpPr>
        <p:spPr/>
        <p:txBody>
          <a:bodyPr>
            <a:normAutofit fontScale="30000"/>
          </a:bodyPr>
          <a:p>
            <a:pPr marL="0" algn="l">
              <a:lnSpc>
                <a:spcPct val="100000"/>
              </a:lnSpc>
              <a:spcBef>
                <a:spcPct val="50000"/>
              </a:spcBef>
              <a:buClrTx/>
              <a:buSzTx/>
              <a:buFontTx/>
              <a:buNone/>
            </a:pPr>
            <a:r>
              <a:rPr kumimoji="1" lang="zh-CN" sz="5600" b="1">
                <a:solidFill>
                  <a:srgbClr val="0800FF"/>
                </a:solidFill>
                <a:latin typeface="Times New Roman" panose="02020603050405020304" pitchFamily="18" charset="0"/>
                <a:ea typeface="幼圆" panose="02010509060101010101" pitchFamily="49" charset="-122"/>
              </a:rPr>
              <a:t>鲁迅先生说：“悲剧是把人生有价值的毁灭给人看。”《雷雨》毁灭的有价值的东西是什么呢？</a:t>
            </a:r>
            <a:endParaRPr kumimoji="1" lang="zh-CN" sz="5600" b="1">
              <a:solidFill>
                <a:srgbClr val="0800FF"/>
              </a:solidFill>
              <a:latin typeface="Times New Roman" panose="02020603050405020304" pitchFamily="18" charset="0"/>
              <a:ea typeface="幼圆" panose="02010509060101010101" pitchFamily="49" charset="-122"/>
            </a:endParaRPr>
          </a:p>
          <a:p>
            <a:r>
              <a:rPr lang="zh-CN" altLang="en-US" sz="5000"/>
              <a:t>A社会悲剧——封建的社会之下的封建大家庭</a:t>
            </a:r>
            <a:endParaRPr lang="zh-CN" altLang="en-US" sz="5000"/>
          </a:p>
          <a:p>
            <a:r>
              <a:rPr lang="zh-CN" altLang="en-US" sz="5000"/>
              <a:t>B命运悲剧（宿命）：是在命运的困顿中苦苦挣扎而又难逃摧残和拷打的人性——逃避罪恶却更深的走进罪恶</a:t>
            </a:r>
            <a:endParaRPr lang="zh-CN" altLang="en-US" sz="5000"/>
          </a:p>
          <a:p>
            <a:r>
              <a:rPr lang="zh-CN" altLang="en-US" sz="5000"/>
              <a:t>《俄狄浦斯》简介</a:t>
            </a:r>
            <a:endParaRPr lang="zh-CN" altLang="en-US" sz="5000"/>
          </a:p>
          <a:p>
            <a:r>
              <a:rPr lang="zh-CN" altLang="en-US" sz="5000"/>
              <a:t>忒拜国王生了儿子---俄狄浦斯。但神谕“将被儿子所杀”，他把刚出生的婴儿抛到荒山中，但婴儿被牧羊人解救下来，随后俄狄浦斯成为忒拜邻国——科任托斯国没有子嗣的国王的养子。在王宫中被当作亲生儿子抚养成人、并被定为王位继承人。</a:t>
            </a:r>
            <a:endParaRPr lang="zh-CN" altLang="en-US" sz="5000"/>
          </a:p>
          <a:p>
            <a:r>
              <a:rPr lang="zh-CN" altLang="en-US" sz="5000"/>
              <a:t>俄狄浦斯长大后，因神谕说他会弑父娶母，不知科林斯国王与王后并非其亲生父母的俄狄浦斯为避免神谕成真，便离开科林斯并发誓永不再回来。</a:t>
            </a:r>
            <a:endParaRPr lang="zh-CN" altLang="en-US" sz="5000"/>
          </a:p>
          <a:p>
            <a:r>
              <a:rPr lang="zh-CN" altLang="en-US" sz="5000"/>
              <a:t>这时，在忒拜城内，为惩治国王的罪行，神后赫拉送来了狮身人面的女妖斯芬克斯，全城正陷入极度的恐慌之中。正像广为人知的那样，斯芬克斯要求过路人解答“早晨用四只脚走路，中午用两只脚走路，晚上用三只脚走路的动物是什么”的谜语。无人能解开谜语，她便吞食忒拜城的市民。</a:t>
            </a:r>
            <a:endParaRPr lang="zh-CN" altLang="en-US" sz="5000"/>
          </a:p>
          <a:p>
            <a:r>
              <a:rPr lang="zh-CN" altLang="en-US" sz="5000"/>
              <a:t>忒拜国王前往神庙忏悔，途中，与俄狄浦斯狭路相逢。因为狭窄的道路只能容纳一人通过，而两个人又互不认识对方，发生争斗，国王被杀死。当然他并不知道杀死的就是自己的父亲。</a:t>
            </a:r>
            <a:endParaRPr lang="zh-CN" altLang="en-US" sz="5000"/>
          </a:p>
          <a:p>
            <a:r>
              <a:rPr lang="zh-CN" altLang="en-US" sz="5000"/>
              <a:t>俄狄浦斯进入忒拜城之后，破解了斯芬克斯的谜语，谜语的答案就是人，早上=幼年（爬行），中午=青年（走路),傍晚=老年（用拐杖），使得女妖在羞愧中自尽。</a:t>
            </a:r>
            <a:endParaRPr lang="zh-CN" altLang="en-US" sz="5000"/>
          </a:p>
          <a:p>
            <a:r>
              <a:rPr lang="zh-CN" altLang="en-US" sz="5000"/>
              <a:t>拯救了忒拜城的俄狄浦斯受到人民的推崇被选为国王，按照习俗与失去了丈夫王后成婚，同时也应验了他将“弑父娶母”的神谕。</a:t>
            </a:r>
            <a:endParaRPr lang="zh-CN" altLang="en-US" sz="5000"/>
          </a:p>
          <a:p>
            <a:r>
              <a:rPr lang="zh-CN" altLang="en-US" sz="5000"/>
              <a:t>最后了解真相的王后羞愧地上吊自杀，而同样悲愤不已的俄狄浦斯，刺瞎了自己的眼睛，漂泊四方</a:t>
            </a:r>
            <a:endParaRPr lang="zh-CN" altLang="en-US" sz="5000"/>
          </a:p>
          <a:p>
            <a:r>
              <a:rPr lang="zh-CN" altLang="en-US" sz="5000"/>
              <a:t>C性格悲剧：集中体现在周朴园和繁漪——病态的畸形性格（周：恶与善、真诚与虚伪；繁漪：渴望自由、追求爱情，但又歇斯底里、自私与狠毒）</a:t>
            </a:r>
            <a:endParaRPr lang="zh-CN" altLang="en-US" sz="5000"/>
          </a:p>
        </p:txBody>
      </p:sp>
    </p:spTree>
  </p:cSld>
  <p:clrMapOvr>
    <a:masterClrMapping/>
  </p:clrMapOvr>
  <p:transition spd="med">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95910" y="222885"/>
            <a:ext cx="3611880" cy="922020"/>
          </a:xfrm>
          <a:prstGeom prst="rect">
            <a:avLst/>
          </a:prstGeom>
          <a:noFill/>
        </p:spPr>
        <p:txBody>
          <a:bodyPr wrap="none" rtlCol="0">
            <a:spAutoFit/>
          </a:bodyPr>
          <a:lstStyle/>
          <a:p>
            <a:pPr algn="l"/>
            <a:r>
              <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sym typeface="+mn-ea"/>
              </a:rPr>
              <a:t>（三）要素</a:t>
            </a:r>
            <a:endPar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endParaRPr>
          </a:p>
        </p:txBody>
      </p:sp>
      <p:sp>
        <p:nvSpPr>
          <p:cNvPr id="2" name="文本框 1"/>
          <p:cNvSpPr txBox="1"/>
          <p:nvPr/>
        </p:nvSpPr>
        <p:spPr>
          <a:xfrm>
            <a:off x="607060" y="1639570"/>
            <a:ext cx="10805795" cy="3578860"/>
          </a:xfrm>
          <a:prstGeom prst="rect">
            <a:avLst/>
          </a:prstGeom>
          <a:noFill/>
        </p:spPr>
        <p:txBody>
          <a:bodyPr wrap="square" rtlCol="0">
            <a:spAutoFit/>
          </a:bodyPr>
          <a:lstStyle/>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戏剧是一种综合艺术，涉及的要素有四点:</a:t>
            </a:r>
            <a:endParaRPr sz="3600" b="1">
              <a:latin typeface="幼圆" panose="02010509060101010101" pitchFamily="49" charset="-122"/>
              <a:ea typeface="幼圆" panose="02010509060101010101" pitchFamily="49" charset="-122"/>
            </a:endParaRPr>
          </a:p>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1）文学要素:即剧本。尤其是戏剧中的矛盾冲突和戏剧语言。</a:t>
            </a:r>
            <a:endParaRPr sz="3600" b="1">
              <a:latin typeface="幼圆" panose="02010509060101010101" pitchFamily="49" charset="-122"/>
              <a:ea typeface="幼圆" panose="02010509060101010101" pitchFamily="49" charset="-122"/>
            </a:endParaRPr>
          </a:p>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2）音乐要素:包括戏曲、歌剧中的唱腔、曲子;还包括音乐伴奏和音响效果。</a:t>
            </a:r>
            <a:endParaRPr sz="3600" b="1">
              <a:latin typeface="幼圆" panose="02010509060101010101" pitchFamily="49" charset="-122"/>
              <a:ea typeface="幼圆" panose="02010509060101010101" pitchFamily="49" charset="-122"/>
            </a:endParaRPr>
          </a:p>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3)美术要素:包括舞台美术设计、布景、灯光。</a:t>
            </a:r>
            <a:endParaRPr sz="3600" b="1">
              <a:latin typeface="幼圆" panose="02010509060101010101" pitchFamily="49" charset="-122"/>
              <a:ea typeface="幼圆" panose="02010509060101010101" pitchFamily="49" charset="-122"/>
            </a:endParaRPr>
          </a:p>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4)舞蹈要素:包括演员的形体动作和舞蹈设计。</a:t>
            </a:r>
            <a:endParaRPr lang="zh-CN" altLang="en-US" sz="3600" b="1">
              <a:latin typeface="幼圆" panose="02010509060101010101" pitchFamily="49" charset="-122"/>
              <a:ea typeface="幼圆" panose="02010509060101010101" pitchFamily="49"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95910" y="222885"/>
            <a:ext cx="3611880" cy="922020"/>
          </a:xfrm>
          <a:prstGeom prst="rect">
            <a:avLst/>
          </a:prstGeom>
          <a:noFill/>
        </p:spPr>
        <p:txBody>
          <a:bodyPr wrap="none" rtlCol="0">
            <a:spAutoFit/>
          </a:bodyPr>
          <a:lstStyle/>
          <a:p>
            <a:pPr algn="l"/>
            <a:r>
              <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sym typeface="+mn-ea"/>
              </a:rPr>
              <a:t>（四）特点</a:t>
            </a:r>
            <a:endPar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endParaRPr>
          </a:p>
        </p:txBody>
      </p:sp>
      <p:sp>
        <p:nvSpPr>
          <p:cNvPr id="2" name="文本框 1"/>
          <p:cNvSpPr txBox="1"/>
          <p:nvPr/>
        </p:nvSpPr>
        <p:spPr>
          <a:xfrm>
            <a:off x="414655" y="1144905"/>
            <a:ext cx="11362055" cy="5073650"/>
          </a:xfrm>
          <a:prstGeom prst="rect">
            <a:avLst/>
          </a:prstGeom>
          <a:noFill/>
        </p:spPr>
        <p:txBody>
          <a:bodyPr wrap="square" rtlCol="0">
            <a:spAutoFit/>
          </a:bodyPr>
          <a:lstStyle/>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戏剧是由演员在舞台上表演的艺术，因而它要受舞台的制约，要适合演出的需要。这就决定了它的一- 些特征:</a:t>
            </a:r>
            <a:endParaRPr sz="3600" b="1">
              <a:latin typeface="幼圆" panose="02010509060101010101" pitchFamily="49" charset="-122"/>
              <a:ea typeface="幼圆" panose="02010509060101010101" pitchFamily="49" charset="-122"/>
            </a:endParaRPr>
          </a:p>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第一，更典型、更集中地表现社会生活的冲突和斗争。</a:t>
            </a:r>
            <a:endParaRPr sz="3600" b="1">
              <a:latin typeface="幼圆" panose="02010509060101010101" pitchFamily="49" charset="-122"/>
              <a:ea typeface="幼圆" panose="02010509060101010101" pitchFamily="49" charset="-122"/>
            </a:endParaRPr>
          </a:p>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第二，故事情节发生的时间和地点往往很集中，登场人物也有一定数量的限制。</a:t>
            </a:r>
            <a:endParaRPr sz="3600" b="1">
              <a:latin typeface="幼圆" panose="02010509060101010101" pitchFamily="49" charset="-122"/>
              <a:ea typeface="幼圆" panose="02010509060101010101" pitchFamily="49" charset="-122"/>
            </a:endParaRPr>
          </a:p>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第三，人物性格和故事情节主要是通过登场人物的语言来表现。</a:t>
            </a:r>
            <a:endParaRPr sz="3600" b="1">
              <a:latin typeface="幼圆" panose="02010509060101010101" pitchFamily="49" charset="-122"/>
              <a:ea typeface="幼圆" panose="02010509060101010101" pitchFamily="49" charset="-122"/>
            </a:endParaRPr>
          </a:p>
          <a:p>
            <a:pPr marL="0" lvl="0" indent="720090" algn="l" eaLnBrk="1" hangingPunct="1">
              <a:lnSpc>
                <a:spcPct val="90000"/>
              </a:lnSpc>
              <a:spcBef>
                <a:spcPct val="0"/>
              </a:spcBef>
            </a:pPr>
            <a:r>
              <a:rPr sz="3600" b="1">
                <a:latin typeface="幼圆" panose="02010509060101010101" pitchFamily="49" charset="-122"/>
                <a:ea typeface="幼圆" panose="02010509060101010101" pitchFamily="49" charset="-122"/>
                <a:sym typeface="+mn-ea"/>
              </a:rPr>
              <a:t>第四，故事情节的发展往往分幕分场。</a:t>
            </a:r>
            <a:endParaRPr lang="zh-CN" altLang="en-US" sz="3600" b="1">
              <a:latin typeface="幼圆" panose="02010509060101010101" pitchFamily="49" charset="-122"/>
              <a:ea typeface="幼圆" panose="02010509060101010101" pitchFamily="49"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thruBlk="1"/>
      </p:transition>
    </mc:Choice>
    <mc:Fallback>
      <p:transition spd="med">
        <p:fade thruBlk="1"/>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537845" y="1167765"/>
            <a:ext cx="11290300" cy="5015865"/>
          </a:xfrm>
          <a:prstGeom prst="rect">
            <a:avLst/>
          </a:prstGeom>
          <a:noFill/>
        </p:spPr>
        <p:txBody>
          <a:bodyPr wrap="square" rtlCol="0" anchor="t">
            <a:spAutoFit/>
          </a:bodyPr>
          <a:lstStyle/>
          <a:p>
            <a:pPr indent="720090" fontAlgn="auto"/>
            <a:r>
              <a:rPr lang="zh-CN" altLang="en-US" sz="3200" b="1">
                <a:solidFill>
                  <a:srgbClr val="F80CD5"/>
                </a:solidFill>
                <a:latin typeface="幼圆" panose="02010509060101010101" pitchFamily="49" charset="-122"/>
                <a:ea typeface="幼圆" panose="02010509060101010101" pitchFamily="49" charset="-122"/>
                <a:cs typeface="幼圆" panose="02010509060101010101" pitchFamily="49" charset="-122"/>
              </a:rPr>
              <a:t>冲突:是矛盾斗争的一种表现形式。主要通过人与人之间的冲突表现阶级之间和阶级思想的矛盾冲突，有些冲突也表现为先进与落后、进步与保守的矛盾冲突。戏剧冲突应比生活矛盾更强烈，更典型，更集中，更富于戏剧性。</a:t>
            </a:r>
            <a:endParaRPr lang="zh-CN" altLang="en-US" sz="3200" b="1">
              <a:solidFill>
                <a:srgbClr val="F80CD5"/>
              </a:solidFill>
              <a:latin typeface="幼圆" panose="02010509060101010101" pitchFamily="49" charset="-122"/>
              <a:ea typeface="幼圆" panose="02010509060101010101" pitchFamily="49" charset="-122"/>
              <a:cs typeface="幼圆" panose="02010509060101010101" pitchFamily="49" charset="-122"/>
            </a:endParaRPr>
          </a:p>
          <a:p>
            <a:pPr indent="720090" fontAlgn="auto"/>
            <a:endParaRPr lang="zh-CN" altLang="en-US" sz="3200" b="1">
              <a:solidFill>
                <a:srgbClr val="F80CD5"/>
              </a:solidFill>
              <a:latin typeface="幼圆" panose="02010509060101010101" pitchFamily="49" charset="-122"/>
              <a:ea typeface="幼圆" panose="02010509060101010101" pitchFamily="49" charset="-122"/>
              <a:cs typeface="幼圆" panose="02010509060101010101" pitchFamily="49" charset="-122"/>
            </a:endParaRPr>
          </a:p>
          <a:p>
            <a:pPr indent="720090" fontAlgn="auto"/>
            <a:r>
              <a:rPr lang="zh-CN" altLang="en-US" sz="3200" b="1">
                <a:solidFill>
                  <a:srgbClr val="0800FF"/>
                </a:solidFill>
                <a:latin typeface="幼圆" panose="02010509060101010101" pitchFamily="49" charset="-122"/>
                <a:ea typeface="幼圆" panose="02010509060101010101" pitchFamily="49" charset="-122"/>
                <a:cs typeface="幼圆" panose="02010509060101010101" pitchFamily="49" charset="-122"/>
              </a:rPr>
              <a:t>台词:是剧中人物的语言。它是性格化的，是富有动作性的，即人物的语言是是同他的行动联系在一起的。台词的表现形式有对话、独白、旁白(登场人物离开其他人物而向观众说话)、内白(在后台说话)、潜台词(登场人物没说出来的语言，而是用表情表现出来的言外之意)等等。</a:t>
            </a:r>
            <a:endParaRPr lang="zh-CN" altLang="en-US" sz="3200" b="1">
              <a:solidFill>
                <a:srgbClr val="0800FF"/>
              </a:solidFill>
              <a:latin typeface="幼圆" panose="02010509060101010101" pitchFamily="49" charset="-122"/>
              <a:ea typeface="幼圆" panose="02010509060101010101" pitchFamily="49" charset="-122"/>
              <a:cs typeface="幼圆" panose="02010509060101010101" pitchFamily="49" charset="-122"/>
            </a:endParaRPr>
          </a:p>
        </p:txBody>
      </p:sp>
      <p:sp>
        <p:nvSpPr>
          <p:cNvPr id="5" name="文本框 4"/>
          <p:cNvSpPr txBox="1"/>
          <p:nvPr/>
        </p:nvSpPr>
        <p:spPr>
          <a:xfrm>
            <a:off x="295910" y="222885"/>
            <a:ext cx="4983480" cy="922020"/>
          </a:xfrm>
          <a:prstGeom prst="rect">
            <a:avLst/>
          </a:prstGeom>
          <a:noFill/>
        </p:spPr>
        <p:txBody>
          <a:bodyPr wrap="none" rtlCol="0">
            <a:spAutoFit/>
          </a:bodyPr>
          <a:lstStyle/>
          <a:p>
            <a:pPr algn="l"/>
            <a:r>
              <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sym typeface="+mn-ea"/>
              </a:rPr>
              <a:t>（五）相关概念</a:t>
            </a:r>
            <a:endPar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450850" y="1300480"/>
            <a:ext cx="11290300" cy="4523105"/>
          </a:xfrm>
          <a:prstGeom prst="rect">
            <a:avLst/>
          </a:prstGeom>
          <a:noFill/>
        </p:spPr>
        <p:txBody>
          <a:bodyPr wrap="square" rtlCol="0" anchor="t">
            <a:spAutoFit/>
          </a:bodyPr>
          <a:lstStyle/>
          <a:p>
            <a:pPr indent="720090" fontAlgn="auto"/>
            <a:r>
              <a:rPr lang="zh-CN" altLang="en-US" sz="3200" b="1">
                <a:solidFill>
                  <a:srgbClr val="F80CD5"/>
                </a:solidFill>
                <a:latin typeface="幼圆" panose="02010509060101010101" pitchFamily="49" charset="-122"/>
                <a:ea typeface="幼圆" panose="02010509060101010101" pitchFamily="49" charset="-122"/>
                <a:cs typeface="幼圆" panose="02010509060101010101" pitchFamily="49" charset="-122"/>
              </a:rPr>
              <a:t>幕和场:幕，即拉开舞台大幕一次，一幕就是戏剧一个较完整的段落。场，即拉开舞台二道幕一- 次，它是戏剧中较小的段落。</a:t>
            </a:r>
            <a:endParaRPr lang="zh-CN" altLang="en-US" sz="3200" b="1">
              <a:solidFill>
                <a:srgbClr val="F80CD5"/>
              </a:solidFill>
              <a:latin typeface="幼圆" panose="02010509060101010101" pitchFamily="49" charset="-122"/>
              <a:ea typeface="幼圆" panose="02010509060101010101" pitchFamily="49" charset="-122"/>
              <a:cs typeface="幼圆" panose="02010509060101010101" pitchFamily="49" charset="-122"/>
            </a:endParaRPr>
          </a:p>
          <a:p>
            <a:pPr indent="720090" fontAlgn="auto"/>
            <a:endParaRPr lang="zh-CN" altLang="en-US" sz="3200" b="1">
              <a:solidFill>
                <a:srgbClr val="F80CD5"/>
              </a:solidFill>
              <a:latin typeface="幼圆" panose="02010509060101010101" pitchFamily="49" charset="-122"/>
              <a:ea typeface="幼圆" panose="02010509060101010101" pitchFamily="49" charset="-122"/>
              <a:cs typeface="幼圆" panose="02010509060101010101" pitchFamily="49" charset="-122"/>
            </a:endParaRPr>
          </a:p>
          <a:p>
            <a:pPr indent="720090" fontAlgn="auto"/>
            <a:r>
              <a:rPr lang="zh-CN" altLang="en-US" sz="3200" b="1">
                <a:solidFill>
                  <a:srgbClr val="0800FF"/>
                </a:solidFill>
                <a:latin typeface="幼圆" panose="02010509060101010101" pitchFamily="49" charset="-122"/>
                <a:ea typeface="幼圆" panose="02010509060101010101" pitchFamily="49" charset="-122"/>
                <a:cs typeface="幼圆" panose="02010509060101010101" pitchFamily="49" charset="-122"/>
              </a:rPr>
              <a:t>舞台说明:是帮助导演和演员掌握剧情，为演出提示的-些注意之点的有关说明的叙述和描写的语言。说明的内容有关于时间、地点、人物、布景的，有关于登场人物的动作、表情的，有关于登场人物上场、下场的，有关于“效果”的，有关于开幕、闭幕的等等。</a:t>
            </a:r>
            <a:endParaRPr lang="zh-CN" altLang="en-US" sz="3200" b="1">
              <a:solidFill>
                <a:srgbClr val="0800FF"/>
              </a:solidFill>
              <a:latin typeface="幼圆" panose="02010509060101010101" pitchFamily="49" charset="-122"/>
              <a:ea typeface="幼圆" panose="02010509060101010101" pitchFamily="49" charset="-122"/>
              <a:cs typeface="幼圆" panose="02010509060101010101" pitchFamily="49" charset="-122"/>
            </a:endParaRPr>
          </a:p>
        </p:txBody>
      </p:sp>
      <p:sp>
        <p:nvSpPr>
          <p:cNvPr id="5" name="文本框 4"/>
          <p:cNvSpPr txBox="1"/>
          <p:nvPr/>
        </p:nvSpPr>
        <p:spPr>
          <a:xfrm>
            <a:off x="295910" y="222885"/>
            <a:ext cx="4983480" cy="922020"/>
          </a:xfrm>
          <a:prstGeom prst="rect">
            <a:avLst/>
          </a:prstGeom>
          <a:noFill/>
        </p:spPr>
        <p:txBody>
          <a:bodyPr wrap="none" rtlCol="0">
            <a:spAutoFit/>
          </a:bodyPr>
          <a:lstStyle/>
          <a:p>
            <a:pPr algn="l"/>
            <a:r>
              <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sym typeface="+mn-ea"/>
              </a:rPr>
              <a:t>（五）相关概念</a:t>
            </a:r>
            <a:endParaRPr lang="zh-CN" altLang="en-US" sz="5400">
              <a:solidFill>
                <a:srgbClr val="FF0000"/>
              </a:solidFill>
              <a:latin typeface="隶书" panose="02010509060101010101" pitchFamily="49" charset="-122"/>
              <a:ea typeface="隶书" panose="02010509060101010101" pitchFamily="49" charset="-122"/>
              <a:cs typeface="隶书" panose="02010509060101010101" pitchFamily="49" charset="-122"/>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zh-CN" altLang="en-US">
                <a:solidFill>
                  <a:srgbClr val="FF0000"/>
                </a:solidFill>
                <a:sym typeface="+mn-ea"/>
              </a:rPr>
              <a:t>戏剧三大要素</a:t>
            </a:r>
            <a:br>
              <a:rPr lang="zh-CN" altLang="en-US"/>
            </a:br>
            <a:endParaRPr lang="zh-CN" altLang="en-US"/>
          </a:p>
        </p:txBody>
      </p:sp>
      <p:sp>
        <p:nvSpPr>
          <p:cNvPr id="3" name="内容占位符 2"/>
          <p:cNvSpPr>
            <a:spLocks noGrp="1"/>
          </p:cNvSpPr>
          <p:nvPr>
            <p:ph idx="1"/>
          </p:nvPr>
        </p:nvSpPr>
        <p:spPr>
          <a:xfrm>
            <a:off x="1293495" y="1361440"/>
            <a:ext cx="8806180" cy="4351655"/>
          </a:xfrm>
        </p:spPr>
        <p:txBody>
          <a:bodyPr/>
          <a:p>
            <a:pPr fontAlgn="auto">
              <a:lnSpc>
                <a:spcPct val="150000"/>
              </a:lnSpc>
            </a:pPr>
            <a:r>
              <a:rPr lang="zh-CN" altLang="en-US"/>
              <a:t>激烈的矛盾冲突、</a:t>
            </a:r>
            <a:endParaRPr lang="zh-CN" altLang="en-US"/>
          </a:p>
          <a:p>
            <a:pPr fontAlgn="auto">
              <a:lnSpc>
                <a:spcPct val="150000"/>
              </a:lnSpc>
            </a:pPr>
            <a:r>
              <a:rPr lang="zh-CN" altLang="en-US"/>
              <a:t>个性化的语言、</a:t>
            </a:r>
            <a:endParaRPr lang="zh-CN" altLang="en-US"/>
          </a:p>
          <a:p>
            <a:pPr fontAlgn="auto">
              <a:lnSpc>
                <a:spcPct val="150000"/>
              </a:lnSpc>
            </a:pPr>
            <a:r>
              <a:rPr lang="zh-CN" altLang="en-US"/>
              <a:t>舞台说明（关于时间、地点、人物、布景的，有关于登场人物的动作、表情的，有关于登场人物上场、下场的，有关于"效果"的，有关于开幕、闭幕的等等）。</a:t>
            </a:r>
            <a:endParaRPr lang="zh-CN" altLang="en-US"/>
          </a:p>
        </p:txBody>
      </p:sp>
    </p:spTree>
  </p:cSld>
  <p:clrMapOvr>
    <a:masterClrMapping/>
  </p:clrMapOvr>
  <p:transition/>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6481</Words>
  <Application>WPS 演示</Application>
  <PresentationFormat>宽屏</PresentationFormat>
  <Paragraphs>324</Paragraphs>
  <Slides>42</Slides>
  <Notes>0</Notes>
  <HiddenSlides>0</HiddenSlides>
  <MMClips>0</MMClips>
  <ScaleCrop>false</ScaleCrop>
  <HeadingPairs>
    <vt:vector size="8" baseType="variant">
      <vt:variant>
        <vt:lpstr>已用的字体</vt:lpstr>
      </vt:variant>
      <vt:variant>
        <vt:i4>13</vt:i4>
      </vt:variant>
      <vt:variant>
        <vt:lpstr>主题</vt:lpstr>
      </vt:variant>
      <vt:variant>
        <vt:i4>1</vt:i4>
      </vt:variant>
      <vt:variant>
        <vt:lpstr>嵌入 OLE 服务器</vt:lpstr>
      </vt:variant>
      <vt:variant>
        <vt:i4>1</vt:i4>
      </vt:variant>
      <vt:variant>
        <vt:lpstr>幻灯片标题</vt:lpstr>
      </vt:variant>
      <vt:variant>
        <vt:i4>42</vt:i4>
      </vt:variant>
    </vt:vector>
  </HeadingPairs>
  <TitlesOfParts>
    <vt:vector size="57" baseType="lpstr">
      <vt:lpstr>Arial</vt:lpstr>
      <vt:lpstr>宋体</vt:lpstr>
      <vt:lpstr>Wingdings</vt:lpstr>
      <vt:lpstr>华文行楷</vt:lpstr>
      <vt:lpstr>幼圆</vt:lpstr>
      <vt:lpstr>隶书</vt:lpstr>
      <vt:lpstr>微软雅黑</vt:lpstr>
      <vt:lpstr>Arial Unicode MS</vt:lpstr>
      <vt:lpstr>Calibri</vt:lpstr>
      <vt:lpstr>Arial Black</vt:lpstr>
      <vt:lpstr>黑体</vt:lpstr>
      <vt:lpstr>Times New Roman</vt:lpstr>
      <vt:lpstr>楷体</vt:lpstr>
      <vt:lpstr>Office 主题</vt:lpstr>
      <vt:lpstr>PowerPoint.Slide.8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戏剧三大要素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宁仔（徐宁）</cp:lastModifiedBy>
  <cp:revision>3</cp:revision>
  <dcterms:created xsi:type="dcterms:W3CDTF">2021-03-30T06:57:00Z</dcterms:created>
  <dcterms:modified xsi:type="dcterms:W3CDTF">2021-03-31T01:17:49Z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A4BE2388ED6F43BE8FC458C46BEAF421</vt:lpwstr>
  </property>
  <property fmtid="{D5CDD505-2E9C-101B-9397-08002B2CF9AE}" pid="3" name="KSOProductBuildVer">
    <vt:lpwstr>2052-11.1.0.10356</vt:lpwstr>
  </property>
</Properties>
</file>