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95" r:id="rId2"/>
    <p:sldId id="322" r:id="rId3"/>
    <p:sldId id="290" r:id="rId4"/>
    <p:sldId id="307" r:id="rId5"/>
    <p:sldId id="303" r:id="rId6"/>
    <p:sldId id="311" r:id="rId7"/>
    <p:sldId id="309" r:id="rId8"/>
    <p:sldId id="315" r:id="rId9"/>
    <p:sldId id="317" r:id="rId10"/>
    <p:sldId id="318" r:id="rId11"/>
    <p:sldId id="306" r:id="rId12"/>
    <p:sldId id="323" r:id="rId13"/>
    <p:sldId id="321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34"/>
  </p:normalViewPr>
  <p:slideViewPr>
    <p:cSldViewPr showGuides="1">
      <p:cViewPr varScale="1">
        <p:scale>
          <a:sx n="80" d="100"/>
          <a:sy n="80" d="100"/>
        </p:scale>
        <p:origin x="-1526" y="-72"/>
      </p:cViewPr>
      <p:guideLst>
        <p:guide orient="horz" pos="2165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E3DA14-761A-493B-86D5-30DF089B0FB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幼圆" panose="02010509060101010101" pitchFamily="49" charset="-122"/>
                <a:cs typeface="+mn-cs"/>
              </a:rPr>
              <a:t>2021/3/31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239189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1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2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9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10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12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自然语言是指人们日常生活中使用的语言，如汉语、英语、法语等都是自然语言。用自然语言描述算法符合我们的表达习惯，并且容易理解。</a:t>
            </a:r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zh-CN" altLang="en-US" sz="1200" dirty="0"/>
              <a:t>13</a:t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57200" y="1411288"/>
            <a:ext cx="82296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7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  <a:t>‹#›</a:t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57200" y="1411288"/>
            <a:ext cx="82296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73025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0825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50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57200" y="1411288"/>
            <a:ext cx="82296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4"/>
          <p:cNvSpPr>
            <a:spLocks noGrp="1"/>
          </p:cNvSpPr>
          <p:nvPr>
            <p:ph type="dt" sz="half" idx="1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57200" y="1411288"/>
            <a:ext cx="82296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6"/>
          <p:cNvSpPr>
            <a:spLocks noGrp="1"/>
          </p:cNvSpPr>
          <p:nvPr>
            <p:ph type="dt" sz="half" idx="1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7"/>
          <p:cNvSpPr>
            <a:spLocks noGrp="1"/>
          </p:cNvSpPr>
          <p:nvPr>
            <p:ph type="ftr" sz="quarter" idx="1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57200" y="1411288"/>
            <a:ext cx="82296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日期占位符 2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3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1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786063" y="1054100"/>
            <a:ext cx="5903913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1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6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" name="日期占位符 4"/>
          <p:cNvSpPr>
            <a:spLocks noGrp="1"/>
          </p:cNvSpPr>
          <p:nvPr>
            <p:ph type="dt" sz="half" idx="1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3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1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/>
          <a:lstStyle/>
          <a:p>
            <a:pPr algn="ct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8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/>
          <a:lstStyle>
            <a:lvl1pPr algn="ctr">
              <a:defRPr sz="1100">
                <a:solidFill>
                  <a:srgbClr val="636363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  <a:t>‹#›</a:t>
            </a:fld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1979613" y="2492375"/>
            <a:ext cx="48450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周而复始的循环之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---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计数循环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345758" y="857885"/>
            <a:ext cx="181610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想一想？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95404" y="2132856"/>
            <a:ext cx="694309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</a:rPr>
              <a:t>for  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  in  range(101)</a:t>
            </a:r>
            <a:endParaRPr lang="en-US" altLang="zh-CN" sz="2800" dirty="0">
              <a:solidFill>
                <a:srgbClr val="FF0000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      输出</a:t>
            </a:r>
            <a:r>
              <a:rPr lang="en-US" altLang="zh-CN" sz="2800" dirty="0">
                <a:solidFill>
                  <a:srgbClr val="FF0000"/>
                </a:solidFill>
              </a:rPr>
              <a:t>0——100</a:t>
            </a:r>
          </a:p>
          <a:p>
            <a:r>
              <a:rPr lang="en-US" altLang="zh-CN" sz="2800" dirty="0">
                <a:solidFill>
                  <a:schemeClr val="tx1"/>
                </a:solidFill>
              </a:rPr>
              <a:t>for  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  in  range(1,101)</a:t>
            </a:r>
            <a:endParaRPr lang="en-US" altLang="zh-CN" sz="2800" dirty="0">
              <a:solidFill>
                <a:srgbClr val="FF0000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      输出</a:t>
            </a:r>
            <a:r>
              <a:rPr lang="en-US" altLang="zh-CN" sz="2800" dirty="0">
                <a:solidFill>
                  <a:srgbClr val="FF0000"/>
                </a:solidFill>
              </a:rPr>
              <a:t>1——100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607469"/>
            <a:ext cx="2306902" cy="3455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81"/>
          <p:cNvSpPr txBox="1"/>
          <p:nvPr/>
        </p:nvSpPr>
        <p:spPr>
          <a:xfrm>
            <a:off x="4579938" y="5980113"/>
            <a:ext cx="15716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59" name="矩形 1"/>
          <p:cNvSpPr/>
          <p:nvPr/>
        </p:nvSpPr>
        <p:spPr>
          <a:xfrm>
            <a:off x="361950" y="404664"/>
            <a:ext cx="81704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b="1" dirty="0">
                <a:latin typeface="Calibri" panose="020F0502020204030204" pitchFamily="34" charset="0"/>
              </a:rPr>
              <a:t>任务四：</a:t>
            </a:r>
            <a:r>
              <a:rPr lang="zh-CN" altLang="en-US" b="1" dirty="0">
                <a:latin typeface="Calibri" panose="020F0502020204030204" pitchFamily="34" charset="0"/>
              </a:rPr>
              <a:t>计算自然数</a:t>
            </a:r>
            <a:r>
              <a:rPr lang="en-US" altLang="zh-CN" b="1" dirty="0">
                <a:latin typeface="Calibri" panose="020F0502020204030204" pitchFamily="34" charset="0"/>
              </a:rPr>
              <a:t>0</a:t>
            </a:r>
            <a:r>
              <a:rPr lang="zh-CN" altLang="en-US" b="1" dirty="0">
                <a:latin typeface="Calibri" panose="020F0502020204030204" pitchFamily="34" charset="0"/>
              </a:rPr>
              <a:t>到</a:t>
            </a:r>
            <a:r>
              <a:rPr lang="en-US" altLang="zh-CN" b="1" dirty="0">
                <a:latin typeface="Calibri" panose="020F0502020204030204" pitchFamily="34" charset="0"/>
              </a:rPr>
              <a:t>100</a:t>
            </a:r>
            <a:r>
              <a:rPr lang="zh-CN" altLang="en-US" b="1" dirty="0">
                <a:latin typeface="Calibri" panose="020F0502020204030204" pitchFamily="34" charset="0"/>
              </a:rPr>
              <a:t>的和。</a:t>
            </a:r>
            <a:r>
              <a:rPr lang="zh-CN" altLang="zh-CN" b="1" dirty="0">
                <a:latin typeface="Calibri" panose="020F0502020204030204" pitchFamily="34" charset="0"/>
              </a:rPr>
              <a:t>新建一个程序，命名为任务三，编写程序并运行，将结果截图保留。</a:t>
            </a:r>
            <a:endParaRPr lang="zh-CN" altLang="zh-CN" dirty="0">
              <a:latin typeface="Calibri" panose="020F0502020204030204" pitchFamily="34" charset="0"/>
            </a:endParaRPr>
          </a:p>
        </p:txBody>
      </p:sp>
      <p:pic>
        <p:nvPicPr>
          <p:cNvPr id="19460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536101"/>
            <a:ext cx="8064895" cy="38371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1115616" y="1628800"/>
            <a:ext cx="5022080" cy="30469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CN" sz="3200" b="1" dirty="0" smtClean="0">
                <a:latin typeface="Calibri" panose="020F0502020204030204" pitchFamily="34" charset="0"/>
              </a:rPr>
              <a:t>1.</a:t>
            </a:r>
            <a:r>
              <a:rPr lang="zh-CN" altLang="en-US" sz="3200" b="1" dirty="0" smtClean="0">
                <a:latin typeface="Calibri" panose="020F0502020204030204" pitchFamily="34" charset="0"/>
              </a:rPr>
              <a:t>列表</a:t>
            </a:r>
            <a:endParaRPr lang="en-US" altLang="zh-CN" sz="32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3200" b="1" dirty="0" smtClean="0"/>
              <a:t>2.f</a:t>
            </a:r>
            <a:r>
              <a:rPr lang="en-US" altLang="zh-CN" sz="3200" b="1" dirty="0" smtClean="0">
                <a:latin typeface="Calibri" panose="020F0502020204030204" pitchFamily="34" charset="0"/>
              </a:rPr>
              <a:t>or  </a:t>
            </a:r>
            <a:r>
              <a:rPr lang="zh-CN" altLang="en-US" sz="3200" b="1" dirty="0" smtClean="0">
                <a:latin typeface="Calibri" panose="020F0502020204030204" pitchFamily="34" charset="0"/>
              </a:rPr>
              <a:t>循环变量   </a:t>
            </a:r>
            <a:r>
              <a:rPr lang="en-US" altLang="zh-CN" sz="3200" b="1" dirty="0" smtClean="0">
                <a:latin typeface="Calibri" panose="020F0502020204030204" pitchFamily="34" charset="0"/>
              </a:rPr>
              <a:t>in   </a:t>
            </a:r>
            <a:r>
              <a:rPr lang="zh-CN" altLang="en-US" sz="3200" b="1" dirty="0" smtClean="0">
                <a:latin typeface="Calibri" panose="020F0502020204030204" pitchFamily="34" charset="0"/>
              </a:rPr>
              <a:t>列表：</a:t>
            </a:r>
            <a:endParaRPr lang="en-US" altLang="zh-CN" sz="32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语句或语句组</a:t>
            </a:r>
            <a:endParaRPr lang="en-US" altLang="zh-CN" sz="3200" b="1" dirty="0" smtClean="0"/>
          </a:p>
          <a:p>
            <a:pPr>
              <a:buNone/>
            </a:pPr>
            <a:r>
              <a:rPr lang="en-US" altLang="zh-CN" sz="3200" b="1" dirty="0" smtClean="0"/>
              <a:t>3.f</a:t>
            </a:r>
            <a:r>
              <a:rPr lang="en-US" altLang="zh-CN" sz="3200" b="1" dirty="0" smtClean="0">
                <a:latin typeface="Calibri" panose="020F0502020204030204" pitchFamily="34" charset="0"/>
              </a:rPr>
              <a:t>or   </a:t>
            </a:r>
            <a:r>
              <a:rPr lang="zh-CN" altLang="en-US" sz="3200" b="1" dirty="0" smtClean="0">
                <a:latin typeface="Calibri" panose="020F0502020204030204" pitchFamily="34" charset="0"/>
              </a:rPr>
              <a:t>循环变量  </a:t>
            </a:r>
            <a:r>
              <a:rPr lang="en-US" altLang="zh-CN" sz="3200" b="1" dirty="0" smtClean="0">
                <a:latin typeface="Calibri" panose="020F0502020204030204" pitchFamily="34" charset="0"/>
              </a:rPr>
              <a:t>in   range():</a:t>
            </a:r>
          </a:p>
          <a:p>
            <a:pPr>
              <a:buNone/>
            </a:pPr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语句或语句组</a:t>
            </a:r>
            <a:endParaRPr lang="en-US" altLang="zh-CN" sz="3200" b="1" dirty="0" smtClean="0"/>
          </a:p>
          <a:p>
            <a:pPr>
              <a:buNone/>
            </a:pPr>
            <a:endParaRPr lang="zh-CN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3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2625408" y="2635885"/>
            <a:ext cx="3243580" cy="101473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zh-CN" sz="6000" b="1" dirty="0">
                <a:solidFill>
                  <a:srgbClr val="0070C0"/>
                </a:solidFill>
                <a:latin typeface="Calibri" panose="020F0502020204030204" pitchFamily="34" charset="0"/>
              </a:rPr>
              <a:t>感谢聆听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6274790" y="2522190"/>
            <a:ext cx="2272545" cy="138499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CN" sz="2800" b="1" dirty="0" err="1">
                <a:solidFill>
                  <a:srgbClr val="0070C0"/>
                </a:solidFill>
              </a:rPr>
              <a:t>i</a:t>
            </a:r>
            <a:r>
              <a:rPr lang="en-US" altLang="zh-CN" sz="28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nt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      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整型</a:t>
            </a:r>
            <a:endParaRPr lang="en-US" altLang="zh-CN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800" b="1" dirty="0">
                <a:solidFill>
                  <a:srgbClr val="0070C0"/>
                </a:solidFill>
              </a:rPr>
              <a:t>f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loat   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浮点型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zh-CN" sz="2800" b="1" dirty="0">
                <a:solidFill>
                  <a:srgbClr val="0070C0"/>
                </a:solidFill>
              </a:rPr>
              <a:t>s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tring  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字符串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图片 3" descr="程序截图"/>
          <p:cNvPicPr/>
          <p:nvPr/>
        </p:nvPicPr>
        <p:blipFill>
          <a:blip r:embed="rId3"/>
          <a:stretch>
            <a:fillRect/>
          </a:stretch>
        </p:blipFill>
        <p:spPr>
          <a:xfrm>
            <a:off x="574911" y="1510771"/>
            <a:ext cx="4772604" cy="494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81"/>
          <p:cNvSpPr txBox="1"/>
          <p:nvPr/>
        </p:nvSpPr>
        <p:spPr>
          <a:xfrm>
            <a:off x="4579938" y="5980113"/>
            <a:ext cx="15716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 idx="4"/>
          </p:nvPr>
        </p:nvSpPr>
        <p:spPr>
          <a:xfrm>
            <a:off x="8101013" y="6405563"/>
            <a:ext cx="1042987" cy="365125"/>
          </a:xfrm>
          <a:ln>
            <a:noFill/>
          </a:ln>
        </p:spPr>
        <p:txBody>
          <a:bodyPr lIns="45720" rIns="45720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zh-CN" altLang="en-US" sz="1100" dirty="0">
                <a:solidFill>
                  <a:srgbClr val="FFFFFF"/>
                </a:solidFill>
              </a:rPr>
              <a:t>3</a:t>
            </a:fld>
            <a:endParaRPr lang="zh-CN" altLang="en-US" sz="1100" dirty="0">
              <a:solidFill>
                <a:srgbClr val="FFFFFF"/>
              </a:solidFill>
            </a:endParaRPr>
          </a:p>
        </p:txBody>
      </p:sp>
      <p:grpSp>
        <p:nvGrpSpPr>
          <p:cNvPr id="13316" name="组合 17"/>
          <p:cNvGrpSpPr/>
          <p:nvPr/>
        </p:nvGrpSpPr>
        <p:grpSpPr>
          <a:xfrm>
            <a:off x="498673" y="358655"/>
            <a:ext cx="8177783" cy="1708545"/>
            <a:chOff x="1333955" y="1305310"/>
            <a:chExt cx="10162720" cy="1344118"/>
          </a:xfrm>
        </p:grpSpPr>
        <p:sp>
          <p:nvSpPr>
            <p:cNvPr id="19" name="矩形 18"/>
            <p:cNvSpPr/>
            <p:nvPr/>
          </p:nvSpPr>
          <p:spPr>
            <a:xfrm>
              <a:off x="1333955" y="1305310"/>
              <a:ext cx="2367885" cy="1344118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01841" y="1305310"/>
              <a:ext cx="7794834" cy="1344118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3317" name="矩形 21"/>
          <p:cNvSpPr/>
          <p:nvPr/>
        </p:nvSpPr>
        <p:spPr>
          <a:xfrm>
            <a:off x="565150" y="812800"/>
            <a:ext cx="177482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列表</a:t>
            </a:r>
            <a:endParaRPr lang="en-US" altLang="zh-CN" sz="3600" b="1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8" name="矩形 22"/>
          <p:cNvSpPr/>
          <p:nvPr/>
        </p:nvSpPr>
        <p:spPr>
          <a:xfrm>
            <a:off x="2443163" y="228600"/>
            <a:ext cx="5845175" cy="1939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zh-CN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用</a:t>
            </a:r>
            <a:r>
              <a:rPr lang="en-US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 [ ] </a:t>
            </a:r>
            <a:r>
              <a:rPr lang="zh-CN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标识，是</a:t>
            </a:r>
            <a:r>
              <a:rPr lang="en-US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 python </a:t>
            </a:r>
            <a:r>
              <a:rPr lang="zh-CN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最通用的</a:t>
            </a:r>
            <a:r>
              <a:rPr lang="zh-CN" altLang="zh-CN" sz="2000" u="sng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  <a:hlinkClick r:id="rId2" action="ppaction://hlinksldjump"/>
              </a:rPr>
              <a:t>复合数据类型</a:t>
            </a:r>
            <a:r>
              <a:rPr lang="zh-CN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，它支持数字，字符串等。它是一个有序的集合，从</a:t>
            </a:r>
            <a:r>
              <a:rPr lang="zh-CN" altLang="zh-CN" sz="2000" dirty="0">
                <a:solidFill>
                  <a:srgbClr val="FF00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左到右索引默认</a:t>
            </a:r>
            <a:r>
              <a:rPr lang="en-US" altLang="zh-CN" sz="2000" dirty="0">
                <a:solidFill>
                  <a:srgbClr val="FF00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 0 </a:t>
            </a:r>
            <a:r>
              <a:rPr lang="zh-CN" altLang="zh-CN" sz="2000" dirty="0">
                <a:solidFill>
                  <a:srgbClr val="FF00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开始</a:t>
            </a:r>
            <a:r>
              <a:rPr lang="zh-CN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，从右到左索引默认</a:t>
            </a:r>
            <a:r>
              <a:rPr lang="en-US" altLang="zh-CN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-1</a:t>
            </a:r>
            <a:r>
              <a:rPr lang="zh-CN" altLang="en-US" sz="2000" dirty="0">
                <a:solidFill>
                  <a:srgbClr val="FFFF00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开始。</a:t>
            </a:r>
            <a:endParaRPr lang="en-US" altLang="zh-CN" sz="2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473075" y="2152650"/>
          <a:ext cx="8220333" cy="4335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7886"/>
                <a:gridCol w="6512447"/>
              </a:tblGrid>
              <a:tr h="1083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</a:rPr>
                        <a:t>数字列表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month</a:t>
                      </a:r>
                      <a:r>
                        <a:rPr lang="en-US" sz="2000" kern="100" dirty="0">
                          <a:effectLst/>
                        </a:rPr>
                        <a:t>=[1,2,3,4,5,6,7,8,9,10,11,12]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/>
                </a:tc>
              </a:tr>
              <a:tr h="2167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</a:rPr>
                        <a:t>字符串列表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things</a:t>
                      </a:r>
                      <a:r>
                        <a:rPr lang="en-US" sz="2000" kern="100" dirty="0">
                          <a:effectLst/>
                        </a:rPr>
                        <a:t>=["</a:t>
                      </a:r>
                      <a:r>
                        <a:rPr lang="zh-CN" sz="2000" kern="100" dirty="0">
                          <a:effectLst/>
                        </a:rPr>
                        <a:t>苹果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香蕉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橙子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梨子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猕猴桃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柚子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猴魁</a:t>
                      </a:r>
                      <a:r>
                        <a:rPr lang="en-US" sz="2000" kern="100" dirty="0">
                          <a:effectLst/>
                        </a:rPr>
                        <a:t>", "</a:t>
                      </a:r>
                      <a:r>
                        <a:rPr lang="zh-CN" sz="2000" kern="100" dirty="0">
                          <a:effectLst/>
                        </a:rPr>
                        <a:t>铁观音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彩蛋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复活节</a:t>
                      </a:r>
                      <a:r>
                        <a:rPr lang="en-US" sz="2000" kern="100" dirty="0">
                          <a:effectLst/>
                        </a:rPr>
                        <a:t>"]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/>
                </a:tc>
              </a:tr>
              <a:tr h="1083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</a:rPr>
                        <a:t>混合类型列表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object</a:t>
                      </a:r>
                      <a:r>
                        <a:rPr lang="en-US" sz="2000" kern="100" dirty="0">
                          <a:effectLst/>
                        </a:rPr>
                        <a:t>=["</a:t>
                      </a:r>
                      <a:r>
                        <a:rPr lang="zh-CN" sz="2000" kern="100" dirty="0">
                          <a:effectLst/>
                        </a:rPr>
                        <a:t>石榴</a:t>
                      </a:r>
                      <a:r>
                        <a:rPr lang="en-US" sz="2000" kern="100" dirty="0">
                          <a:effectLst/>
                        </a:rPr>
                        <a:t>",10, "</a:t>
                      </a:r>
                      <a:r>
                        <a:rPr lang="zh-CN" sz="2000" kern="100" dirty="0">
                          <a:effectLst/>
                        </a:rPr>
                        <a:t>香蕉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橙子</a:t>
                      </a:r>
                      <a:r>
                        <a:rPr lang="en-US" sz="2000" kern="100" dirty="0">
                          <a:effectLst/>
                        </a:rPr>
                        <a:t>","</a:t>
                      </a:r>
                      <a:r>
                        <a:rPr lang="zh-CN" sz="2000" kern="100" dirty="0">
                          <a:effectLst/>
                        </a:rPr>
                        <a:t>梨子</a:t>
                      </a:r>
                      <a:r>
                        <a:rPr lang="en-US" sz="2000" kern="100" dirty="0">
                          <a:effectLst/>
                        </a:rPr>
                        <a:t>",55,120]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"/>
          <p:cNvSpPr/>
          <p:nvPr/>
        </p:nvSpPr>
        <p:spPr>
          <a:xfrm>
            <a:off x="323850" y="608013"/>
            <a:ext cx="1114425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zh-CN" b="1" dirty="0">
                <a:latin typeface="Calibri" panose="020F0502020204030204" pitchFamily="34" charset="0"/>
              </a:rPr>
              <a:t>任务一：</a:t>
            </a:r>
            <a:endParaRPr lang="zh-CN" altLang="zh-CN" dirty="0">
              <a:latin typeface="Calibri" panose="020F0502020204030204" pitchFamily="34" charset="0"/>
            </a:endParaRPr>
          </a:p>
        </p:txBody>
      </p:sp>
      <p:sp>
        <p:nvSpPr>
          <p:cNvPr id="14339" name="矩形 5"/>
          <p:cNvSpPr/>
          <p:nvPr/>
        </p:nvSpPr>
        <p:spPr>
          <a:xfrm>
            <a:off x="395288" y="1125538"/>
            <a:ext cx="8064500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dirty="0">
                <a:latin typeface="Calibri" panose="020F0502020204030204" pitchFamily="34" charset="0"/>
              </a:rPr>
              <a:t>打开一个</a:t>
            </a:r>
            <a:r>
              <a:rPr lang="en-US" altLang="zh-CN" dirty="0">
                <a:latin typeface="Calibri" panose="020F0502020204030204" pitchFamily="34" charset="0"/>
              </a:rPr>
              <a:t> python shell</a:t>
            </a:r>
            <a:r>
              <a:rPr lang="zh-CN" altLang="zh-CN" dirty="0">
                <a:latin typeface="Calibri" panose="020F0502020204030204" pitchFamily="34" charset="0"/>
              </a:rPr>
              <a:t>窗口， 做以下</a:t>
            </a:r>
            <a:r>
              <a:rPr lang="zh-CN" altLang="zh-CN" b="1" dirty="0">
                <a:latin typeface="Calibri" panose="020F0502020204030204" pitchFamily="34" charset="0"/>
              </a:rPr>
              <a:t>练习：在</a:t>
            </a:r>
            <a:r>
              <a:rPr lang="en-US" altLang="zh-CN" b="1" dirty="0">
                <a:latin typeface="Calibri" panose="020F0502020204030204" pitchFamily="34" charset="0"/>
              </a:rPr>
              <a:t>python shell</a:t>
            </a:r>
            <a:r>
              <a:rPr lang="zh-CN" altLang="zh-CN" b="1" dirty="0">
                <a:latin typeface="Calibri" panose="020F0502020204030204" pitchFamily="34" charset="0"/>
              </a:rPr>
              <a:t>命令符</a:t>
            </a:r>
            <a:r>
              <a:rPr lang="zh-CN" altLang="zh-CN" dirty="0">
                <a:latin typeface="Calibri" panose="020F0502020204030204" pitchFamily="34" charset="0"/>
              </a:rPr>
              <a:t> </a:t>
            </a:r>
            <a:r>
              <a:rPr lang="en-US" altLang="zh-CN" b="1" dirty="0">
                <a:latin typeface="Calibri" panose="020F0502020204030204" pitchFamily="34" charset="0"/>
              </a:rPr>
              <a:t>&gt;&gt;&gt;</a:t>
            </a:r>
            <a:r>
              <a:rPr lang="zh-CN" altLang="zh-CN" b="1" dirty="0">
                <a:latin typeface="Calibri" panose="020F0502020204030204" pitchFamily="34" charset="0"/>
              </a:rPr>
              <a:t>后输入命令，观察运行结果</a:t>
            </a:r>
            <a:endParaRPr lang="en-US" altLang="zh-CN" b="1" dirty="0">
              <a:latin typeface="Calibri" panose="020F0502020204030204" pitchFamily="34" charset="0"/>
            </a:endParaRPr>
          </a:p>
          <a:p>
            <a:endParaRPr lang="zh-CN" alt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192697"/>
              </p:ext>
            </p:extLst>
          </p:nvPr>
        </p:nvGraphicFramePr>
        <p:xfrm>
          <a:off x="539553" y="1916834"/>
          <a:ext cx="7920234" cy="4370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1"/>
                <a:gridCol w="2952328"/>
                <a:gridCol w="1799555"/>
              </a:tblGrid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任务描述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表达式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结果</a:t>
                      </a:r>
                      <a:endParaRPr lang="zh-CN" altLang="en-US" dirty="0"/>
                    </a:p>
                  </a:txBody>
                  <a:tcPr/>
                </a:tc>
              </a:tr>
              <a:tr h="92648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创建一个列表</a:t>
                      </a:r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queue=[1,2.34,”abc”,”</a:t>
                      </a:r>
                      <a:r>
                        <a:rPr lang="zh-CN" altLang="en-US" dirty="0" smtClean="0"/>
                        <a:t>程序</a:t>
                      </a:r>
                      <a:r>
                        <a:rPr lang="en-US" altLang="zh-CN" dirty="0" smtClean="0"/>
                        <a:t>”</a:t>
                      </a:r>
                      <a:r>
                        <a:rPr lang="zh-CN" altLang="en-US" dirty="0" smtClean="0"/>
                        <a:t>，</a:t>
                      </a:r>
                      <a:r>
                        <a:rPr lang="en-US" altLang="zh-CN" dirty="0" smtClean="0"/>
                        <a:t>[1,2,3,4]],</a:t>
                      </a:r>
                      <a:r>
                        <a:rPr lang="zh-CN" altLang="en-US" dirty="0" smtClean="0"/>
                        <a:t>并输出观察结果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queue=[1,2.34,”abc”,”</a:t>
                      </a:r>
                      <a:r>
                        <a:rPr lang="zh-CN" altLang="en-US" dirty="0" smtClean="0"/>
                        <a:t>程序</a:t>
                      </a:r>
                      <a:r>
                        <a:rPr lang="en-US" altLang="zh-CN" dirty="0" smtClean="0"/>
                        <a:t>”,[1,2,3,4]]</a:t>
                      </a:r>
                    </a:p>
                    <a:p>
                      <a:r>
                        <a:rPr lang="en-US" altLang="zh-CN" dirty="0" smtClean="0"/>
                        <a:t>print(queue)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输出列表中的第</a:t>
                      </a:r>
                      <a:r>
                        <a:rPr lang="zh-CN" altLang="en-US" dirty="0" smtClean="0">
                          <a:hlinkClick r:id="rId2" action="ppaction://hlinksldjump"/>
                        </a:rPr>
                        <a:t>二</a:t>
                      </a:r>
                      <a:r>
                        <a:rPr lang="zh-CN" altLang="en-US" dirty="0" smtClean="0"/>
                        <a:t>个元素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print(queue[1])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将列表中的第三个元素用字符串</a:t>
                      </a:r>
                      <a:r>
                        <a:rPr lang="en-US" altLang="zh-CN" dirty="0" smtClean="0"/>
                        <a:t>python</a:t>
                      </a:r>
                      <a:r>
                        <a:rPr lang="zh-CN" altLang="en-US" dirty="0" smtClean="0"/>
                        <a:t>替代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queue[2]=“python”</a:t>
                      </a:r>
                    </a:p>
                    <a:p>
                      <a:r>
                        <a:rPr lang="en-US" altLang="zh-CN" dirty="0" smtClean="0"/>
                        <a:t>print(queue)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删除列表中第四个元素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del queue[3]</a:t>
                      </a:r>
                    </a:p>
                    <a:p>
                      <a:r>
                        <a:rPr lang="en-US" altLang="zh-CN" dirty="0" smtClean="0"/>
                        <a:t>print(queue)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在列表中添加字符串</a:t>
                      </a:r>
                      <a:r>
                        <a:rPr lang="en-US" altLang="zh-CN" dirty="0" smtClean="0"/>
                        <a:t>hello world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queue.append</a:t>
                      </a:r>
                      <a:r>
                        <a:rPr lang="en-US" altLang="zh-CN" dirty="0" smtClean="0"/>
                        <a:t>(“hello world”)</a:t>
                      </a:r>
                    </a:p>
                    <a:p>
                      <a:r>
                        <a:rPr lang="en-US" altLang="zh-CN" dirty="0" smtClean="0"/>
                        <a:t>print(queue)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66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移除列表中的第一个元素，并返回第一个元素的值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queue.pop</a:t>
                      </a:r>
                      <a:r>
                        <a:rPr lang="en-US" altLang="zh-CN" dirty="0" smtClean="0"/>
                        <a:t>(0)</a:t>
                      </a:r>
                    </a:p>
                    <a:p>
                      <a:r>
                        <a:rPr lang="en-US" altLang="zh-CN" dirty="0" smtClean="0"/>
                        <a:t>print(queue)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81"/>
          <p:cNvSpPr txBox="1"/>
          <p:nvPr/>
        </p:nvSpPr>
        <p:spPr>
          <a:xfrm>
            <a:off x="4579938" y="5980113"/>
            <a:ext cx="15716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5364" name="组合 4"/>
          <p:cNvGrpSpPr/>
          <p:nvPr/>
        </p:nvGrpSpPr>
        <p:grpSpPr>
          <a:xfrm>
            <a:off x="549275" y="581025"/>
            <a:ext cx="8089900" cy="1895475"/>
            <a:chOff x="709143" y="1159284"/>
            <a:chExt cx="10787532" cy="1654781"/>
          </a:xfrm>
        </p:grpSpPr>
        <p:sp>
          <p:nvSpPr>
            <p:cNvPr id="6" name="矩形 5"/>
            <p:cNvSpPr/>
            <p:nvPr/>
          </p:nvSpPr>
          <p:spPr>
            <a:xfrm>
              <a:off x="709143" y="1159284"/>
              <a:ext cx="2367886" cy="1640857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701841" y="1305310"/>
              <a:ext cx="7794834" cy="1344118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梯形 7"/>
            <p:cNvSpPr/>
            <p:nvPr/>
          </p:nvSpPr>
          <p:spPr>
            <a:xfrm rot="5400000">
              <a:off x="2562044" y="1674269"/>
              <a:ext cx="1654780" cy="624812"/>
            </a:xfrm>
            <a:prstGeom prst="trapezoid">
              <a:avLst>
                <a:gd name="adj" fmla="val 27685"/>
              </a:avLst>
            </a:prstGeom>
            <a:solidFill>
              <a:schemeClr val="accent1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21208" y="2636912"/>
            <a:ext cx="567469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循环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变量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in   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 action="ppaction://hlinksldjump"/>
              </a:rPr>
              <a:t>列表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语句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或语句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2400" b="1" dirty="0" smtClean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solidFill>
                  <a:prstClr val="black"/>
                </a:solidFill>
              </a:rPr>
              <a:t>例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1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：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for  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i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</a:rPr>
              <a:t>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in   [“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hello”,”world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”]: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print (</a:t>
            </a:r>
            <a:r>
              <a:rPr kumimoji="0" lang="en-US" altLang="zh-CN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2400" b="1" dirty="0" smtClean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solidFill>
                  <a:prstClr val="black"/>
                </a:solidFill>
              </a:rPr>
              <a:t>例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2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：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 queue=[“</a:t>
            </a:r>
            <a:r>
              <a:rPr lang="en-US" altLang="zh-CN" sz="2400" b="1" baseline="0" dirty="0" err="1" smtClean="0">
                <a:solidFill>
                  <a:prstClr val="black"/>
                </a:solidFill>
              </a:rPr>
              <a:t>hello”,”world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”]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</a:rPr>
              <a:t>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          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for  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i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  in   queue: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print(</a:t>
            </a:r>
            <a:r>
              <a:rPr kumimoji="0" lang="en-US" altLang="zh-CN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dirty="0" smtClean="0">
                <a:solidFill>
                  <a:srgbClr val="FF0000"/>
                </a:solidFill>
                <a:sym typeface="+mn-ea"/>
              </a:rPr>
              <a:t>注意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循环体必须对关键词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for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有</a:t>
            </a:r>
            <a:r>
              <a:rPr lang="zh-CN" altLang="zh-CN" sz="2400" dirty="0" smtClean="0">
                <a:solidFill>
                  <a:srgbClr val="FF0000"/>
                </a:solidFill>
                <a:sym typeface="+mn-ea"/>
              </a:rPr>
              <a:t>缩进</a:t>
            </a:r>
            <a:endParaRPr lang="zh-CN" altLang="zh-CN" sz="2400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75457" y="1196752"/>
            <a:ext cx="3688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3200" b="1" dirty="0">
                <a:solidFill>
                  <a:srgbClr val="FFFF00"/>
                </a:solidFill>
                <a:latin typeface="幼圆" panose="02010509060101010101" pitchFamily="49" charset="-122"/>
              </a:rPr>
              <a:t>For</a:t>
            </a:r>
            <a:r>
              <a:rPr lang="zh-CN" altLang="en-US" sz="3200" b="1" dirty="0">
                <a:solidFill>
                  <a:srgbClr val="FFFF00"/>
                </a:solidFill>
                <a:latin typeface="幼圆" panose="02010509060101010101" pitchFamily="49" charset="-122"/>
              </a:rPr>
              <a:t>语句的基本格式</a:t>
            </a:r>
            <a:endParaRPr lang="en-US" altLang="zh-CN" sz="3200" b="1" dirty="0">
              <a:solidFill>
                <a:srgbClr val="FFFF00"/>
              </a:solidFill>
              <a:latin typeface="幼圆" panose="020105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552" y="112474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  <a:latin typeface="幼圆" panose="02010509060101010101" pitchFamily="49" charset="-122"/>
              </a:rPr>
              <a:t>计数循环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15" y="1268760"/>
            <a:ext cx="7896225" cy="46085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398" y="4149080"/>
            <a:ext cx="2209800" cy="2200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4"/>
          <p:cNvSpPr/>
          <p:nvPr/>
        </p:nvSpPr>
        <p:spPr>
          <a:xfrm>
            <a:off x="900113" y="2565400"/>
            <a:ext cx="7343775" cy="2399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range</a:t>
            </a:r>
            <a:r>
              <a:rPr lang="en-US" altLang="zh-CN" dirty="0"/>
              <a:t>() </a:t>
            </a:r>
            <a:r>
              <a:rPr lang="zh-CN" altLang="en-US" dirty="0"/>
              <a:t>函数返回的结果是一个整数序列的对象，而不是列表</a:t>
            </a:r>
          </a:p>
          <a:p>
            <a:endParaRPr lang="zh-CN" altLang="en-US" dirty="0"/>
          </a:p>
          <a:p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</a:rPr>
              <a:t>range</a:t>
            </a:r>
            <a:r>
              <a:rPr lang="en-US" altLang="zh-CN" sz="2400" b="1" dirty="0" smtClean="0">
                <a:solidFill>
                  <a:srgbClr val="FF0000"/>
                </a:solidFill>
                <a:latin typeface="幼圆" panose="02010509060101010101" pitchFamily="49" charset="-122"/>
              </a:rPr>
              <a:t>([start],stop,[step])</a:t>
            </a:r>
            <a:endParaRPr lang="zh-CN" altLang="en-US" dirty="0"/>
          </a:p>
          <a:p>
            <a:endParaRPr lang="zh-CN" altLang="zh-CN" b="1" dirty="0" smtClean="0">
              <a:latin typeface="Calibri" panose="020F0502020204030204" pitchFamily="34" charset="0"/>
            </a:endParaRPr>
          </a:p>
          <a:p>
            <a:r>
              <a:rPr lang="zh-CN" altLang="zh-CN" b="1" dirty="0" smtClean="0">
                <a:latin typeface="Calibri" panose="020F0502020204030204" pitchFamily="34" charset="0"/>
              </a:rPr>
              <a:t>例</a:t>
            </a:r>
            <a:r>
              <a:rPr lang="en-US" altLang="zh-CN" b="1" dirty="0">
                <a:latin typeface="Calibri" panose="020F0502020204030204" pitchFamily="34" charset="0"/>
              </a:rPr>
              <a:t>1  a=range(5)          </a:t>
            </a:r>
            <a:r>
              <a:rPr lang="zh-CN" altLang="zh-CN" b="1" dirty="0">
                <a:latin typeface="Calibri" panose="020F0502020204030204" pitchFamily="34" charset="0"/>
              </a:rPr>
              <a:t>默认从</a:t>
            </a:r>
            <a:r>
              <a:rPr lang="en-US" altLang="zh-CN" b="1" dirty="0">
                <a:latin typeface="Calibri" panose="020F0502020204030204" pitchFamily="34" charset="0"/>
              </a:rPr>
              <a:t>0</a:t>
            </a:r>
            <a:r>
              <a:rPr lang="zh-CN" altLang="zh-CN" b="1" dirty="0">
                <a:latin typeface="Calibri" panose="020F0502020204030204" pitchFamily="34" charset="0"/>
              </a:rPr>
              <a:t>开始，</a:t>
            </a:r>
            <a:r>
              <a:rPr lang="en-US" altLang="zh-CN" b="1" dirty="0">
                <a:latin typeface="Calibri" panose="020F0502020204030204" pitchFamily="34" charset="0"/>
              </a:rPr>
              <a:t>5</a:t>
            </a:r>
            <a:r>
              <a:rPr lang="zh-CN" altLang="zh-CN" b="1" dirty="0">
                <a:latin typeface="Calibri" panose="020F0502020204030204" pitchFamily="34" charset="0"/>
              </a:rPr>
              <a:t>以内整数</a:t>
            </a:r>
            <a:r>
              <a:rPr lang="en-US" altLang="zh-CN" b="1" dirty="0">
                <a:latin typeface="Calibri" panose="020F0502020204030204" pitchFamily="34" charset="0"/>
              </a:rPr>
              <a:t>[0,1,2,3,4]</a:t>
            </a:r>
            <a:endParaRPr lang="zh-CN" altLang="zh-CN" dirty="0">
              <a:latin typeface="Calibri" panose="020F0502020204030204" pitchFamily="34" charset="0"/>
            </a:endParaRPr>
          </a:p>
          <a:p>
            <a:r>
              <a:rPr lang="zh-CN" altLang="zh-CN" b="1" dirty="0">
                <a:latin typeface="Calibri" panose="020F0502020204030204" pitchFamily="34" charset="0"/>
              </a:rPr>
              <a:t>例</a:t>
            </a:r>
            <a:r>
              <a:rPr lang="en-US" altLang="zh-CN" b="1" dirty="0">
                <a:latin typeface="Calibri" panose="020F0502020204030204" pitchFamily="34" charset="0"/>
              </a:rPr>
              <a:t>2  a=range(1,5)        </a:t>
            </a:r>
            <a:r>
              <a:rPr lang="zh-CN" altLang="zh-CN" b="1" dirty="0">
                <a:latin typeface="Calibri" panose="020F0502020204030204" pitchFamily="34" charset="0"/>
              </a:rPr>
              <a:t>前闭后开</a:t>
            </a:r>
            <a:r>
              <a:rPr lang="en-US" altLang="zh-CN" b="1" dirty="0">
                <a:latin typeface="Calibri" panose="020F0502020204030204" pitchFamily="34" charset="0"/>
              </a:rPr>
              <a:t>[1,2,3,4]</a:t>
            </a:r>
            <a:endParaRPr lang="zh-CN" altLang="zh-CN" dirty="0">
              <a:latin typeface="Calibri" panose="020F0502020204030204" pitchFamily="34" charset="0"/>
            </a:endParaRPr>
          </a:p>
          <a:p>
            <a:r>
              <a:rPr lang="zh-CN" altLang="zh-CN" b="1" dirty="0">
                <a:latin typeface="Calibri" panose="020F0502020204030204" pitchFamily="34" charset="0"/>
              </a:rPr>
              <a:t>例</a:t>
            </a:r>
            <a:r>
              <a:rPr lang="en-US" altLang="zh-CN" b="1" dirty="0">
                <a:latin typeface="Calibri" panose="020F0502020204030204" pitchFamily="34" charset="0"/>
              </a:rPr>
              <a:t>3  a=range(1,11,2)     </a:t>
            </a:r>
            <a:r>
              <a:rPr lang="zh-CN" altLang="zh-CN" b="1" dirty="0">
                <a:latin typeface="Calibri" panose="020F0502020204030204" pitchFamily="34" charset="0"/>
              </a:rPr>
              <a:t>前闭后开，从</a:t>
            </a:r>
            <a:r>
              <a:rPr lang="en-US" altLang="zh-CN" b="1" dirty="0">
                <a:latin typeface="Calibri" panose="020F0502020204030204" pitchFamily="34" charset="0"/>
              </a:rPr>
              <a:t>1</a:t>
            </a:r>
            <a:r>
              <a:rPr lang="zh-CN" altLang="zh-CN" b="1" dirty="0">
                <a:latin typeface="Calibri" panose="020F0502020204030204" pitchFamily="34" charset="0"/>
              </a:rPr>
              <a:t>开始</a:t>
            </a:r>
            <a:r>
              <a:rPr lang="en-US" altLang="zh-CN" b="1" dirty="0">
                <a:latin typeface="Calibri" panose="020F0502020204030204" pitchFamily="34" charset="0"/>
              </a:rPr>
              <a:t>[1,3,5,7,9](</a:t>
            </a:r>
            <a:r>
              <a:rPr lang="zh-CN" altLang="zh-CN" b="1" dirty="0">
                <a:latin typeface="Calibri" panose="020F0502020204030204" pitchFamily="34" charset="0"/>
              </a:rPr>
              <a:t>参数</a:t>
            </a:r>
            <a:r>
              <a:rPr lang="en-US" altLang="zh-CN" b="1" dirty="0">
                <a:latin typeface="Calibri" panose="020F0502020204030204" pitchFamily="34" charset="0"/>
              </a:rPr>
              <a:t>2</a:t>
            </a:r>
            <a:r>
              <a:rPr lang="zh-CN" altLang="zh-CN" b="1" dirty="0">
                <a:latin typeface="Calibri" panose="020F0502020204030204" pitchFamily="34" charset="0"/>
              </a:rPr>
              <a:t>表示步长</a:t>
            </a:r>
            <a:r>
              <a:rPr lang="en-US" altLang="zh-CN" b="1" dirty="0">
                <a:latin typeface="Calibri" panose="020F0502020204030204" pitchFamily="34" charset="0"/>
              </a:rPr>
              <a:t>)</a:t>
            </a:r>
            <a:endParaRPr lang="zh-CN" altLang="zh-CN" dirty="0">
              <a:latin typeface="Calibri" panose="020F0502020204030204" pitchFamily="34" charset="0"/>
            </a:endParaRPr>
          </a:p>
        </p:txBody>
      </p:sp>
      <p:grpSp>
        <p:nvGrpSpPr>
          <p:cNvPr id="17411" name="组合 5"/>
          <p:cNvGrpSpPr/>
          <p:nvPr/>
        </p:nvGrpSpPr>
        <p:grpSpPr>
          <a:xfrm>
            <a:off x="549275" y="581025"/>
            <a:ext cx="8089900" cy="1895475"/>
            <a:chOff x="709143" y="1159284"/>
            <a:chExt cx="10787532" cy="1654781"/>
          </a:xfrm>
        </p:grpSpPr>
        <p:sp>
          <p:nvSpPr>
            <p:cNvPr id="7" name="矩形 6"/>
            <p:cNvSpPr/>
            <p:nvPr/>
          </p:nvSpPr>
          <p:spPr>
            <a:xfrm>
              <a:off x="709143" y="1159284"/>
              <a:ext cx="2367886" cy="1640857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701841" y="1305310"/>
              <a:ext cx="7794834" cy="1344118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梯形 8"/>
            <p:cNvSpPr/>
            <p:nvPr/>
          </p:nvSpPr>
          <p:spPr>
            <a:xfrm rot="5400000">
              <a:off x="2562044" y="1674269"/>
              <a:ext cx="1654780" cy="624812"/>
            </a:xfrm>
            <a:prstGeom prst="trapezoid">
              <a:avLst>
                <a:gd name="adj" fmla="val 27685"/>
              </a:avLst>
            </a:prstGeom>
            <a:solidFill>
              <a:schemeClr val="accent1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9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7413" name="矩形 10"/>
          <p:cNvSpPr/>
          <p:nvPr/>
        </p:nvSpPr>
        <p:spPr>
          <a:xfrm>
            <a:off x="4140001" y="1124744"/>
            <a:ext cx="5616575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FF00"/>
                </a:solidFill>
                <a:latin typeface="幼圆" panose="02010509060101010101" pitchFamily="49" charset="-122"/>
              </a:rPr>
              <a:t>range()</a:t>
            </a:r>
            <a:r>
              <a:rPr lang="zh-CN" altLang="zh-CN" sz="3200" b="1" dirty="0">
                <a:solidFill>
                  <a:srgbClr val="FFFF00"/>
                </a:solidFill>
                <a:latin typeface="幼圆" panose="02010509060101010101" pitchFamily="49" charset="-122"/>
              </a:rPr>
              <a:t>函数</a:t>
            </a:r>
            <a:endParaRPr lang="zh-CN" altLang="zh-CN" sz="3200" dirty="0">
              <a:solidFill>
                <a:srgbClr val="FFFF00"/>
              </a:solidFill>
              <a:latin typeface="幼圆" panose="02010509060101010101" pitchFamily="49" charset="-122"/>
            </a:endParaRPr>
          </a:p>
        </p:txBody>
      </p:sp>
      <p:sp>
        <p:nvSpPr>
          <p:cNvPr id="17415" name="矩形 23"/>
          <p:cNvSpPr/>
          <p:nvPr/>
        </p:nvSpPr>
        <p:spPr>
          <a:xfrm>
            <a:off x="921928" y="4149080"/>
            <a:ext cx="3743325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zh-CN" dirty="0" smtClean="0">
              <a:latin typeface="Calibri" panose="020F0502020204030204" pitchFamily="34" charset="0"/>
            </a:endParaRPr>
          </a:p>
          <a:p>
            <a:endParaRPr lang="en-US" altLang="zh-CN" dirty="0" smtClean="0">
              <a:latin typeface="Calibri" panose="020F0502020204030204" pitchFamily="34" charset="0"/>
            </a:endParaRPr>
          </a:p>
          <a:p>
            <a:endParaRPr lang="en-US" altLang="zh-CN" dirty="0" smtClean="0">
              <a:latin typeface="Calibri" panose="020F0502020204030204" pitchFamily="34" charset="0"/>
            </a:endParaRPr>
          </a:p>
          <a:p>
            <a:endParaRPr lang="en-US" altLang="zh-CN" dirty="0" smtClean="0">
              <a:latin typeface="Calibri" panose="020F0502020204030204" pitchFamily="34" charset="0"/>
            </a:endParaRPr>
          </a:p>
          <a:p>
            <a:r>
              <a:rPr lang="en-US" altLang="zh-CN" dirty="0" smtClean="0">
                <a:latin typeface="Calibri" panose="020F0502020204030204" pitchFamily="34" charset="0"/>
              </a:rPr>
              <a:t>2</a:t>
            </a:r>
            <a:r>
              <a:rPr lang="en-US" altLang="zh-CN" dirty="0">
                <a:latin typeface="Calibri" panose="020F0502020204030204" pitchFamily="34" charset="0"/>
              </a:rPr>
              <a:t>. </a:t>
            </a:r>
            <a:r>
              <a:rPr lang="zh-CN" altLang="zh-CN" dirty="0">
                <a:latin typeface="Calibri" panose="020F0502020204030204" pitchFamily="34" charset="0"/>
              </a:rPr>
              <a:t>在</a:t>
            </a:r>
            <a:r>
              <a:rPr lang="en-US" altLang="zh-CN" dirty="0">
                <a:latin typeface="Calibri" panose="020F0502020204030204" pitchFamily="34" charset="0"/>
              </a:rPr>
              <a:t>for</a:t>
            </a:r>
            <a:r>
              <a:rPr lang="zh-CN" altLang="zh-CN" dirty="0">
                <a:latin typeface="Calibri" panose="020F0502020204030204" pitchFamily="34" charset="0"/>
              </a:rPr>
              <a:t>循环中使用</a:t>
            </a:r>
            <a:r>
              <a:rPr lang="en-US" altLang="zh-CN" dirty="0">
                <a:latin typeface="Calibri" panose="020F0502020204030204" pitchFamily="34" charset="0"/>
              </a:rPr>
              <a:t>range( )</a:t>
            </a:r>
            <a:r>
              <a:rPr lang="zh-CN" altLang="zh-CN" dirty="0">
                <a:latin typeface="Calibri" panose="020F0502020204030204" pitchFamily="34" charset="0"/>
              </a:rPr>
              <a:t>函数</a:t>
            </a:r>
          </a:p>
          <a:p>
            <a:r>
              <a:rPr lang="en-US" altLang="zh-CN" dirty="0">
                <a:latin typeface="Calibri" panose="020F0502020204030204" pitchFamily="34" charset="0"/>
              </a:rPr>
              <a:t>&gt;&gt;&gt;for i in range(4):</a:t>
            </a:r>
            <a:endParaRPr lang="zh-CN" altLang="zh-CN" dirty="0">
              <a:latin typeface="Calibri" panose="020F0502020204030204" pitchFamily="34" charset="0"/>
            </a:endParaRPr>
          </a:p>
          <a:p>
            <a:r>
              <a:rPr lang="en-US" altLang="zh-CN" dirty="0">
                <a:latin typeface="Calibri" panose="020F0502020204030204" pitchFamily="34" charset="0"/>
              </a:rPr>
              <a:t>   </a:t>
            </a:r>
            <a:r>
              <a:rPr lang="en-US" altLang="zh-CN" dirty="0" smtClean="0">
                <a:latin typeface="Calibri" panose="020F0502020204030204" pitchFamily="34" charset="0"/>
              </a:rPr>
              <a:t>            print(</a:t>
            </a:r>
            <a:r>
              <a:rPr lang="en-US" altLang="zh-CN" dirty="0" err="1" smtClean="0">
                <a:latin typeface="Calibri" panose="020F0502020204030204" pitchFamily="34" charset="0"/>
              </a:rPr>
              <a:t>i</a:t>
            </a:r>
            <a:r>
              <a:rPr lang="en-US" altLang="zh-CN" dirty="0">
                <a:latin typeface="Calibri" panose="020F0502020204030204" pitchFamily="34" charset="0"/>
              </a:rPr>
              <a:t>)</a:t>
            </a:r>
            <a:endParaRPr lang="zh-CN" altLang="zh-CN" dirty="0">
              <a:latin typeface="Calibri" panose="020F050202020403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124744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  <a:latin typeface="幼圆" panose="02010509060101010101" pitchFamily="49" charset="-122"/>
              </a:rPr>
              <a:t>计数循环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range(1,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813" y="3183592"/>
            <a:ext cx="3188335" cy="1602105"/>
          </a:xfrm>
          <a:prstGeom prst="rect">
            <a:avLst/>
          </a:prstGeom>
        </p:spPr>
      </p:pic>
      <p:pic>
        <p:nvPicPr>
          <p:cNvPr id="6" name="图片 5" descr="range(4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813" y="1239223"/>
            <a:ext cx="3181350" cy="1619250"/>
          </a:xfrm>
          <a:prstGeom prst="rect">
            <a:avLst/>
          </a:prstGeom>
        </p:spPr>
      </p:pic>
      <p:pic>
        <p:nvPicPr>
          <p:cNvPr id="8" name="图片 7" descr="range(1,11,2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812" y="4963084"/>
            <a:ext cx="3169285" cy="1634267"/>
          </a:xfrm>
          <a:prstGeom prst="rect">
            <a:avLst/>
          </a:prstGeom>
        </p:spPr>
      </p:pic>
      <p:pic>
        <p:nvPicPr>
          <p:cNvPr id="9" name="图片 8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4308" y="1239222"/>
            <a:ext cx="1586865" cy="1619250"/>
          </a:xfrm>
          <a:prstGeom prst="rect">
            <a:avLst/>
          </a:prstGeom>
        </p:spPr>
      </p:pic>
      <p:pic>
        <p:nvPicPr>
          <p:cNvPr id="10" name="图片 9" descr="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4308" y="4911427"/>
            <a:ext cx="1586865" cy="1685925"/>
          </a:xfrm>
          <a:prstGeom prst="rect">
            <a:avLst/>
          </a:prstGeom>
        </p:spPr>
      </p:pic>
      <p:pic>
        <p:nvPicPr>
          <p:cNvPr id="11" name="图片 10" descr="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4308" y="3183592"/>
            <a:ext cx="1586865" cy="160210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51520" y="61139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>
                <a:solidFill>
                  <a:srgbClr val="000000"/>
                </a:solidFill>
              </a:rPr>
              <a:t>任务</a:t>
            </a:r>
            <a:r>
              <a:rPr lang="zh-CN" altLang="en-US" b="1" dirty="0">
                <a:solidFill>
                  <a:srgbClr val="000000"/>
                </a:solidFill>
              </a:rPr>
              <a:t>二</a:t>
            </a:r>
            <a:r>
              <a:rPr lang="zh-CN" altLang="zh-CN" b="1" dirty="0">
                <a:solidFill>
                  <a:srgbClr val="000000"/>
                </a:solidFill>
              </a:rPr>
              <a:t>：</a:t>
            </a:r>
            <a:r>
              <a:rPr lang="zh-CN" altLang="en-US" b="1" dirty="0">
                <a:solidFill>
                  <a:srgbClr val="000000"/>
                </a:solidFill>
              </a:rPr>
              <a:t>完善代码，通过</a:t>
            </a:r>
            <a:r>
              <a:rPr lang="en-US" altLang="zh-CN" b="1" dirty="0">
                <a:solidFill>
                  <a:srgbClr val="000000"/>
                </a:solidFill>
              </a:rPr>
              <a:t>for</a:t>
            </a:r>
            <a:r>
              <a:rPr lang="zh-CN" altLang="en-US" b="1" dirty="0">
                <a:solidFill>
                  <a:srgbClr val="000000"/>
                </a:solidFill>
              </a:rPr>
              <a:t>循环</a:t>
            </a:r>
            <a:r>
              <a:rPr lang="en-US" altLang="zh-CN" b="1" dirty="0">
                <a:solidFill>
                  <a:srgbClr val="000000"/>
                </a:solidFill>
              </a:rPr>
              <a:t>range()</a:t>
            </a:r>
            <a:r>
              <a:rPr lang="zh-CN" altLang="en-US" b="1" dirty="0">
                <a:solidFill>
                  <a:srgbClr val="000000"/>
                </a:solidFill>
              </a:rPr>
              <a:t>输出列表中的每个元素</a:t>
            </a:r>
            <a:endParaRPr lang="zh-CN" altLang="zh-CN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/>
        </p:nvSpPr>
        <p:spPr bwMode="auto">
          <a:xfrm>
            <a:off x="928688" y="2000250"/>
            <a:ext cx="73580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535" tIns="40267" rIns="80535" bIns="40267" anchor="b"/>
          <a:lstStyle/>
          <a:p>
            <a:pPr marL="0" marR="0" lvl="0" indent="0" algn="l" defTabSz="80454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1" name="矩形 2"/>
          <p:cNvSpPr/>
          <p:nvPr/>
        </p:nvSpPr>
        <p:spPr>
          <a:xfrm>
            <a:off x="345758" y="857885"/>
            <a:ext cx="499491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4.求自然数从1加到100的和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7560" y="1927225"/>
            <a:ext cx="2910344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</a:t>
            </a:r>
          </a:p>
          <a:p>
            <a:r>
              <a:rPr lang="en-US" altLang="zh-CN" sz="2800" dirty="0"/>
              <a:t>1+</a:t>
            </a:r>
            <a:r>
              <a:rPr lang="en-US" altLang="zh-CN" sz="2800" dirty="0">
                <a:solidFill>
                  <a:srgbClr val="FF0000"/>
                </a:solidFill>
              </a:rPr>
              <a:t>2</a:t>
            </a:r>
          </a:p>
          <a:p>
            <a:r>
              <a:rPr lang="en-US" altLang="zh-CN" sz="2800" dirty="0"/>
              <a:t>1+2+</a:t>
            </a:r>
            <a:r>
              <a:rPr lang="en-US" altLang="zh-CN" sz="28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zh-CN" sz="2800" dirty="0">
                <a:solidFill>
                  <a:schemeClr val="tx1"/>
                </a:solidFill>
              </a:rPr>
              <a:t>1+2+3+</a:t>
            </a:r>
            <a:r>
              <a:rPr lang="en-US" altLang="zh-CN" sz="28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zh-CN" sz="2800" dirty="0"/>
              <a:t>......</a:t>
            </a:r>
          </a:p>
          <a:p>
            <a:r>
              <a:rPr lang="en-US" altLang="zh-CN" sz="2800" dirty="0"/>
              <a:t>1+2+3+......+</a:t>
            </a:r>
            <a:r>
              <a:rPr lang="en-US" altLang="zh-CN" sz="2800" dirty="0" smtClean="0">
                <a:solidFill>
                  <a:srgbClr val="FF0000"/>
                </a:solidFill>
              </a:rPr>
              <a:t>100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7" name="文本框 2"/>
          <p:cNvSpPr txBox="1"/>
          <p:nvPr/>
        </p:nvSpPr>
        <p:spPr>
          <a:xfrm>
            <a:off x="928688" y="494116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设</a:t>
            </a:r>
            <a:r>
              <a:rPr lang="en-US" altLang="zh-CN" sz="2400" dirty="0" smtClean="0"/>
              <a:t>sum(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与</a:t>
            </a:r>
            <a:r>
              <a:rPr lang="en-US" altLang="zh-CN" sz="2400" dirty="0" err="1" smtClean="0"/>
              <a:t>i</a:t>
            </a:r>
            <a:r>
              <a:rPr lang="zh-CN" altLang="en-US" sz="2400" dirty="0" smtClean="0"/>
              <a:t>两个变量</a:t>
            </a:r>
            <a:endParaRPr lang="en-US" altLang="zh-CN" sz="2400" dirty="0" smtClean="0"/>
          </a:p>
          <a:p>
            <a:r>
              <a:rPr lang="zh-CN" altLang="en-US" sz="2400" dirty="0" smtClean="0"/>
              <a:t>，实现累加</a:t>
            </a:r>
            <a:endParaRPr lang="en-US" altLang="zh-CN" sz="24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708920"/>
            <a:ext cx="2306902" cy="3455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680</Words>
  <Application>Microsoft Office PowerPoint</Application>
  <PresentationFormat>全屏显示(4:3)</PresentationFormat>
  <Paragraphs>103</Paragraphs>
  <Slides>13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暗香扑面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知识点梳理</dc:title>
  <dc:creator>Lenovo</dc:creator>
  <cp:lastModifiedBy>8617861004958</cp:lastModifiedBy>
  <cp:revision>240</cp:revision>
  <dcterms:created xsi:type="dcterms:W3CDTF">2021-03-27T07:27:00Z</dcterms:created>
  <dcterms:modified xsi:type="dcterms:W3CDTF">2021-03-31T02:17:17Z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2052-11.1.0.9021</vt:lpwstr>
  </property>
  <property fmtid="{D5CDD505-2E9C-101B-9397-08002B2CF9AE}" pid="3" name="ICV">
    <vt:lpwstr>A0973224ECFA4223BE6727D327943995</vt:lpwstr>
  </property>
</Properties>
</file>