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83" r:id="rId5"/>
    <p:sldId id="284" r:id="rId6"/>
    <p:sldId id="277" r:id="rId7"/>
    <p:sldId id="263" r:id="rId8"/>
    <p:sldId id="285" r:id="rId9"/>
    <p:sldId id="286" r:id="rId10"/>
    <p:sldId id="282" r:id="rId11"/>
    <p:sldId id="268" r:id="rId12"/>
    <p:sldId id="280" r:id="rId13"/>
    <p:sldId id="273" r:id="rId14"/>
    <p:sldId id="279" r:id="rId15"/>
    <p:sldId id="27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CC"/>
    <a:srgbClr val="EDF0DC"/>
    <a:srgbClr val="E7ECD6"/>
    <a:srgbClr val="C8D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77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9C0B3-1BCC-4BCD-8C5E-017EB2379CFD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4E177-0390-44B5-B314-2AEBD1C97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54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30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30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87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30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78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306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79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8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67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7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7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30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08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196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4E177-0390-44B5-B314-2AEBD1C97C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19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2396490"/>
            <a:ext cx="4504690" cy="450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66565" y="2253440"/>
            <a:ext cx="3658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循环练习</a:t>
            </a:r>
          </a:p>
        </p:txBody>
      </p:sp>
      <p:sp>
        <p:nvSpPr>
          <p:cNvPr id="6" name="矩形 5"/>
          <p:cNvSpPr/>
          <p:nvPr/>
        </p:nvSpPr>
        <p:spPr>
          <a:xfrm>
            <a:off x="3709670" y="2120196"/>
            <a:ext cx="4725035" cy="12636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2396490"/>
            <a:ext cx="4504690" cy="450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32205" y="1087115"/>
            <a:ext cx="472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       想一想，如果在屏幕上输出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层次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塔，那么我们该怎么做呢？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32205" y="935209"/>
            <a:ext cx="4725035" cy="39260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24"/>
          <p:cNvSpPr txBox="1"/>
          <p:nvPr/>
        </p:nvSpPr>
        <p:spPr>
          <a:xfrm>
            <a:off x="453390" y="39243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思源黑体 CN ExtraLight" panose="020B0200000000000000" charset="-122"/>
                <a:ea typeface="思源黑体 CN ExtraLight" panose="020B0200000000000000" charset="-122"/>
              </a:rPr>
              <a:t>02.</a:t>
            </a:r>
            <a:endParaRPr lang="en-US" altLang="zh-CN" sz="3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2205" y="1937478"/>
            <a:ext cx="472503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 </a:t>
            </a:r>
            <a:r>
              <a:rPr lang="zh-CN" altLang="zh-CN" b="1" dirty="0" smtClean="0"/>
              <a:t>形</a:t>
            </a:r>
            <a:r>
              <a:rPr lang="zh-CN" altLang="zh-CN" b="1" dirty="0"/>
              <a:t>如</a:t>
            </a:r>
            <a:r>
              <a:rPr lang="zh-CN" altLang="zh-CN" b="1" dirty="0" smtClean="0"/>
              <a:t>：</a:t>
            </a:r>
            <a:endParaRPr lang="en-US" altLang="zh-CN" b="1" dirty="0" smtClean="0"/>
          </a:p>
          <a:p>
            <a:endParaRPr lang="zh-CN" altLang="zh-CN" sz="2200" b="1" dirty="0"/>
          </a:p>
          <a:p>
            <a:r>
              <a:rPr lang="en-US" altLang="zh-CN" sz="2200" b="1" dirty="0" smtClean="0"/>
              <a:t>                      *</a:t>
            </a:r>
            <a:endParaRPr lang="zh-CN" altLang="zh-CN" sz="2200" b="1" dirty="0"/>
          </a:p>
          <a:p>
            <a:r>
              <a:rPr lang="en-US" altLang="zh-CN" sz="2200" b="1" dirty="0"/>
              <a:t>      </a:t>
            </a:r>
            <a:r>
              <a:rPr lang="en-US" altLang="zh-CN" sz="2200" b="1" dirty="0" smtClean="0"/>
              <a:t>              *  </a:t>
            </a:r>
            <a:r>
              <a:rPr lang="en-US" altLang="zh-CN" sz="2200" b="1" dirty="0"/>
              <a:t>*</a:t>
            </a:r>
            <a:endParaRPr lang="zh-CN" altLang="zh-CN" sz="2200" b="1" dirty="0"/>
          </a:p>
          <a:p>
            <a:r>
              <a:rPr lang="en-US" altLang="zh-CN" sz="2200" b="1" dirty="0"/>
              <a:t>      </a:t>
            </a:r>
            <a:r>
              <a:rPr lang="en-US" altLang="zh-CN" sz="2200" b="1" dirty="0" smtClean="0"/>
              <a:t>            *  </a:t>
            </a:r>
            <a:r>
              <a:rPr lang="en-US" altLang="zh-CN" sz="2200" b="1" dirty="0"/>
              <a:t>*  *</a:t>
            </a:r>
            <a:endParaRPr lang="zh-CN" altLang="zh-CN" sz="2200" b="1" dirty="0"/>
          </a:p>
          <a:p>
            <a:r>
              <a:rPr lang="en-US" altLang="zh-CN" sz="2200" b="1" dirty="0"/>
              <a:t>     </a:t>
            </a:r>
            <a:r>
              <a:rPr lang="en-US" altLang="zh-CN" sz="2200" b="1" dirty="0" smtClean="0"/>
              <a:t>           </a:t>
            </a:r>
            <a:r>
              <a:rPr lang="en-US" altLang="zh-CN" sz="2200" b="1" dirty="0"/>
              <a:t>*  *  *  *</a:t>
            </a:r>
            <a:endParaRPr lang="zh-CN" altLang="zh-CN" sz="2200" b="1" dirty="0"/>
          </a:p>
          <a:p>
            <a:r>
              <a:rPr lang="en-US" altLang="zh-CN" sz="2200" b="1" dirty="0"/>
              <a:t>      </a:t>
            </a:r>
            <a:r>
              <a:rPr lang="en-US" altLang="zh-CN" sz="2200" b="1" dirty="0" smtClean="0"/>
              <a:t>              </a:t>
            </a:r>
            <a:r>
              <a:rPr lang="en-US" altLang="zh-CN" sz="2200" b="1" dirty="0"/>
              <a:t>……</a:t>
            </a:r>
            <a:endParaRPr lang="zh-CN" altLang="zh-CN" sz="2200" b="1" dirty="0"/>
          </a:p>
          <a:p>
            <a:r>
              <a:rPr lang="en-US" altLang="zh-CN" sz="2200" b="1" dirty="0"/>
              <a:t>      </a:t>
            </a:r>
            <a:r>
              <a:rPr lang="en-US" altLang="zh-CN" sz="2200" b="1" dirty="0" smtClean="0"/>
              <a:t>*  </a:t>
            </a:r>
            <a:r>
              <a:rPr lang="en-US" altLang="zh-CN" sz="2200" b="1" dirty="0"/>
              <a:t>*  *  *  *  *  *  *  *</a:t>
            </a:r>
            <a:endParaRPr lang="zh-CN" altLang="zh-CN" sz="2200" b="1" dirty="0"/>
          </a:p>
        </p:txBody>
      </p:sp>
      <p:sp>
        <p:nvSpPr>
          <p:cNvPr id="8" name="矩形 7"/>
          <p:cNvSpPr/>
          <p:nvPr/>
        </p:nvSpPr>
        <p:spPr>
          <a:xfrm>
            <a:off x="3709669" y="494625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200" b="1" dirty="0"/>
              <a:t> </a:t>
            </a:r>
            <a:endParaRPr lang="zh-CN" altLang="zh-CN" sz="2200" b="1" dirty="0"/>
          </a:p>
        </p:txBody>
      </p:sp>
    </p:spTree>
    <p:extLst>
      <p:ext uri="{BB962C8B-B14F-4D97-AF65-F5344CB8AC3E}">
        <p14:creationId xmlns:p14="http://schemas.microsoft.com/office/powerpoint/2010/main" val="119159337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45" y="2028190"/>
            <a:ext cx="1770380" cy="1770380"/>
          </a:xfrm>
          <a:prstGeom prst="rect">
            <a:avLst/>
          </a:prstGeom>
        </p:spPr>
      </p:pic>
      <p:pic>
        <p:nvPicPr>
          <p:cNvPr id="8" name="图片 7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98950" y="1333500"/>
            <a:ext cx="1408430" cy="1579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3660" y="1729105"/>
            <a:ext cx="1959610" cy="21297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06390" y="1677035"/>
            <a:ext cx="13792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>
                <a:latin typeface="思源黑体 CN Bold" panose="020B0800000000000000" charset="-122"/>
                <a:ea typeface="思源黑体 CN Bold" panose="020B0800000000000000" charset="-122"/>
              </a:rPr>
              <a:t>03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77813" y="2913380"/>
            <a:ext cx="211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rPr>
              <a:t>九九乘法表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2396490"/>
            <a:ext cx="4504690" cy="450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6181" y="1143051"/>
            <a:ext cx="4404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请将九九乘法表用</a:t>
            </a:r>
            <a:r>
              <a:rPr lang="en-US" altLang="zh-CN" sz="2400" dirty="0" smtClean="0"/>
              <a:t>python</a:t>
            </a:r>
            <a:r>
              <a:rPr lang="zh-CN" altLang="en-US" sz="2400" dirty="0" smtClean="0"/>
              <a:t>实现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例如：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1*1=1</a:t>
            </a:r>
            <a:endParaRPr lang="zh-CN" altLang="zh-CN" sz="2400" dirty="0"/>
          </a:p>
          <a:p>
            <a:r>
              <a:rPr lang="en-US" altLang="zh-CN" sz="2400" dirty="0"/>
              <a:t>      1*2=2  2*2=4</a:t>
            </a:r>
            <a:endParaRPr lang="zh-CN" altLang="zh-CN" sz="2400" dirty="0"/>
          </a:p>
          <a:p>
            <a:r>
              <a:rPr lang="en-US" altLang="zh-CN" sz="2400" dirty="0"/>
              <a:t>      1*3=3  2*3=6   3*3=9</a:t>
            </a:r>
            <a:endParaRPr lang="zh-CN" altLang="zh-CN" sz="2400" dirty="0"/>
          </a:p>
          <a:p>
            <a:r>
              <a:rPr lang="en-US" altLang="zh-CN" sz="2400" dirty="0"/>
              <a:t>       ……</a:t>
            </a:r>
            <a:endParaRPr lang="zh-CN" altLang="zh-CN" sz="2400" dirty="0"/>
          </a:p>
        </p:txBody>
      </p:sp>
      <p:sp>
        <p:nvSpPr>
          <p:cNvPr id="6" name="矩形 5"/>
          <p:cNvSpPr/>
          <p:nvPr/>
        </p:nvSpPr>
        <p:spPr>
          <a:xfrm>
            <a:off x="3709670" y="1009806"/>
            <a:ext cx="4725035" cy="319829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24"/>
          <p:cNvSpPr txBox="1"/>
          <p:nvPr/>
        </p:nvSpPr>
        <p:spPr>
          <a:xfrm>
            <a:off x="453390" y="39243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思源黑体 CN ExtraLight" panose="020B0200000000000000" charset="-122"/>
                <a:ea typeface="思源黑体 CN ExtraLight" panose="020B0200000000000000" charset="-122"/>
              </a:rPr>
              <a:t>03.</a:t>
            </a:r>
            <a:endParaRPr lang="en-US" altLang="zh-CN" sz="3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65095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45" y="2028190"/>
            <a:ext cx="1770380" cy="1770380"/>
          </a:xfrm>
          <a:prstGeom prst="rect">
            <a:avLst/>
          </a:prstGeom>
        </p:spPr>
      </p:pic>
      <p:pic>
        <p:nvPicPr>
          <p:cNvPr id="8" name="图片 7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98950" y="1333500"/>
            <a:ext cx="1408430" cy="1579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3660" y="1729105"/>
            <a:ext cx="1959610" cy="21297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06390" y="1677035"/>
            <a:ext cx="13792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>
                <a:latin typeface="思源黑体 CN Bold" panose="020B0800000000000000" charset="-122"/>
                <a:ea typeface="思源黑体 CN Bold" panose="020B0800000000000000" charset="-122"/>
              </a:rPr>
              <a:t>04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30190" y="2913380"/>
            <a:ext cx="173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rPr>
              <a:t>任务拓展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2396490"/>
            <a:ext cx="4504690" cy="450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11294" y="905250"/>
            <a:ext cx="751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 smtClean="0"/>
              <a:t>          </a:t>
            </a:r>
            <a:r>
              <a:rPr lang="zh-CN" altLang="zh-CN" sz="2400" dirty="0" smtClean="0"/>
              <a:t>一</a:t>
            </a:r>
            <a:r>
              <a:rPr lang="zh-CN" altLang="zh-CN" sz="2400" dirty="0"/>
              <a:t>球从</a:t>
            </a:r>
            <a:r>
              <a:rPr lang="en-US" altLang="zh-CN" sz="2400" dirty="0"/>
              <a:t>100</a:t>
            </a:r>
            <a:r>
              <a:rPr lang="zh-CN" altLang="zh-CN" sz="2400" dirty="0"/>
              <a:t>米高度自由落体 每次反弹原来的一半，第</a:t>
            </a:r>
            <a:r>
              <a:rPr lang="en-US" altLang="zh-CN" sz="2400" dirty="0"/>
              <a:t>10</a:t>
            </a:r>
            <a:r>
              <a:rPr lang="zh-CN" altLang="zh-CN" sz="2400" dirty="0"/>
              <a:t>次落地一共经过多少米，第十次</a:t>
            </a:r>
            <a:r>
              <a:rPr lang="zh-CN" altLang="zh-CN" sz="2400" dirty="0" smtClean="0"/>
              <a:t>反弹</a:t>
            </a:r>
            <a:r>
              <a:rPr lang="zh-CN" altLang="en-US" sz="2400" dirty="0"/>
              <a:t>多少米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11293" y="772006"/>
            <a:ext cx="7515057" cy="12636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24"/>
          <p:cNvSpPr txBox="1"/>
          <p:nvPr/>
        </p:nvSpPr>
        <p:spPr>
          <a:xfrm>
            <a:off x="453390" y="392430"/>
            <a:ext cx="81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思源黑体 CN ExtraLight" panose="020B0200000000000000" charset="-122"/>
                <a:ea typeface="思源黑体 CN ExtraLight" panose="020B0200000000000000" charset="-122"/>
              </a:rPr>
              <a:t>04.</a:t>
            </a:r>
            <a:endParaRPr lang="en-US" altLang="zh-CN" sz="3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2" name="笑脸 1"/>
          <p:cNvSpPr/>
          <p:nvPr/>
        </p:nvSpPr>
        <p:spPr>
          <a:xfrm>
            <a:off x="4590670" y="2090040"/>
            <a:ext cx="320792" cy="334443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下箭头 2"/>
          <p:cNvSpPr/>
          <p:nvPr/>
        </p:nvSpPr>
        <p:spPr>
          <a:xfrm>
            <a:off x="4655986" y="2649880"/>
            <a:ext cx="180000" cy="39600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286810" y="6615398"/>
            <a:ext cx="72287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上箭头 9"/>
          <p:cNvSpPr/>
          <p:nvPr/>
        </p:nvSpPr>
        <p:spPr>
          <a:xfrm>
            <a:off x="5346882" y="4627992"/>
            <a:ext cx="180000" cy="19800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 flipV="1">
            <a:off x="5944468" y="4630173"/>
            <a:ext cx="180000" cy="19800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上箭头 11"/>
          <p:cNvSpPr/>
          <p:nvPr/>
        </p:nvSpPr>
        <p:spPr>
          <a:xfrm>
            <a:off x="6542054" y="5617078"/>
            <a:ext cx="180000" cy="9900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 flipV="1">
            <a:off x="7139640" y="5620182"/>
            <a:ext cx="180000" cy="9900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>
            <a:off x="7737226" y="6110610"/>
            <a:ext cx="180000" cy="4968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上箭头 14"/>
          <p:cNvSpPr/>
          <p:nvPr/>
        </p:nvSpPr>
        <p:spPr>
          <a:xfrm flipV="1">
            <a:off x="8334812" y="6110278"/>
            <a:ext cx="180000" cy="4968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上箭头 15"/>
          <p:cNvSpPr/>
          <p:nvPr/>
        </p:nvSpPr>
        <p:spPr>
          <a:xfrm>
            <a:off x="8988384" y="6362215"/>
            <a:ext cx="180000" cy="2484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大括号 16"/>
          <p:cNvSpPr/>
          <p:nvPr/>
        </p:nvSpPr>
        <p:spPr>
          <a:xfrm>
            <a:off x="4114800" y="2649880"/>
            <a:ext cx="401216" cy="395719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582955" y="3694922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 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4613" y="5150498"/>
            <a:ext cx="50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50</a:t>
            </a:r>
          </a:p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23563" y="5172264"/>
            <a:ext cx="50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50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  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4468" y="5916281"/>
            <a:ext cx="50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25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6963" y="5934943"/>
            <a:ext cx="50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25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  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2171" y="6256502"/>
            <a:ext cx="6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6.25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42579" y="5794978"/>
            <a:ext cx="628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12.5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    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85123" y="6082285"/>
            <a:ext cx="68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12.5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965095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2396490"/>
            <a:ext cx="4504690" cy="450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80205" y="2178792"/>
            <a:ext cx="37636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>
                <a:solidFill>
                  <a:schemeClr val="bg2">
                    <a:lumMod val="2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感谢聆听</a:t>
            </a:r>
          </a:p>
        </p:txBody>
      </p:sp>
      <p:sp>
        <p:nvSpPr>
          <p:cNvPr id="6" name="矩形 5"/>
          <p:cNvSpPr/>
          <p:nvPr/>
        </p:nvSpPr>
        <p:spPr>
          <a:xfrm>
            <a:off x="3709670" y="1989562"/>
            <a:ext cx="4725035" cy="12636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2396490"/>
            <a:ext cx="4504690" cy="450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91760" y="1121410"/>
            <a:ext cx="18326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>
                <a:solidFill>
                  <a:schemeClr val="bg2">
                    <a:lumMod val="2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目录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749675" y="2580640"/>
            <a:ext cx="662940" cy="2848610"/>
            <a:chOff x="6151" y="4038"/>
            <a:chExt cx="1044" cy="4486"/>
          </a:xfrm>
        </p:grpSpPr>
        <p:sp>
          <p:nvSpPr>
            <p:cNvPr id="6" name="文本框 5"/>
            <p:cNvSpPr txBox="1"/>
            <p:nvPr/>
          </p:nvSpPr>
          <p:spPr>
            <a:xfrm>
              <a:off x="6157" y="4038"/>
              <a:ext cx="103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latin typeface="思源黑体 CN ExtraLight" panose="020B0200000000000000" charset="-122"/>
                  <a:ea typeface="思源黑体 CN ExtraLight" panose="020B0200000000000000" charset="-122"/>
                  <a:cs typeface="思源黑体" charset="0"/>
                </a:rPr>
                <a:t>01</a:t>
              </a:r>
            </a:p>
          </p:txBody>
        </p:sp>
        <p:cxnSp>
          <p:nvCxnSpPr>
            <p:cNvPr id="2" name="直接连接符 1"/>
            <p:cNvCxnSpPr/>
            <p:nvPr/>
          </p:nvCxnSpPr>
          <p:spPr>
            <a:xfrm flipH="1">
              <a:off x="6311" y="4881"/>
              <a:ext cx="809" cy="47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6151" y="5551"/>
              <a:ext cx="969" cy="297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latin typeface="思源黑体 CN Normal" panose="020B0400000000000000" charset="-122"/>
                  <a:ea typeface="思源黑体 CN Normal" panose="020B0400000000000000" charset="-122"/>
                </a:rPr>
                <a:t>百</a:t>
              </a:r>
              <a:r>
                <a:rPr lang="zh-CN" altLang="en-US" sz="2800" dirty="0" smtClean="0">
                  <a:latin typeface="思源黑体 CN Normal" panose="020B0400000000000000" charset="-122"/>
                  <a:ea typeface="思源黑体 CN Normal" panose="020B0400000000000000" charset="-122"/>
                </a:rPr>
                <a:t>钱买百</a:t>
              </a:r>
              <a:r>
                <a:rPr lang="zh-CN" altLang="en-US" sz="2800" dirty="0">
                  <a:latin typeface="思源黑体 CN Normal" panose="020B0400000000000000" charset="-122"/>
                  <a:ea typeface="思源黑体 CN Normal" panose="020B0400000000000000" charset="-122"/>
                </a:rPr>
                <a:t>鸡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56835" y="2580640"/>
            <a:ext cx="662940" cy="2848610"/>
            <a:chOff x="6151" y="4038"/>
            <a:chExt cx="1044" cy="4486"/>
          </a:xfrm>
        </p:grpSpPr>
        <p:sp>
          <p:nvSpPr>
            <p:cNvPr id="11" name="文本框 10"/>
            <p:cNvSpPr txBox="1"/>
            <p:nvPr/>
          </p:nvSpPr>
          <p:spPr>
            <a:xfrm>
              <a:off x="6157" y="4038"/>
              <a:ext cx="103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latin typeface="思源黑体 CN ExtraLight" panose="020B0200000000000000" charset="-122"/>
                  <a:ea typeface="思源黑体 CN ExtraLight" panose="020B0200000000000000" charset="-122"/>
                  <a:cs typeface="思源黑体" charset="0"/>
                </a:rPr>
                <a:t>02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311" y="4881"/>
              <a:ext cx="809" cy="47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6151" y="5551"/>
              <a:ext cx="969" cy="297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latin typeface="思源黑体 CN Normal" panose="020B0400000000000000" charset="-122"/>
                  <a:ea typeface="思源黑体 CN Normal" panose="020B0400000000000000" charset="-122"/>
                </a:rPr>
                <a:t>画画</a:t>
              </a:r>
              <a:r>
                <a:rPr lang="zh-CN" altLang="en-US" sz="2800" dirty="0" smtClean="0">
                  <a:latin typeface="思源黑体 CN Normal" panose="020B0400000000000000" charset="-122"/>
                  <a:ea typeface="思源黑体 CN Normal" panose="020B0400000000000000" charset="-122"/>
                </a:rPr>
                <a:t>三角形</a:t>
              </a:r>
              <a:endPara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63995" y="2580640"/>
            <a:ext cx="662940" cy="2848610"/>
            <a:chOff x="6151" y="4038"/>
            <a:chExt cx="1044" cy="4486"/>
          </a:xfrm>
        </p:grpSpPr>
        <p:sp>
          <p:nvSpPr>
            <p:cNvPr id="15" name="文本框 14"/>
            <p:cNvSpPr txBox="1"/>
            <p:nvPr/>
          </p:nvSpPr>
          <p:spPr>
            <a:xfrm>
              <a:off x="6157" y="4038"/>
              <a:ext cx="103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latin typeface="思源黑体 CN ExtraLight" panose="020B0200000000000000" charset="-122"/>
                  <a:ea typeface="思源黑体 CN ExtraLight" panose="020B0200000000000000" charset="-122"/>
                  <a:cs typeface="思源黑体" charset="0"/>
                </a:rPr>
                <a:t>03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311" y="4881"/>
              <a:ext cx="809" cy="47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6151" y="5551"/>
              <a:ext cx="969" cy="297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>
                  <a:latin typeface="思源黑体 CN Normal" panose="020B0400000000000000" charset="-122"/>
                  <a:ea typeface="思源黑体 CN Normal" panose="020B0400000000000000" charset="-122"/>
                </a:rPr>
                <a:t>九九乘法表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71155" y="2580640"/>
            <a:ext cx="662940" cy="2489200"/>
            <a:chOff x="6151" y="4038"/>
            <a:chExt cx="1044" cy="3920"/>
          </a:xfrm>
        </p:grpSpPr>
        <p:sp>
          <p:nvSpPr>
            <p:cNvPr id="19" name="文本框 18"/>
            <p:cNvSpPr txBox="1"/>
            <p:nvPr/>
          </p:nvSpPr>
          <p:spPr>
            <a:xfrm>
              <a:off x="6157" y="4038"/>
              <a:ext cx="103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latin typeface="思源黑体 CN ExtraLight" panose="020B0200000000000000" charset="-122"/>
                  <a:ea typeface="思源黑体 CN ExtraLight" panose="020B0200000000000000" charset="-122"/>
                  <a:cs typeface="思源黑体" charset="0"/>
                </a:rPr>
                <a:t>04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6311" y="4881"/>
              <a:ext cx="809" cy="47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151" y="5551"/>
              <a:ext cx="969" cy="240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 smtClean="0">
                  <a:latin typeface="思源黑体 CN Normal" panose="020B0400000000000000" charset="-122"/>
                  <a:ea typeface="思源黑体 CN Normal" panose="020B0400000000000000" charset="-122"/>
                </a:rPr>
                <a:t>任务拓展</a:t>
              </a:r>
              <a:endPara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45" y="2028190"/>
            <a:ext cx="1770380" cy="1770380"/>
          </a:xfrm>
          <a:prstGeom prst="rect">
            <a:avLst/>
          </a:prstGeom>
        </p:spPr>
      </p:pic>
      <p:pic>
        <p:nvPicPr>
          <p:cNvPr id="8" name="图片 7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98950" y="1333500"/>
            <a:ext cx="1408430" cy="1579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3660" y="1729105"/>
            <a:ext cx="1959610" cy="21297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06390" y="1677035"/>
            <a:ext cx="13792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>
                <a:latin typeface="思源黑体 CN Bold" panose="020B0800000000000000" charset="-122"/>
                <a:ea typeface="思源黑体 CN Bold" panose="020B0800000000000000" charset="-122"/>
              </a:rPr>
              <a:t>01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53660" y="2913380"/>
            <a:ext cx="198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rPr>
              <a:t>百钱买</a:t>
            </a:r>
            <a:r>
              <a:rPr lang="zh-CN" altLang="en-US" sz="2800" dirty="0" smtClean="0">
                <a:latin typeface="思源黑体 CN Normal" panose="020B0400000000000000" charset="-122"/>
                <a:ea typeface="思源黑体 CN Normal" panose="020B0400000000000000" charset="-122"/>
              </a:rPr>
              <a:t>百鸡</a:t>
            </a:r>
            <a:endParaRPr lang="zh-CN" altLang="en-US" sz="28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705475" y="855980"/>
            <a:ext cx="0" cy="4926330"/>
          </a:xfrm>
          <a:prstGeom prst="line">
            <a:avLst/>
          </a:prstGeom>
          <a:ln>
            <a:solidFill>
              <a:srgbClr val="E5E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922552" y="1149320"/>
            <a:ext cx="59833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张邱建家中几代人以养鸡为业，他的父亲张公尤善养鸡。客户来买鸡，鸡的品种，大小不同，价格也不相同，买的多时，计算就麻烦了，这时，</a:t>
            </a:r>
            <a:r>
              <a:rPr lang="zh-CN" altLang="en-US" dirty="0" smtClean="0">
                <a:latin typeface="思源黑体 CN Normal" panose="020B0400000000000000" charset="-122"/>
                <a:ea typeface="思源黑体 CN Normal" panose="020B0400000000000000" charset="-122"/>
              </a:rPr>
              <a:t>往往他父亲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还在费力地相加，小邱建已张口说出总价。因此，附近有人遇上了难以计算的问题，便来找他帮忙。</a:t>
            </a:r>
            <a:endParaRPr lang="en-US" altLang="zh-CN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indent="457200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当地县令听说此事，不肯相信，遂决定考一考张邱建。他派</a:t>
            </a:r>
            <a:r>
              <a:rPr lang="zh-CN" altLang="en-US" dirty="0" smtClean="0">
                <a:latin typeface="思源黑体 CN Normal" panose="020B0400000000000000" charset="-122"/>
                <a:ea typeface="思源黑体 CN Normal" panose="020B0400000000000000" charset="-122"/>
              </a:rPr>
              <a:t>人把邱建的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父亲张公找来，问道：“你卖鸡多少钱一只？”张公回答：</a:t>
            </a:r>
            <a:r>
              <a:rPr lang="zh-CN" altLang="en-US" dirty="0" smtClean="0">
                <a:latin typeface="思源黑体 CN Normal" panose="020B0400000000000000" charset="-122"/>
                <a:ea typeface="思源黑体 CN Normal" panose="020B0400000000000000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公鸡</a:t>
            </a:r>
            <a:r>
              <a:rPr lang="zh-CN" altLang="en-US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五</a:t>
            </a:r>
            <a:r>
              <a:rPr lang="zh-CN" altLang="en-US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文钱一只，母鸡三文钱一只，小鸡一文钱三只。”</a:t>
            </a:r>
            <a:endParaRPr lang="en-US" altLang="zh-CN" dirty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indent="457200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县令说：“好，现在就按你说的价钱，</a:t>
            </a:r>
            <a:r>
              <a:rPr lang="zh-CN" altLang="en-US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给你一百文钱，买一百只鸡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。回去给我挑一百只鸡，立即送来。”他想，来回路上需用两个时辰，这样复杂的问题，我看你儿子要多少时间才能算清。</a:t>
            </a:r>
            <a:endParaRPr lang="en-US" altLang="zh-CN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indent="457200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张公回到家中，对儿子一说，张邱建略一思考，说：“</a:t>
            </a:r>
            <a:r>
              <a:rPr lang="zh-CN" altLang="en-US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一百文钱，可以买四只公鸡，十八只母鸡，再七十八只小鸡，正好不多不少一百只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。给他送去吧！”</a:t>
            </a:r>
            <a:endParaRPr lang="en-US" altLang="zh-CN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l"/>
            <a:endParaRPr lang="zh-CN" altLang="en-US" sz="24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3390" y="392430"/>
            <a:ext cx="7645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思源黑体 CN ExtraLight" panose="020B0200000000000000" charset="-122"/>
                <a:ea typeface="思源黑体 CN ExtraLight" panose="020B0200000000000000" charset="-122"/>
              </a:rPr>
              <a:t>01.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3" y="1552354"/>
            <a:ext cx="5384282" cy="353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9695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705475" y="855980"/>
            <a:ext cx="0" cy="4926330"/>
          </a:xfrm>
          <a:prstGeom prst="line">
            <a:avLst/>
          </a:prstGeom>
          <a:ln>
            <a:solidFill>
              <a:srgbClr val="E5E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922552" y="1149320"/>
            <a:ext cx="59833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张公连忙按儿子所说挑选了一百只鸡，赶回县衙。县令见刚好两个时辰多一点，再按送来的一百只鸡计算价格，正好一百文。接着，县令又拿出一百文钱，仍要一百只鸡，只是公鸡、母鸡和小鸡的数目不能和这次一样。张公回家，在约定的时间内，又</a:t>
            </a:r>
            <a:r>
              <a:rPr lang="zh-CN" altLang="en-US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送来了八只公鸡、十一只母鸡和八十一只小鸡，共一百只鸡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。县令一算，仍是分文不差。</a:t>
            </a:r>
            <a:endParaRPr lang="en-US" altLang="zh-CN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indent="457200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这下，县令来了兴致，再拿出一百文钱，买一百只鸡，公鸡、母鸡、小鸡的数量则和头两次都不一样。他还嘱咐张公，送鸡时，把小邱建也带来。</a:t>
            </a:r>
            <a:endParaRPr lang="en-US" altLang="zh-CN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indent="457200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回到家中，张邱建听父亲说完情况，笑着说：“父亲放心，你抓</a:t>
            </a:r>
            <a:r>
              <a:rPr lang="zh-CN" altLang="en-US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十二只公鸡，四只母鸡，八十四只小鸡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，我陪你一起送去就是了。”</a:t>
            </a:r>
            <a:endParaRPr lang="en-US" altLang="zh-CN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indent="457200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把鸡送到县衙，县令再一计算，鸡数和钱数又是正好。县令大为高兴，把小邱建拉到自己身边，抚摸着他的头说：“好一个神童！果然名不虚传。本县令也为你感到光彩。”他征得张公同意，便把小邱建留在了县衙里读书。</a:t>
            </a:r>
            <a:endParaRPr lang="en-US" altLang="zh-CN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indent="457200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张邱建长大后，成为了一位伟大的数学家。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53390" y="392430"/>
            <a:ext cx="7645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latin typeface="思源黑体 CN ExtraLight" panose="020B0200000000000000" charset="-122"/>
                <a:ea typeface="思源黑体 CN ExtraLight" panose="020B0200000000000000" charset="-122"/>
              </a:rPr>
              <a:t>01.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" y="1427584"/>
            <a:ext cx="5421086" cy="35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6309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098614" y="4276488"/>
            <a:ext cx="3137536" cy="692291"/>
          </a:xfrm>
          <a:prstGeom prst="rect">
            <a:avLst/>
          </a:prstGeom>
          <a:solidFill>
            <a:srgbClr val="E5E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098614" y="3419351"/>
            <a:ext cx="3137536" cy="692291"/>
          </a:xfrm>
          <a:prstGeom prst="rect">
            <a:avLst/>
          </a:prstGeom>
          <a:solidFill>
            <a:srgbClr val="E5E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25" y="2396490"/>
            <a:ext cx="4504690" cy="45046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51298" y="1269079"/>
            <a:ext cx="8556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     </a:t>
            </a:r>
            <a:r>
              <a:rPr lang="zh-CN" altLang="zh-CN" sz="2400" b="1" dirty="0" smtClean="0"/>
              <a:t>《算经》</a:t>
            </a:r>
            <a:r>
              <a:rPr lang="zh-CN" altLang="zh-CN" sz="2400" b="1" dirty="0"/>
              <a:t>中有一道很有趣的数学题：鸡翁一值钱五，鸡母一值钱三，鸡雏三值钱一。百钱买百鸡，问鸡翁、鸡母、鸡雏各几何？</a:t>
            </a:r>
            <a:endParaRPr lang="zh-CN" altLang="en-US" sz="2400" b="1" dirty="0"/>
          </a:p>
        </p:txBody>
      </p:sp>
      <p:sp>
        <p:nvSpPr>
          <p:cNvPr id="10" name="矩形 9"/>
          <p:cNvSpPr/>
          <p:nvPr/>
        </p:nvSpPr>
        <p:spPr>
          <a:xfrm>
            <a:off x="2351298" y="1224420"/>
            <a:ext cx="8556187" cy="12636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04646" y="3596602"/>
            <a:ext cx="291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条件</a:t>
            </a:r>
            <a:r>
              <a:rPr lang="zh-CN" altLang="en-US" dirty="0" smtClean="0"/>
              <a:t>一：一百块钱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04645" y="4438698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条件</a:t>
            </a:r>
            <a:r>
              <a:rPr lang="zh-CN" altLang="en-US" dirty="0"/>
              <a:t>二</a:t>
            </a:r>
            <a:r>
              <a:rPr lang="zh-CN" altLang="en-US" dirty="0" smtClean="0"/>
              <a:t>：一百只鸡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9981" y="2868811"/>
            <a:ext cx="241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满足：</a:t>
            </a:r>
            <a:endParaRPr lang="zh-CN" altLang="en-US" sz="2400" dirty="0"/>
          </a:p>
        </p:txBody>
      </p:sp>
      <p:sp>
        <p:nvSpPr>
          <p:cNvPr id="11" name="文本框 24"/>
          <p:cNvSpPr txBox="1"/>
          <p:nvPr/>
        </p:nvSpPr>
        <p:spPr>
          <a:xfrm>
            <a:off x="453390" y="392430"/>
            <a:ext cx="7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思源黑体 CN ExtraLight" panose="020B0200000000000000" charset="-122"/>
                <a:ea typeface="思源黑体 CN ExtraLight" panose="020B0200000000000000" charset="-122"/>
              </a:rPr>
              <a:t>01.</a:t>
            </a:r>
            <a:endParaRPr lang="en-US" altLang="zh-CN" sz="3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5" name="右大括号 4"/>
          <p:cNvSpPr/>
          <p:nvPr/>
        </p:nvSpPr>
        <p:spPr>
          <a:xfrm>
            <a:off x="7595110" y="3419351"/>
            <a:ext cx="317241" cy="15494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042981" y="3863293"/>
            <a:ext cx="2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同时满足两个条件，用 </a:t>
            </a:r>
            <a:r>
              <a:rPr lang="en-US" altLang="zh-CN" b="1" dirty="0" smtClean="0">
                <a:solidFill>
                  <a:srgbClr val="FF0000"/>
                </a:solidFill>
              </a:rPr>
              <a:t>and</a:t>
            </a:r>
            <a:r>
              <a:rPr lang="en-US" altLang="zh-CN" dirty="0" smtClean="0"/>
              <a:t> </a:t>
            </a:r>
            <a:r>
              <a:rPr lang="zh-CN" altLang="en-US" dirty="0" smtClean="0"/>
              <a:t>连接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14331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/>
      <p:bldP spid="13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45" y="2028190"/>
            <a:ext cx="1770380" cy="1770380"/>
          </a:xfrm>
          <a:prstGeom prst="rect">
            <a:avLst/>
          </a:prstGeom>
        </p:spPr>
      </p:pic>
      <p:pic>
        <p:nvPicPr>
          <p:cNvPr id="8" name="图片 7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98950" y="1333500"/>
            <a:ext cx="1408430" cy="1579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3660" y="1729105"/>
            <a:ext cx="1959610" cy="21297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06390" y="1677035"/>
            <a:ext cx="13792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>
                <a:latin typeface="思源黑体 CN Bold" panose="020B0800000000000000" charset="-122"/>
                <a:ea typeface="思源黑体 CN Bold" panose="020B0800000000000000" charset="-122"/>
              </a:rPr>
              <a:t>02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53660" y="2913380"/>
            <a:ext cx="198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 smtClean="0">
                <a:latin typeface="思源黑体 CN Normal" panose="020B0400000000000000" charset="-122"/>
                <a:ea typeface="思源黑体 CN Normal" panose="020B0400000000000000" charset="-122"/>
              </a:rPr>
              <a:t>画画三角形</a:t>
            </a:r>
            <a:endParaRPr lang="zh-CN" altLang="en-US" sz="28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53390" y="39243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思源黑体 CN ExtraLight" panose="020B0200000000000000" charset="-122"/>
                <a:ea typeface="思源黑体 CN ExtraLight" panose="020B0200000000000000" charset="-122"/>
              </a:rPr>
              <a:t>02.</a:t>
            </a:r>
            <a:endParaRPr lang="en-US" altLang="zh-CN" sz="3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59425" y="-3175"/>
            <a:ext cx="588645" cy="3436620"/>
          </a:xfrm>
          <a:prstGeom prst="rect">
            <a:avLst/>
          </a:prstGeom>
          <a:solidFill>
            <a:srgbClr val="E5E9CC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4"/>
          <p:cNvSpPr txBox="1"/>
          <p:nvPr/>
        </p:nvSpPr>
        <p:spPr>
          <a:xfrm>
            <a:off x="1106204" y="1604492"/>
            <a:ext cx="365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在屏幕上输出三角形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3238" y="1452587"/>
            <a:ext cx="4725035" cy="39260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93238" y="2454856"/>
            <a:ext cx="472503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 </a:t>
            </a:r>
            <a:r>
              <a:rPr lang="zh-CN" altLang="zh-CN" b="1" dirty="0" smtClean="0"/>
              <a:t>形</a:t>
            </a:r>
            <a:r>
              <a:rPr lang="zh-CN" altLang="zh-CN" b="1" dirty="0"/>
              <a:t>如</a:t>
            </a:r>
            <a:r>
              <a:rPr lang="zh-CN" altLang="zh-CN" b="1" dirty="0" smtClean="0"/>
              <a:t>：</a:t>
            </a:r>
            <a:endParaRPr lang="en-US" altLang="zh-CN" b="1" dirty="0" smtClean="0"/>
          </a:p>
          <a:p>
            <a:endParaRPr lang="zh-CN" altLang="zh-CN" sz="2200" b="1" dirty="0"/>
          </a:p>
          <a:p>
            <a:r>
              <a:rPr lang="en-US" altLang="zh-CN" sz="2200" b="1" dirty="0" smtClean="0"/>
              <a:t>      *</a:t>
            </a:r>
            <a:endParaRPr lang="zh-CN" altLang="zh-CN" sz="2200" b="1" dirty="0"/>
          </a:p>
          <a:p>
            <a:r>
              <a:rPr lang="en-US" altLang="zh-CN" sz="2200" b="1" dirty="0"/>
              <a:t>      *  *</a:t>
            </a:r>
            <a:endParaRPr lang="zh-CN" altLang="zh-CN" sz="2200" b="1" dirty="0"/>
          </a:p>
          <a:p>
            <a:r>
              <a:rPr lang="en-US" altLang="zh-CN" sz="2200" b="1" dirty="0"/>
              <a:t>      *  *  *</a:t>
            </a:r>
            <a:endParaRPr lang="zh-CN" altLang="zh-CN" sz="2200" b="1" dirty="0"/>
          </a:p>
          <a:p>
            <a:r>
              <a:rPr lang="en-US" altLang="zh-CN" sz="2200" b="1" dirty="0"/>
              <a:t>      *  *  *  *</a:t>
            </a:r>
            <a:endParaRPr lang="zh-CN" altLang="zh-CN" sz="2200" b="1" dirty="0"/>
          </a:p>
          <a:p>
            <a:r>
              <a:rPr lang="en-US" altLang="zh-CN" sz="2200" b="1" dirty="0"/>
              <a:t>       ……</a:t>
            </a:r>
            <a:endParaRPr lang="zh-CN" altLang="zh-CN" sz="2200" b="1" dirty="0"/>
          </a:p>
          <a:p>
            <a:r>
              <a:rPr lang="en-US" altLang="zh-CN" sz="2200" b="1" dirty="0"/>
              <a:t>      *  *  *  *  *  *  *  *  *</a:t>
            </a:r>
            <a:endParaRPr lang="zh-CN" altLang="zh-CN" sz="2200" b="1" dirty="0"/>
          </a:p>
        </p:txBody>
      </p:sp>
      <p:sp>
        <p:nvSpPr>
          <p:cNvPr id="10" name="矩形 9"/>
          <p:cNvSpPr/>
          <p:nvPr/>
        </p:nvSpPr>
        <p:spPr>
          <a:xfrm>
            <a:off x="6816762" y="1452587"/>
            <a:ext cx="437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/>
              <a:t> </a:t>
            </a:r>
            <a:r>
              <a:rPr lang="en-US" altLang="zh-CN" sz="2200" b="1" dirty="0" smtClean="0"/>
              <a:t>for </a:t>
            </a:r>
            <a:r>
              <a:rPr lang="en-US" altLang="zh-CN" sz="2200" b="1" dirty="0" err="1" smtClean="0"/>
              <a:t>i</a:t>
            </a:r>
            <a:r>
              <a:rPr lang="en-US" altLang="zh-CN" sz="2200" b="1" dirty="0" smtClean="0"/>
              <a:t> in range(1,10):</a:t>
            </a:r>
          </a:p>
          <a:p>
            <a:r>
              <a:rPr lang="en-US" altLang="zh-CN" sz="2200" b="1" dirty="0" smtClean="0"/>
              <a:t>	for </a:t>
            </a:r>
            <a:r>
              <a:rPr lang="en-US" altLang="zh-CN" sz="2200" b="1" dirty="0"/>
              <a:t>j</a:t>
            </a:r>
            <a:r>
              <a:rPr lang="en-US" altLang="zh-CN" sz="2200" b="1" dirty="0" smtClean="0"/>
              <a:t> in range(1,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5</a:t>
            </a:r>
            <a:r>
              <a:rPr lang="en-US" altLang="zh-CN" sz="2200" b="1" dirty="0" smtClean="0"/>
              <a:t>):</a:t>
            </a:r>
          </a:p>
          <a:p>
            <a:r>
              <a:rPr lang="en-US" altLang="zh-CN" sz="2200" b="1" dirty="0"/>
              <a:t>	</a:t>
            </a:r>
            <a:r>
              <a:rPr lang="en-US" altLang="zh-CN" sz="2200" b="1" dirty="0" smtClean="0"/>
              <a:t>        print(“*”,end=“ ”)</a:t>
            </a:r>
          </a:p>
          <a:p>
            <a:r>
              <a:rPr lang="en-US" altLang="zh-CN" sz="2200" b="1" dirty="0"/>
              <a:t>	</a:t>
            </a:r>
            <a:r>
              <a:rPr lang="en-US" altLang="zh-CN" sz="2200" b="1" dirty="0" smtClean="0"/>
              <a:t>print()</a:t>
            </a:r>
            <a:endParaRPr lang="zh-CN" altLang="zh-CN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16762" y="3824461"/>
            <a:ext cx="3635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</a:t>
            </a:r>
            <a:r>
              <a:rPr lang="zh-CN" altLang="en-US" sz="2000" dirty="0" smtClean="0"/>
              <a:t>想一想，第一个</a:t>
            </a:r>
            <a:r>
              <a:rPr lang="en-US" altLang="zh-CN" sz="2000" dirty="0" smtClean="0"/>
              <a:t>for</a:t>
            </a:r>
            <a:r>
              <a:rPr lang="zh-CN" altLang="en-US" sz="2000" dirty="0" smtClean="0"/>
              <a:t>循环输出的是行还是列，第二个</a:t>
            </a:r>
            <a:r>
              <a:rPr lang="en-US" altLang="zh-CN" sz="2000" dirty="0" smtClean="0"/>
              <a:t>for</a:t>
            </a:r>
            <a:r>
              <a:rPr lang="zh-CN" altLang="en-US" sz="2000" dirty="0" smtClean="0"/>
              <a:t>循环呢？</a:t>
            </a:r>
            <a:endParaRPr lang="zh-CN" altLang="en-US" sz="2000" dirty="0"/>
          </a:p>
        </p:txBody>
      </p:sp>
      <p:pic>
        <p:nvPicPr>
          <p:cNvPr id="12" name="图片 11" descr="d3317347e92de95257dd5e0e871ebd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10625105" y="-85725"/>
            <a:ext cx="1408430" cy="15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0471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hlinkClick r:id="rId3" action="ppaction://hlinksldjump"/>
          </p:cNvPr>
          <p:cNvSpPr txBox="1"/>
          <p:nvPr/>
        </p:nvSpPr>
        <p:spPr>
          <a:xfrm>
            <a:off x="453390" y="392430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思源黑体 CN ExtraLight" panose="020B0200000000000000" charset="-122"/>
                <a:ea typeface="思源黑体 CN ExtraLight" panose="020B0200000000000000" charset="-122"/>
              </a:rPr>
              <a:t>02.</a:t>
            </a:r>
            <a:endParaRPr lang="en-US" altLang="zh-CN" sz="3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59425" y="-3175"/>
            <a:ext cx="588645" cy="3436620"/>
          </a:xfrm>
          <a:prstGeom prst="rect">
            <a:avLst/>
          </a:prstGeom>
          <a:solidFill>
            <a:srgbClr val="E5E9CC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3238" y="1452587"/>
            <a:ext cx="4725035" cy="39260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7888" y="1517901"/>
            <a:ext cx="437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/>
              <a:t> </a:t>
            </a:r>
            <a:r>
              <a:rPr lang="en-US" altLang="zh-CN" sz="2200" b="1" dirty="0" smtClean="0"/>
              <a:t>     for </a:t>
            </a:r>
            <a:r>
              <a:rPr lang="en-US" altLang="zh-CN" sz="2200" b="1" dirty="0" err="1" smtClean="0"/>
              <a:t>i</a:t>
            </a:r>
            <a:r>
              <a:rPr lang="en-US" altLang="zh-CN" sz="2200" b="1" dirty="0" smtClean="0"/>
              <a:t> in range(1,10):</a:t>
            </a:r>
          </a:p>
          <a:p>
            <a:r>
              <a:rPr lang="en-US" altLang="zh-CN" sz="2200" b="1" dirty="0" smtClean="0"/>
              <a:t>	for </a:t>
            </a:r>
            <a:r>
              <a:rPr lang="en-US" altLang="zh-CN" sz="2200" b="1" dirty="0"/>
              <a:t>j</a:t>
            </a:r>
            <a:r>
              <a:rPr lang="en-US" altLang="zh-CN" sz="2200" b="1" dirty="0" smtClean="0"/>
              <a:t> in range(1,5):</a:t>
            </a:r>
          </a:p>
          <a:p>
            <a:r>
              <a:rPr lang="en-US" altLang="zh-CN" sz="2200" b="1" dirty="0"/>
              <a:t>	</a:t>
            </a:r>
            <a:r>
              <a:rPr lang="en-US" altLang="zh-CN" sz="2200" b="1" dirty="0" smtClean="0"/>
              <a:t>        print(“*”,end=“ ”)</a:t>
            </a:r>
          </a:p>
          <a:p>
            <a:r>
              <a:rPr lang="en-US" altLang="zh-CN" sz="2200" b="1" dirty="0" smtClean="0"/>
              <a:t>	print()</a:t>
            </a:r>
            <a:endParaRPr lang="zh-CN" altLang="zh-CN" sz="2200" b="1" dirty="0"/>
          </a:p>
        </p:txBody>
      </p:sp>
      <p:pic>
        <p:nvPicPr>
          <p:cNvPr id="12" name="图片 11" descr="d3317347e92de95257dd5e0e871ebd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10625105" y="-85725"/>
            <a:ext cx="1408430" cy="157988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757279" y="1604987"/>
            <a:ext cx="268703" cy="2518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17" name="椭圆 16"/>
          <p:cNvSpPr/>
          <p:nvPr/>
        </p:nvSpPr>
        <p:spPr>
          <a:xfrm>
            <a:off x="1302155" y="1948608"/>
            <a:ext cx="268703" cy="2518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  <p:sp>
        <p:nvSpPr>
          <p:cNvPr id="18" name="椭圆 17"/>
          <p:cNvSpPr/>
          <p:nvPr/>
        </p:nvSpPr>
        <p:spPr>
          <a:xfrm>
            <a:off x="6881270" y="1034158"/>
            <a:ext cx="268703" cy="2518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73172" y="982773"/>
            <a:ext cx="117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i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7352522" y="1411662"/>
            <a:ext cx="268703" cy="2518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41783" y="1351897"/>
            <a:ext cx="117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j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16431" y="1702567"/>
            <a:ext cx="245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print(“*”,end=“ ”)</a:t>
            </a:r>
            <a:endParaRPr lang="zh-CN" altLang="en-US" dirty="0"/>
          </a:p>
        </p:txBody>
      </p:sp>
      <p:sp>
        <p:nvSpPr>
          <p:cNvPr id="23" name="椭圆 22"/>
          <p:cNvSpPr/>
          <p:nvPr/>
        </p:nvSpPr>
        <p:spPr>
          <a:xfrm>
            <a:off x="7352522" y="2105260"/>
            <a:ext cx="268703" cy="2518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641783" y="2045495"/>
            <a:ext cx="117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j=2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16431" y="2396165"/>
            <a:ext cx="245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print(“*”,end=“ ”)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6881270" y="4448344"/>
            <a:ext cx="268703" cy="2518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73172" y="4379248"/>
            <a:ext cx="117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print()</a:t>
            </a:r>
            <a:endParaRPr lang="zh-CN" altLang="zh-CN" b="1" dirty="0"/>
          </a:p>
        </p:txBody>
      </p:sp>
      <p:sp>
        <p:nvSpPr>
          <p:cNvPr id="30" name="椭圆 29"/>
          <p:cNvSpPr/>
          <p:nvPr/>
        </p:nvSpPr>
        <p:spPr>
          <a:xfrm>
            <a:off x="7352522" y="2854844"/>
            <a:ext cx="268703" cy="2518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641783" y="2795079"/>
            <a:ext cx="117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j=3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716431" y="3145749"/>
            <a:ext cx="245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print(“*”,end=“ ”)</a:t>
            </a:r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7352522" y="3629317"/>
            <a:ext cx="268703" cy="2518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641783" y="3569552"/>
            <a:ext cx="117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j=4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716431" y="3920222"/>
            <a:ext cx="245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print(“*”,end=“ ”)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1316110" y="2622450"/>
            <a:ext cx="268703" cy="2518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248272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895</Words>
  <Application>Microsoft Office PowerPoint</Application>
  <PresentationFormat>自定义</PresentationFormat>
  <Paragraphs>123</Paragraphs>
  <Slides>15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86178</dc:creator>
  <cp:lastModifiedBy>8617861004958</cp:lastModifiedBy>
  <cp:revision>55</cp:revision>
  <dcterms:created xsi:type="dcterms:W3CDTF">2018-12-18T08:21:00Z</dcterms:created>
  <dcterms:modified xsi:type="dcterms:W3CDTF">2021-04-21T02:00:02Z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