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7" r:id="rId3"/>
    <p:sldId id="277" r:id="rId4"/>
    <p:sldId id="278" r:id="rId5"/>
    <p:sldId id="263" r:id="rId6"/>
    <p:sldId id="280" r:id="rId7"/>
    <p:sldId id="260" r:id="rId8"/>
    <p:sldId id="268" r:id="rId9"/>
    <p:sldId id="281" r:id="rId10"/>
    <p:sldId id="264" r:id="rId11"/>
    <p:sldId id="258" r:id="rId12"/>
    <p:sldId id="271" r:id="rId13"/>
    <p:sldId id="27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CC"/>
    <a:srgbClr val="EDF0DC"/>
    <a:srgbClr val="E7ECD6"/>
    <a:srgbClr val="C8D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52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C0B3-1BCC-4BCD-8C5E-017EB2379CFD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E177-0390-44B5-B314-2AEBD1C97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5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6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7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19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9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8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8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8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7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7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6565" y="2253440"/>
            <a:ext cx="365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条件循环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9670" y="2120196"/>
            <a:ext cx="4725035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81120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" y="-1905"/>
            <a:ext cx="12220575" cy="68738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03.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3231" y="3588079"/>
            <a:ext cx="0" cy="1988185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泪滴形 5"/>
          <p:cNvSpPr/>
          <p:nvPr/>
        </p:nvSpPr>
        <p:spPr>
          <a:xfrm rot="8100000">
            <a:off x="376526" y="2847034"/>
            <a:ext cx="614045" cy="614045"/>
          </a:xfrm>
          <a:prstGeom prst="teardrop">
            <a:avLst/>
          </a:prstGeom>
          <a:solidFill>
            <a:srgbClr val="E5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48990" y="2720034"/>
            <a:ext cx="249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如果用</a:t>
            </a:r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while</a:t>
            </a: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语句，该如何实现</a:t>
            </a:r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呢？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0976" y="2924504"/>
            <a:ext cx="52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01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37918" y="1451595"/>
            <a:ext cx="952" cy="4124669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泪滴形 8"/>
          <p:cNvSpPr/>
          <p:nvPr/>
        </p:nvSpPr>
        <p:spPr>
          <a:xfrm rot="8100000">
            <a:off x="4031848" y="731505"/>
            <a:ext cx="614045" cy="614045"/>
          </a:xfrm>
          <a:prstGeom prst="teardrop">
            <a:avLst/>
          </a:prstGeom>
          <a:solidFill>
            <a:srgbClr val="E5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075980" y="814705"/>
            <a:ext cx="52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66590" y="664095"/>
            <a:ext cx="3502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如果用</a:t>
            </a:r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while</a:t>
            </a: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语句，计算</a:t>
            </a:r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s=5+10+15+…+95+100?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964723" y="3421590"/>
            <a:ext cx="0" cy="1833880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泪滴形 13"/>
          <p:cNvSpPr/>
          <p:nvPr/>
        </p:nvSpPr>
        <p:spPr>
          <a:xfrm rot="8100000">
            <a:off x="7658653" y="2736425"/>
            <a:ext cx="614045" cy="614045"/>
          </a:xfrm>
          <a:prstGeom prst="teardrop">
            <a:avLst/>
          </a:prstGeom>
          <a:solidFill>
            <a:srgbClr val="E5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693578" y="2813895"/>
            <a:ext cx="52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03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82770" y="2813260"/>
            <a:ext cx="3212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如果用</a:t>
            </a:r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while</a:t>
            </a: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语句，计算</a:t>
            </a:r>
            <a:r>
              <a:rPr lang="en-US" altLang="zh-CN" sz="2400" dirty="0">
                <a:latin typeface="思源黑体 CN Normal" panose="020B0400000000000000" charset="-122"/>
                <a:ea typeface="思源黑体 CN Normal" panose="020B0400000000000000" charset="-122"/>
              </a:rPr>
              <a:t>s=1-2+3-4+…+99-100?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l"/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590" y="1800808"/>
            <a:ext cx="2664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s=                     </a:t>
            </a:r>
            <a:endParaRPr lang="zh-CN" altLang="en-US" dirty="0"/>
          </a:p>
          <a:p>
            <a:r>
              <a:rPr lang="en-US" altLang="zh-CN" dirty="0"/>
              <a:t>n</a:t>
            </a:r>
            <a:r>
              <a:rPr lang="en-US" altLang="zh-CN" dirty="0" smtClean="0"/>
              <a:t>=                   </a:t>
            </a:r>
            <a:endParaRPr lang="zh-CN" altLang="en-US" dirty="0"/>
          </a:p>
          <a:p>
            <a:r>
              <a:rPr lang="en-US" altLang="zh-CN" dirty="0"/>
              <a:t>while ________:               </a:t>
            </a:r>
          </a:p>
          <a:p>
            <a:r>
              <a:rPr lang="en-US" altLang="zh-CN" dirty="0"/>
              <a:t>    s=_______</a:t>
            </a:r>
          </a:p>
          <a:p>
            <a:r>
              <a:rPr lang="en-US" altLang="zh-CN" dirty="0"/>
              <a:t>    n=_______</a:t>
            </a:r>
          </a:p>
          <a:p>
            <a:r>
              <a:rPr lang="en-US" altLang="zh-CN" dirty="0"/>
              <a:t>    </a:t>
            </a:r>
          </a:p>
          <a:p>
            <a:r>
              <a:rPr lang="en-US" altLang="zh-CN" dirty="0"/>
              <a:t>print("s=",s)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447317" y="3685808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/>
              <a:t>s=0</a:t>
            </a:r>
          </a:p>
          <a:p>
            <a:r>
              <a:rPr lang="pt-BR" altLang="zh-CN" dirty="0"/>
              <a:t>n=0</a:t>
            </a:r>
          </a:p>
          <a:p>
            <a:r>
              <a:rPr lang="pt-BR" altLang="zh-CN" dirty="0"/>
              <a:t>while </a:t>
            </a:r>
            <a:r>
              <a:rPr lang="zh-CN" altLang="en-US" dirty="0" smtClean="0"/>
              <a:t>（  ）</a:t>
            </a:r>
            <a:r>
              <a:rPr lang="pt-BR" altLang="zh-CN" dirty="0" smtClean="0"/>
              <a:t>:</a:t>
            </a:r>
            <a:endParaRPr lang="pt-BR" altLang="zh-CN" dirty="0"/>
          </a:p>
          <a:p>
            <a:r>
              <a:rPr lang="pt-BR" altLang="zh-CN" dirty="0"/>
              <a:t>    if </a:t>
            </a:r>
            <a:r>
              <a:rPr lang="pt-BR" altLang="zh-CN" dirty="0" smtClean="0"/>
              <a:t> (</a:t>
            </a:r>
            <a:r>
              <a:rPr lang="zh-CN" altLang="en-US" dirty="0" smtClean="0"/>
              <a:t>判断奇偶）</a:t>
            </a:r>
            <a:r>
              <a:rPr lang="pt-BR" altLang="zh-CN" dirty="0" smtClean="0"/>
              <a:t>:</a:t>
            </a:r>
            <a:endParaRPr lang="pt-BR" altLang="zh-CN" dirty="0"/>
          </a:p>
          <a:p>
            <a:r>
              <a:rPr lang="pt-BR" altLang="zh-CN" dirty="0"/>
              <a:t>        </a:t>
            </a:r>
            <a:r>
              <a:rPr lang="pt-BR" altLang="zh-CN" dirty="0" smtClean="0"/>
              <a:t>    s=</a:t>
            </a:r>
            <a:endParaRPr lang="pt-BR" altLang="zh-CN" dirty="0"/>
          </a:p>
          <a:p>
            <a:r>
              <a:rPr lang="pt-BR" altLang="zh-CN" dirty="0"/>
              <a:t>    else:</a:t>
            </a:r>
          </a:p>
          <a:p>
            <a:r>
              <a:rPr lang="pt-BR" altLang="zh-CN" dirty="0"/>
              <a:t>        </a:t>
            </a:r>
            <a:r>
              <a:rPr lang="pt-BR" altLang="zh-CN" dirty="0" smtClean="0"/>
              <a:t>    s=</a:t>
            </a:r>
            <a:endParaRPr lang="pt-BR" altLang="zh-CN" dirty="0"/>
          </a:p>
          <a:p>
            <a:r>
              <a:rPr lang="pt-BR" altLang="zh-CN" dirty="0"/>
              <a:t>   </a:t>
            </a:r>
            <a:r>
              <a:rPr lang="pt-BR" altLang="zh-CN" dirty="0" smtClean="0"/>
              <a:t> n=</a:t>
            </a:r>
            <a:endParaRPr lang="pt-BR" altLang="zh-CN" dirty="0"/>
          </a:p>
          <a:p>
            <a:r>
              <a:rPr lang="pt-BR" altLang="zh-CN" dirty="0" smtClean="0"/>
              <a:t>print</a:t>
            </a:r>
            <a:r>
              <a:rPr lang="pt-BR" altLang="zh-CN" dirty="0"/>
              <a:t>("s=",s)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117744" y="3685808"/>
            <a:ext cx="2345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 smtClean="0"/>
              <a:t>s=0</a:t>
            </a:r>
            <a:endParaRPr lang="pt-BR" altLang="zh-CN" dirty="0"/>
          </a:p>
          <a:p>
            <a:r>
              <a:rPr lang="pt-BR" altLang="zh-CN" smtClean="0"/>
              <a:t>n=0</a:t>
            </a:r>
            <a:endParaRPr lang="pt-BR" altLang="zh-CN" dirty="0"/>
          </a:p>
          <a:p>
            <a:r>
              <a:rPr lang="pt-BR" altLang="zh-CN" dirty="0"/>
              <a:t>while  </a:t>
            </a:r>
            <a:r>
              <a:rPr lang="pt-BR" altLang="zh-CN" dirty="0" smtClean="0"/>
              <a:t>        :</a:t>
            </a:r>
            <a:endParaRPr lang="pt-BR" altLang="zh-CN" dirty="0"/>
          </a:p>
          <a:p>
            <a:r>
              <a:rPr lang="pt-BR" altLang="zh-CN" dirty="0"/>
              <a:t>    </a:t>
            </a:r>
            <a:r>
              <a:rPr lang="pt-BR" altLang="zh-CN" dirty="0" smtClean="0"/>
              <a:t>s=</a:t>
            </a:r>
            <a:endParaRPr lang="pt-BR" altLang="zh-CN" dirty="0"/>
          </a:p>
          <a:p>
            <a:r>
              <a:rPr lang="pt-BR" altLang="zh-CN" dirty="0"/>
              <a:t>    </a:t>
            </a:r>
            <a:r>
              <a:rPr lang="pt-BR" altLang="zh-CN" dirty="0" smtClean="0"/>
              <a:t>n=</a:t>
            </a:r>
          </a:p>
          <a:p>
            <a:r>
              <a:rPr lang="pt-BR" altLang="zh-CN" dirty="0" smtClean="0"/>
              <a:t>print</a:t>
            </a:r>
            <a:r>
              <a:rPr lang="pt-BR" altLang="zh-CN" dirty="0"/>
              <a:t>("s=",s)</a:t>
            </a:r>
            <a:endParaRPr lang="zh-CN" alt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19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latin typeface="思源黑体 CN Bold" panose="020B0800000000000000" charset="-122"/>
                <a:ea typeface="思源黑体 CN Bold" panose="020B0800000000000000" charset="-122"/>
              </a:rPr>
              <a:t>04</a:t>
            </a:r>
            <a:endParaRPr lang="en-US" altLang="zh-CN" sz="8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190" y="2913380"/>
            <a:ext cx="173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拓展提高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53390" y="392430"/>
            <a:ext cx="7645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思源黑体 CN ExtraLight" panose="020B0200000000000000" charset="-122"/>
                <a:ea typeface="思源黑体 CN ExtraLight" panose="020B0200000000000000" charset="-122"/>
              </a:rPr>
              <a:t>04.</a:t>
            </a:r>
          </a:p>
        </p:txBody>
      </p:sp>
      <p:sp>
        <p:nvSpPr>
          <p:cNvPr id="4" name="矩形 3"/>
          <p:cNvSpPr/>
          <p:nvPr/>
        </p:nvSpPr>
        <p:spPr>
          <a:xfrm>
            <a:off x="5559425" y="-3175"/>
            <a:ext cx="588645" cy="3436620"/>
          </a:xfrm>
          <a:prstGeom prst="rect">
            <a:avLst/>
          </a:prstGeom>
          <a:solidFill>
            <a:srgbClr val="E5E9CC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82765" y="3214370"/>
            <a:ext cx="390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36/</a:t>
            </a:r>
            <a:r>
              <a:rPr lang="en-US" altLang="zh-CN" b="1" dirty="0"/>
              <a:t>21</a:t>
            </a:r>
            <a:r>
              <a:rPr lang="en-US" altLang="zh-CN" dirty="0"/>
              <a:t>=1…</a:t>
            </a:r>
            <a:r>
              <a:rPr lang="en-US" altLang="zh-CN" b="1" dirty="0"/>
              <a:t>15</a:t>
            </a:r>
            <a:endParaRPr lang="zh-CN" altLang="zh-CN" dirty="0"/>
          </a:p>
          <a:p>
            <a:r>
              <a:rPr lang="en-US" altLang="zh-CN" b="1" dirty="0"/>
              <a:t>21</a:t>
            </a:r>
            <a:r>
              <a:rPr lang="en-US" altLang="zh-CN" dirty="0"/>
              <a:t>/</a:t>
            </a:r>
            <a:r>
              <a:rPr lang="en-US" altLang="zh-CN" b="1" dirty="0"/>
              <a:t>15</a:t>
            </a:r>
            <a:r>
              <a:rPr lang="en-US" altLang="zh-CN" dirty="0"/>
              <a:t>=1…</a:t>
            </a:r>
            <a:r>
              <a:rPr lang="en-US" altLang="zh-CN" b="1" dirty="0"/>
              <a:t>6</a:t>
            </a:r>
            <a:endParaRPr lang="zh-CN" altLang="zh-CN" dirty="0"/>
          </a:p>
          <a:p>
            <a:r>
              <a:rPr lang="en-US" altLang="zh-CN" b="1" dirty="0"/>
              <a:t>15</a:t>
            </a:r>
            <a:r>
              <a:rPr lang="en-US" altLang="zh-CN" dirty="0"/>
              <a:t>/</a:t>
            </a:r>
            <a:r>
              <a:rPr lang="en-US" altLang="zh-CN" b="1" dirty="0"/>
              <a:t>6</a:t>
            </a:r>
            <a:r>
              <a:rPr lang="en-US" altLang="zh-CN" dirty="0"/>
              <a:t>=2..</a:t>
            </a:r>
            <a:r>
              <a:rPr lang="en-US" altLang="zh-CN" b="1" dirty="0"/>
              <a:t>3</a:t>
            </a:r>
            <a:endParaRPr lang="zh-CN" altLang="zh-CN" dirty="0"/>
          </a:p>
          <a:p>
            <a:r>
              <a:rPr lang="en-US" altLang="zh-CN" b="1" dirty="0"/>
              <a:t>6</a:t>
            </a:r>
            <a:r>
              <a:rPr lang="en-US" altLang="zh-CN" dirty="0"/>
              <a:t>/</a:t>
            </a:r>
            <a:r>
              <a:rPr lang="en-US" altLang="zh-CN" b="1" dirty="0"/>
              <a:t>3</a:t>
            </a:r>
            <a:r>
              <a:rPr lang="en-US" altLang="zh-CN" dirty="0"/>
              <a:t>=2..0</a:t>
            </a:r>
            <a:endParaRPr lang="zh-CN" altLang="zh-CN" dirty="0"/>
          </a:p>
          <a:p>
            <a:r>
              <a:rPr lang="zh-CN" altLang="zh-CN" dirty="0"/>
              <a:t>那么</a:t>
            </a:r>
            <a:r>
              <a:rPr lang="en-US" altLang="zh-CN" dirty="0"/>
              <a:t>36</a:t>
            </a:r>
            <a:r>
              <a:rPr lang="zh-CN" altLang="zh-CN" dirty="0"/>
              <a:t>和</a:t>
            </a:r>
            <a:r>
              <a:rPr lang="en-US" altLang="zh-CN" dirty="0"/>
              <a:t>21</a:t>
            </a:r>
            <a:r>
              <a:rPr lang="zh-CN" altLang="zh-CN" dirty="0"/>
              <a:t>的最大公约数就是</a:t>
            </a:r>
            <a:r>
              <a:rPr lang="en-US" altLang="zh-CN" dirty="0"/>
              <a:t>3</a:t>
            </a:r>
            <a:r>
              <a:rPr lang="zh-CN" altLang="zh-CN" dirty="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5660" y="1369611"/>
            <a:ext cx="4366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</a:t>
            </a:r>
            <a:r>
              <a:rPr lang="zh-CN" altLang="zh-CN" sz="2800" dirty="0" smtClean="0"/>
              <a:t>利用</a:t>
            </a:r>
            <a:r>
              <a:rPr lang="en-US" altLang="zh-CN" sz="2800" dirty="0"/>
              <a:t>python</a:t>
            </a:r>
            <a:r>
              <a:rPr lang="zh-CN" altLang="zh-CN" sz="2800" dirty="0"/>
              <a:t>实现辗转相除法计算两个数的最大公约数？</a:t>
            </a:r>
            <a:endParaRPr lang="zh-CN" altLang="en-US" sz="28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5886" y="1037590"/>
            <a:ext cx="3903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</a:t>
            </a:r>
            <a:r>
              <a:rPr lang="zh-CN" altLang="zh-CN" dirty="0" smtClean="0"/>
              <a:t>古希腊</a:t>
            </a:r>
            <a:r>
              <a:rPr lang="zh-CN" altLang="zh-CN" dirty="0"/>
              <a:t>数学家欧几里得在其著作《</a:t>
            </a:r>
            <a:r>
              <a:rPr lang="en-US" altLang="zh-CN" dirty="0"/>
              <a:t>The Elements</a:t>
            </a:r>
            <a:r>
              <a:rPr lang="zh-CN" altLang="zh-CN" dirty="0"/>
              <a:t>》中最早描述了这种算法</a:t>
            </a:r>
            <a:r>
              <a:rPr lang="en-US" altLang="zh-CN" dirty="0"/>
              <a:t>,</a:t>
            </a:r>
            <a:r>
              <a:rPr lang="zh-CN" altLang="zh-CN" dirty="0"/>
              <a:t>所以被命名为欧几里得算法。以除数和余数反复做除法运算，当余数为</a:t>
            </a:r>
            <a:r>
              <a:rPr lang="en-US" altLang="zh-CN" dirty="0"/>
              <a:t> 0 </a:t>
            </a:r>
            <a:r>
              <a:rPr lang="zh-CN" altLang="zh-CN" dirty="0"/>
              <a:t>时，取当前算式除数为最大公约数</a:t>
            </a:r>
            <a:r>
              <a:rPr lang="zh-CN" altLang="zh-CN" dirty="0" smtClean="0"/>
              <a:t>。</a:t>
            </a:r>
            <a:r>
              <a:rPr lang="en-US" altLang="zh-CN" dirty="0" smtClean="0"/>
              <a:t> </a:t>
            </a:r>
            <a:endParaRPr lang="zh-CN" altLang="zh-CN" dirty="0"/>
          </a:p>
        </p:txBody>
      </p:sp>
      <p:pic>
        <p:nvPicPr>
          <p:cNvPr id="10" name="图片 9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477" y="2958801"/>
            <a:ext cx="3914386" cy="391438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0205" y="2178792"/>
            <a:ext cx="3763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感谢聆听</a:t>
            </a:r>
          </a:p>
        </p:txBody>
      </p:sp>
      <p:sp>
        <p:nvSpPr>
          <p:cNvPr id="6" name="矩形 5"/>
          <p:cNvSpPr/>
          <p:nvPr/>
        </p:nvSpPr>
        <p:spPr>
          <a:xfrm>
            <a:off x="3709670" y="1989562"/>
            <a:ext cx="4725035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2573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91760" y="1121410"/>
            <a:ext cx="18326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49675" y="2580640"/>
            <a:ext cx="662940" cy="2489200"/>
            <a:chOff x="6151" y="4038"/>
            <a:chExt cx="1044" cy="3920"/>
          </a:xfrm>
        </p:grpSpPr>
        <p:sp>
          <p:nvSpPr>
            <p:cNvPr id="6" name="文本框 5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01</a:t>
              </a:r>
            </a:p>
          </p:txBody>
        </p:sp>
        <p:cxnSp>
          <p:nvCxnSpPr>
            <p:cNvPr id="2" name="直接连接符 1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151" y="5551"/>
              <a:ext cx="969" cy="24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小球反弹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56835" y="2580640"/>
            <a:ext cx="662940" cy="2848610"/>
            <a:chOff x="6151" y="4038"/>
            <a:chExt cx="1044" cy="4486"/>
          </a:xfrm>
        </p:grpSpPr>
        <p:sp>
          <p:nvSpPr>
            <p:cNvPr id="11" name="文本框 10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02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151" y="5551"/>
              <a:ext cx="969" cy="297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小球</a:t>
              </a:r>
              <a:r>
                <a:rPr lang="zh-CN" altLang="en-US" sz="2800" dirty="0" smtClean="0">
                  <a:latin typeface="思源黑体 CN Normal" panose="020B0400000000000000" charset="-122"/>
                  <a:ea typeface="思源黑体 CN Normal" panose="020B0400000000000000" charset="-122"/>
                </a:rPr>
                <a:t>反弹</a:t>
              </a:r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63995" y="2580640"/>
            <a:ext cx="662940" cy="2489200"/>
            <a:chOff x="6151" y="4038"/>
            <a:chExt cx="1044" cy="3920"/>
          </a:xfrm>
        </p:grpSpPr>
        <p:sp>
          <p:nvSpPr>
            <p:cNvPr id="15" name="文本框 14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03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151" y="5551"/>
              <a:ext cx="969" cy="24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累加求和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71155" y="2580640"/>
            <a:ext cx="662940" cy="2489200"/>
            <a:chOff x="6151" y="4038"/>
            <a:chExt cx="1044" cy="3920"/>
          </a:xfrm>
        </p:grpSpPr>
        <p:sp>
          <p:nvSpPr>
            <p:cNvPr id="19" name="文本框 18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04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151" y="5551"/>
              <a:ext cx="969" cy="24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拓展提高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19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latin typeface="思源黑体 CN Bold" panose="020B0800000000000000" charset="-122"/>
                <a:ea typeface="思源黑体 CN Bold" panose="020B0800000000000000" charset="-122"/>
              </a:rPr>
              <a:t>01</a:t>
            </a:r>
            <a:endParaRPr lang="en-US" altLang="zh-CN" sz="8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190" y="2913380"/>
            <a:ext cx="173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小球反弹</a:t>
            </a:r>
          </a:p>
        </p:txBody>
      </p:sp>
    </p:spTree>
    <p:extLst>
      <p:ext uri="{BB962C8B-B14F-4D97-AF65-F5344CB8AC3E}">
        <p14:creationId xmlns:p14="http://schemas.microsoft.com/office/powerpoint/2010/main" val="14051401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1294" y="905250"/>
            <a:ext cx="751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/>
              <a:t>          </a:t>
            </a:r>
            <a:r>
              <a:rPr lang="zh-CN" altLang="zh-CN" sz="2400" dirty="0" smtClean="0"/>
              <a:t>一</a:t>
            </a:r>
            <a:r>
              <a:rPr lang="zh-CN" altLang="zh-CN" sz="2400" dirty="0"/>
              <a:t>球从</a:t>
            </a:r>
            <a:r>
              <a:rPr lang="en-US" altLang="zh-CN" sz="2400" dirty="0"/>
              <a:t>100</a:t>
            </a:r>
            <a:r>
              <a:rPr lang="zh-CN" altLang="zh-CN" sz="2400" dirty="0"/>
              <a:t>米高度自由落体 每次反弹原来的一半，第</a:t>
            </a:r>
            <a:r>
              <a:rPr lang="en-US" altLang="zh-CN" sz="2400" dirty="0"/>
              <a:t>10</a:t>
            </a:r>
            <a:r>
              <a:rPr lang="zh-CN" altLang="zh-CN" sz="2400" dirty="0"/>
              <a:t>次落地一共经过多少米，第十次</a:t>
            </a:r>
            <a:r>
              <a:rPr lang="zh-CN" altLang="zh-CN" sz="2400" dirty="0" smtClean="0"/>
              <a:t>反弹</a:t>
            </a:r>
            <a:r>
              <a:rPr lang="zh-CN" altLang="en-US" sz="2400" dirty="0"/>
              <a:t>多少米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1293" y="772006"/>
            <a:ext cx="7515057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4"/>
          <p:cNvSpPr txBox="1"/>
          <p:nvPr/>
        </p:nvSpPr>
        <p:spPr>
          <a:xfrm>
            <a:off x="453390" y="392430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01.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" name="笑脸 1"/>
          <p:cNvSpPr/>
          <p:nvPr/>
        </p:nvSpPr>
        <p:spPr>
          <a:xfrm>
            <a:off x="4590670" y="2090040"/>
            <a:ext cx="320792" cy="334443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4655986" y="2649880"/>
            <a:ext cx="180000" cy="3960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286810" y="6615398"/>
            <a:ext cx="7228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上箭头 9"/>
          <p:cNvSpPr/>
          <p:nvPr/>
        </p:nvSpPr>
        <p:spPr>
          <a:xfrm>
            <a:off x="5346882" y="4627992"/>
            <a:ext cx="180000" cy="1980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flipV="1">
            <a:off x="5944468" y="4630173"/>
            <a:ext cx="180000" cy="1980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6542054" y="5617078"/>
            <a:ext cx="180000" cy="9900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flipV="1">
            <a:off x="7139640" y="5620182"/>
            <a:ext cx="180000" cy="9900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7737226" y="6110610"/>
            <a:ext cx="180000" cy="4968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 flipV="1">
            <a:off x="8334812" y="6110278"/>
            <a:ext cx="180000" cy="4968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/>
        </p:nvSpPr>
        <p:spPr>
          <a:xfrm>
            <a:off x="8988384" y="6362215"/>
            <a:ext cx="180000" cy="2484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4114800" y="2649880"/>
            <a:ext cx="401216" cy="39571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82955" y="3694922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4613" y="5150498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50</a:t>
            </a:r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23563" y="5172264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50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468" y="5916281"/>
            <a:ext cx="50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25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6963" y="5934943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25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2171" y="6256502"/>
            <a:ext cx="6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6.25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55888" y="6127666"/>
            <a:ext cx="69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12.5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  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5123" y="6082285"/>
            <a:ext cx="68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12.5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3549" y="2845851"/>
            <a:ext cx="433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h=50        s=100+50*2=200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03549" y="3243176"/>
            <a:ext cx="433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h=25        s=200+25*2=250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03549" y="3677057"/>
            <a:ext cx="433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 h=12.5     s=250+12.5*2=275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03549" y="2467187"/>
            <a:ext cx="433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. h=100      s=100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8" y="1736247"/>
            <a:ext cx="3373569" cy="171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994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30190" y="2913380"/>
            <a:ext cx="1732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小球</a:t>
            </a:r>
            <a:r>
              <a:rPr lang="zh-CN" altLang="en-US" sz="2800" dirty="0" smtClean="0">
                <a:latin typeface="思源黑体 CN Normal" panose="020B0400000000000000" charset="-122"/>
                <a:ea typeface="思源黑体 CN Normal" panose="020B0400000000000000" charset="-122"/>
              </a:rPr>
              <a:t>反弹二</a:t>
            </a:r>
            <a:endParaRPr lang="zh-CN" altLang="en-US" sz="28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705475" y="855980"/>
            <a:ext cx="0" cy="4926330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314437" y="4137045"/>
            <a:ext cx="432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提示：</a:t>
            </a:r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c</a:t>
            </a:r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表示弹起</a:t>
            </a: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的</a:t>
            </a:r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次数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5" name="文本框 24">
            <a:hlinkClick r:id="rId3" action="ppaction://hlinksldjump"/>
          </p:cNvPr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02.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453390" y="1437233"/>
            <a:ext cx="5018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       一个小球从</a:t>
            </a:r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100</a:t>
            </a:r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米高度落下，每次弹回原高度一半（</a:t>
            </a:r>
            <a:r>
              <a:rPr lang="zh-CN" altLang="en-US" sz="2400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最小弹起</a:t>
            </a:r>
            <a:r>
              <a:rPr lang="en-US" altLang="zh-CN" sz="2400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0.0001m</a:t>
            </a:r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）。请计算：总共弹起多少次？整个过程走了多少米？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5" y="3515801"/>
            <a:ext cx="4482647" cy="288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39" y="1028098"/>
            <a:ext cx="4686353" cy="28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7958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705475" y="855980"/>
            <a:ext cx="0" cy="4926330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232571" y="1355836"/>
            <a:ext cx="3059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例如：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=0</a:t>
            </a:r>
          </a:p>
          <a:p>
            <a:pPr algn="l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hile  s&lt;=30:</a:t>
            </a:r>
          </a:p>
          <a:p>
            <a:pPr algn="l"/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	s=s+10</a:t>
            </a:r>
          </a:p>
          <a:p>
            <a:pPr algn="l"/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	print(s</a:t>
            </a:r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)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02.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501" y="1427553"/>
            <a:ext cx="4786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              while </a:t>
            </a:r>
            <a:r>
              <a:rPr lang="zh-CN" altLang="en-US" sz="2400" b="1" dirty="0" smtClean="0"/>
              <a:t>语句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w</a:t>
            </a:r>
            <a:r>
              <a:rPr lang="en-US" altLang="zh-CN" sz="2400" dirty="0" smtClean="0"/>
              <a:t>hile </a:t>
            </a:r>
            <a:r>
              <a:rPr lang="zh-CN" altLang="en-US" sz="2400" dirty="0" smtClean="0"/>
              <a:t>关系表达式：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	</a:t>
            </a:r>
            <a:r>
              <a:rPr lang="zh-CN" altLang="en-US" sz="2400" dirty="0" smtClean="0"/>
              <a:t>语句或语句组</a:t>
            </a:r>
            <a:endParaRPr lang="zh-CN" altLang="en-US" sz="2400" dirty="0"/>
          </a:p>
        </p:txBody>
      </p:sp>
      <p:sp>
        <p:nvSpPr>
          <p:cNvPr id="9" name="文本框 5"/>
          <p:cNvSpPr txBox="1"/>
          <p:nvPr/>
        </p:nvSpPr>
        <p:spPr>
          <a:xfrm>
            <a:off x="6302625" y="4358946"/>
            <a:ext cx="4328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运行结果：</a:t>
            </a:r>
            <a:endParaRPr lang="en-US" altLang="zh-CN" sz="2400" dirty="0" smtClean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l"/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10</a:t>
            </a:r>
          </a:p>
          <a:p>
            <a:pPr algn="l"/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20</a:t>
            </a:r>
          </a:p>
          <a:p>
            <a:pPr algn="l"/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30</a:t>
            </a:r>
          </a:p>
          <a:p>
            <a:pPr algn="l"/>
            <a:r>
              <a:rPr lang="en-US" altLang="zh-CN" sz="2400" dirty="0" smtClean="0">
                <a:latin typeface="思源黑体 CN Normal" panose="020B0400000000000000" charset="-122"/>
                <a:ea typeface="思源黑体 CN Normal" panose="020B0400000000000000" charset="-122"/>
              </a:rPr>
              <a:t>40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191" y="1324912"/>
            <a:ext cx="4832608" cy="25565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d3317347e92de95257dd5e0e871ebd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125" y="2566916"/>
            <a:ext cx="4334264" cy="43342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247985" y="1332268"/>
            <a:ext cx="4832608" cy="25492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66647" y="4407146"/>
            <a:ext cx="4832608" cy="210562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30190" y="2913380"/>
            <a:ext cx="173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累加求和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74842" y="1348333"/>
            <a:ext cx="465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计算 </a:t>
            </a: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s=1+2+3+…+99+100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5796" y="1159103"/>
            <a:ext cx="6531428" cy="8935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03.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69" y="3180021"/>
            <a:ext cx="5173073" cy="2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5"/>
          <p:cNvSpPr txBox="1"/>
          <p:nvPr/>
        </p:nvSpPr>
        <p:spPr>
          <a:xfrm>
            <a:off x="3803662" y="5393093"/>
            <a:ext cx="507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想一想，用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语句怎么实现从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的累加求和呢？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0580253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385</Words>
  <Application>Microsoft Office PowerPoint</Application>
  <PresentationFormat>自定义</PresentationFormat>
  <Paragraphs>108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86178</dc:creator>
  <cp:lastModifiedBy>8617861004958</cp:lastModifiedBy>
  <cp:revision>50</cp:revision>
  <dcterms:created xsi:type="dcterms:W3CDTF">2018-12-18T08:21:00Z</dcterms:created>
  <dcterms:modified xsi:type="dcterms:W3CDTF">2021-05-06T06:22:20Z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