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60" r:id="rId3"/>
    <p:sldId id="263" r:id="rId4"/>
    <p:sldId id="285" r:id="rId5"/>
    <p:sldId id="300" r:id="rId6"/>
    <p:sldId id="264" r:id="rId7"/>
    <p:sldId id="288" r:id="rId8"/>
    <p:sldId id="289" r:id="rId9"/>
    <p:sldId id="265" r:id="rId10"/>
    <p:sldId id="286" r:id="rId11"/>
    <p:sldId id="298" r:id="rId12"/>
    <p:sldId id="266" r:id="rId13"/>
    <p:sldId id="295" r:id="rId14"/>
    <p:sldId id="299" r:id="rId15"/>
    <p:sldId id="28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B07F"/>
    <a:srgbClr val="A18560"/>
    <a:srgbClr val="C20316"/>
    <a:srgbClr val="C7020C"/>
    <a:srgbClr val="FAEED8"/>
    <a:srgbClr val="FFF9D2"/>
    <a:srgbClr val="E90000"/>
    <a:srgbClr val="9E211B"/>
    <a:srgbClr val="FF9409"/>
    <a:srgbClr val="E3D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99" autoAdjust="0"/>
    <p:restoredTop sz="94660"/>
  </p:normalViewPr>
  <p:slideViewPr>
    <p:cSldViewPr snapToGrid="0">
      <p:cViewPr varScale="1">
        <p:scale>
          <a:sx n="82" d="100"/>
          <a:sy n="82" d="100"/>
        </p:scale>
        <p:origin x="-64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5A062-C921-49FD-A99C-8421ADC33699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1E803-B7A9-4F04-B2A8-C6559CF522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496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1E803-B7A9-4F04-B2A8-C6559CF522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355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1E803-B7A9-4F04-B2A8-C6559CF522D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974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1E803-B7A9-4F04-B2A8-C6559CF522D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974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1E803-B7A9-4F04-B2A8-C6559CF522D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108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1E803-B7A9-4F04-B2A8-C6559CF522D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792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1E803-B7A9-4F04-B2A8-C6559CF522D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614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1E803-B7A9-4F04-B2A8-C6559CF522D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580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1E803-B7A9-4F04-B2A8-C6559CF522D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27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1E803-B7A9-4F04-B2A8-C6559CF522D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12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1E803-B7A9-4F04-B2A8-C6559CF522D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785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1E803-B7A9-4F04-B2A8-C6559CF522D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614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1E803-B7A9-4F04-B2A8-C6559CF522D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469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1E803-B7A9-4F04-B2A8-C6559CF522D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540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1E803-B7A9-4F04-B2A8-C6559CF522D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556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1E803-B7A9-4F04-B2A8-C6559CF522D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719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89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8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</a:t>
            </a:r>
            <a:r>
              <a:rPr lang="zh-CN" altLang="en-US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您下载魔方网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</a:t>
            </a:r>
            <a:r>
              <a:rPr lang="zh-CN" altLang="en-US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您和魔方网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以及原创作者的利益，请勿复制、传播、销售，否则将承担</a:t>
            </a:r>
            <a:r>
              <a:rPr lang="zh-CN" altLang="en-US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法律责任！魔方网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将对作品进行维权，按照传播下载次数进行十倍的索取赔偿！</a:t>
            </a:r>
          </a:p>
          <a:p>
            <a:r>
              <a:rPr lang="en-US" altLang="zh-CN" sz="599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</a:t>
            </a:r>
            <a:r>
              <a:rPr lang="zh-CN" altLang="en-US" sz="599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魔方</a:t>
            </a:r>
            <a:r>
              <a:rPr lang="en-US" altLang="zh-CN" sz="599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123</a:t>
            </a:r>
            <a:endParaRPr lang="en-US" altLang="zh-CN" sz="599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63" y="3665383"/>
            <a:ext cx="3635188" cy="36351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977" y="2931457"/>
            <a:ext cx="6332717" cy="4760259"/>
          </a:xfrm>
          <a:prstGeom prst="rect">
            <a:avLst/>
          </a:prstGeom>
        </p:spPr>
      </p:pic>
      <p:grpSp>
        <p:nvGrpSpPr>
          <p:cNvPr id="10" name="组 9"/>
          <p:cNvGrpSpPr/>
          <p:nvPr/>
        </p:nvGrpSpPr>
        <p:grpSpPr>
          <a:xfrm>
            <a:off x="5336585" y="1855291"/>
            <a:ext cx="5110308" cy="1570876"/>
            <a:chOff x="4085190" y="2182785"/>
            <a:chExt cx="5110308" cy="1570876"/>
          </a:xfrm>
        </p:grpSpPr>
        <p:sp>
          <p:nvSpPr>
            <p:cNvPr id="4" name="文本框 3"/>
            <p:cNvSpPr txBox="1"/>
            <p:nvPr/>
          </p:nvSpPr>
          <p:spPr>
            <a:xfrm>
              <a:off x="4086407" y="2184001"/>
              <a:ext cx="510909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9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条件循环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085190" y="2182785"/>
              <a:ext cx="510909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96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条件循环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99" y="-283881"/>
            <a:ext cx="2667314" cy="332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293974" y="378467"/>
            <a:ext cx="2489565" cy="1174215"/>
            <a:chOff x="1750266" y="2093420"/>
            <a:chExt cx="2489565" cy="117421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266" y="2093420"/>
              <a:ext cx="1174215" cy="1174215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131835" y="2449694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400" dirty="0" smtClean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任务三</a:t>
              </a:r>
              <a:endParaRPr kumimoji="1" lang="zh-CN" altLang="en-US" sz="2400" dirty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2005">
            <a:off x="6085305" y="378467"/>
            <a:ext cx="5266944" cy="60350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489092" y="1882080"/>
            <a:ext cx="3557934" cy="536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rPr>
              <a:t>问题</a:t>
            </a:r>
            <a:r>
              <a:rPr kumimoji="1" lang="en-US" altLang="zh-CN" sz="2800" dirty="0" smtClean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rPr>
              <a:t>1</a:t>
            </a:r>
            <a:endParaRPr kumimoji="1" lang="zh-CN" altLang="en-US" sz="2800" dirty="0">
              <a:solidFill>
                <a:srgbClr val="A18560"/>
              </a:solidFill>
              <a:latin typeface="HappyZcool-2016" charset="-122"/>
              <a:ea typeface="HappyZcool-2016" charset="-122"/>
              <a:cs typeface="HappyZcool-2016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5112EF87-6DF4-4D3B-85A3-98D3AA7B0846}"/>
              </a:ext>
            </a:extLst>
          </p:cNvPr>
          <p:cNvSpPr txBox="1"/>
          <p:nvPr/>
        </p:nvSpPr>
        <p:spPr>
          <a:xfrm>
            <a:off x="7489092" y="2530022"/>
            <a:ext cx="3444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1600" dirty="0" smtClean="0"/>
              <a:t>一年</a:t>
            </a:r>
            <a:r>
              <a:rPr lang="zh-CN" altLang="en-US" sz="1600" dirty="0"/>
              <a:t>能</a:t>
            </a:r>
            <a:r>
              <a:rPr lang="zh-CN" altLang="zh-CN" sz="1600" dirty="0" smtClean="0"/>
              <a:t>存</a:t>
            </a:r>
            <a:r>
              <a:rPr lang="zh-CN" altLang="zh-CN" sz="1600" dirty="0"/>
              <a:t>多少钱？完成任务三</a:t>
            </a:r>
            <a:r>
              <a:rPr lang="en-US" altLang="zh-CN" sz="1600" dirty="0"/>
              <a:t>-1</a:t>
            </a:r>
            <a:endParaRPr lang="zh-CN" altLang="en-US" sz="1600" dirty="0"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5112EF87-6DF4-4D3B-85A3-98D3AA7B0846}"/>
              </a:ext>
            </a:extLst>
          </p:cNvPr>
          <p:cNvSpPr txBox="1"/>
          <p:nvPr/>
        </p:nvSpPr>
        <p:spPr>
          <a:xfrm>
            <a:off x="7489091" y="3644813"/>
            <a:ext cx="3838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money=0</a:t>
            </a:r>
          </a:p>
          <a:p>
            <a:pPr lvl="0">
              <a:lnSpc>
                <a:spcPct val="150000"/>
              </a:lnSpc>
            </a:pPr>
            <a:r>
              <a:rPr lang="en-US" altLang="zh-CN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for week in range(1,_____):</a:t>
            </a:r>
          </a:p>
          <a:p>
            <a:pPr lvl="0">
              <a:lnSpc>
                <a:spcPct val="150000"/>
              </a:lnSpc>
            </a:pPr>
            <a:r>
              <a:rPr lang="en-US" altLang="zh-CN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    money = ________</a:t>
            </a:r>
          </a:p>
          <a:p>
            <a:pPr lvl="0">
              <a:lnSpc>
                <a:spcPct val="150000"/>
              </a:lnSpc>
            </a:pPr>
            <a:r>
              <a:rPr lang="en-US" altLang="zh-CN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print("52</a:t>
            </a:r>
            <a:r>
              <a:rPr lang="zh-CN" altLang="en-US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周存款额是：</a:t>
            </a:r>
            <a:r>
              <a:rPr lang="en-US" altLang="zh-CN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",money,"</a:t>
            </a:r>
            <a:r>
              <a:rPr lang="zh-CN" altLang="en-US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元</a:t>
            </a:r>
            <a:r>
              <a:rPr lang="en-US" altLang="zh-CN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")</a:t>
            </a:r>
            <a:endParaRPr lang="zh-CN" altLang="en-US" sz="1600" dirty="0"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2005">
            <a:off x="1107072" y="1617675"/>
            <a:ext cx="3873079" cy="443790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71363" y="3036837"/>
            <a:ext cx="31948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/>
              <a:t>第一周存</a:t>
            </a:r>
            <a:r>
              <a:rPr lang="en-US" altLang="zh-CN" sz="2800" dirty="0"/>
              <a:t>10</a:t>
            </a:r>
            <a:r>
              <a:rPr lang="zh-CN" altLang="zh-CN" sz="2800" dirty="0"/>
              <a:t>元，第二周存</a:t>
            </a:r>
            <a:r>
              <a:rPr lang="en-US" altLang="zh-CN" sz="2800" dirty="0"/>
              <a:t>20</a:t>
            </a:r>
            <a:r>
              <a:rPr lang="zh-CN" altLang="zh-CN" sz="2800" dirty="0"/>
              <a:t>元，第</a:t>
            </a:r>
            <a:r>
              <a:rPr lang="en-US" altLang="zh-CN" sz="2800" dirty="0"/>
              <a:t>3</a:t>
            </a:r>
            <a:r>
              <a:rPr lang="zh-CN" altLang="zh-CN" sz="2800" dirty="0"/>
              <a:t>周存</a:t>
            </a:r>
            <a:r>
              <a:rPr lang="en-US" altLang="zh-CN" sz="2800" dirty="0"/>
              <a:t>30</a:t>
            </a:r>
            <a:r>
              <a:rPr lang="zh-CN" altLang="zh-CN" sz="2800" dirty="0"/>
              <a:t>元…一直到第</a:t>
            </a:r>
            <a:r>
              <a:rPr lang="en-US" altLang="zh-CN" sz="2800" dirty="0"/>
              <a:t>52</a:t>
            </a:r>
            <a:r>
              <a:rPr lang="zh-CN" altLang="zh-CN" sz="2800" dirty="0"/>
              <a:t>周存</a:t>
            </a:r>
            <a:r>
              <a:rPr lang="en-US" altLang="zh-CN" sz="2800" dirty="0"/>
              <a:t>520</a:t>
            </a:r>
            <a:r>
              <a:rPr lang="zh-CN" altLang="zh-CN" sz="2800" dirty="0"/>
              <a:t>元。</a:t>
            </a:r>
          </a:p>
        </p:txBody>
      </p:sp>
    </p:spTree>
    <p:extLst>
      <p:ext uri="{BB962C8B-B14F-4D97-AF65-F5344CB8AC3E}">
        <p14:creationId xmlns:p14="http://schemas.microsoft.com/office/powerpoint/2010/main" val="65841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293974" y="378467"/>
            <a:ext cx="2489565" cy="1174215"/>
            <a:chOff x="1750266" y="2093420"/>
            <a:chExt cx="2489565" cy="117421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266" y="2093420"/>
              <a:ext cx="1174215" cy="1174215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131835" y="2449694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400" dirty="0" smtClean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任务三</a:t>
              </a:r>
              <a:endParaRPr kumimoji="1" lang="zh-CN" altLang="en-US" sz="2400" dirty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2005">
            <a:off x="6085305" y="378467"/>
            <a:ext cx="5266944" cy="60350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451768" y="1564826"/>
            <a:ext cx="3557934" cy="536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rPr>
              <a:t>问题</a:t>
            </a:r>
            <a:r>
              <a:rPr kumimoji="1" lang="en-US" altLang="zh-CN" sz="2800" dirty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rPr>
              <a:t>2</a:t>
            </a:r>
            <a:endParaRPr kumimoji="1" lang="zh-CN" altLang="en-US" sz="2800" dirty="0">
              <a:solidFill>
                <a:srgbClr val="A18560"/>
              </a:solidFill>
              <a:latin typeface="HappyZcool-2016" charset="-122"/>
              <a:ea typeface="HappyZcool-2016" charset="-122"/>
              <a:cs typeface="HappyZcool-2016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5112EF87-6DF4-4D3B-85A3-98D3AA7B0846}"/>
              </a:ext>
            </a:extLst>
          </p:cNvPr>
          <p:cNvSpPr txBox="1"/>
          <p:nvPr/>
        </p:nvSpPr>
        <p:spPr>
          <a:xfrm>
            <a:off x="7451768" y="2147451"/>
            <a:ext cx="3444240" cy="42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1600" dirty="0"/>
              <a:t>多长时间能存够</a:t>
            </a:r>
            <a:r>
              <a:rPr lang="en-US" altLang="zh-CN" sz="1600" dirty="0"/>
              <a:t>10000</a:t>
            </a:r>
            <a:r>
              <a:rPr lang="zh-CN" altLang="zh-CN" sz="1600" dirty="0"/>
              <a:t>元？</a:t>
            </a:r>
            <a:endParaRPr lang="zh-CN" altLang="en-US" sz="1600" dirty="0"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5112EF87-6DF4-4D3B-85A3-98D3AA7B0846}"/>
              </a:ext>
            </a:extLst>
          </p:cNvPr>
          <p:cNvSpPr txBox="1"/>
          <p:nvPr/>
        </p:nvSpPr>
        <p:spPr>
          <a:xfrm>
            <a:off x="7461098" y="2634783"/>
            <a:ext cx="4090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money=0</a:t>
            </a:r>
          </a:p>
          <a:p>
            <a:pPr lvl="0">
              <a:lnSpc>
                <a:spcPct val="150000"/>
              </a:lnSpc>
            </a:pPr>
            <a:r>
              <a:rPr lang="en-US" altLang="zh-CN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week=0</a:t>
            </a:r>
          </a:p>
          <a:p>
            <a:pPr lvl="0">
              <a:lnSpc>
                <a:spcPct val="150000"/>
              </a:lnSpc>
            </a:pPr>
            <a:r>
              <a:rPr lang="en-US" altLang="zh-CN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while ___________:#</a:t>
            </a:r>
            <a:r>
              <a:rPr lang="zh-CN" altLang="en-US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循环条件</a:t>
            </a:r>
          </a:p>
          <a:p>
            <a:pPr lvl="0">
              <a:lnSpc>
                <a:spcPct val="150000"/>
              </a:lnSpc>
            </a:pPr>
            <a:r>
              <a:rPr lang="en-US" altLang="zh-CN" sz="1600" dirty="0" smtClean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     ___________#</a:t>
            </a:r>
            <a:r>
              <a:rPr lang="zh-CN" altLang="en-US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存款周数加</a:t>
            </a:r>
            <a:r>
              <a:rPr lang="en-US" altLang="zh-CN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1</a:t>
            </a:r>
          </a:p>
          <a:p>
            <a:pPr lvl="0">
              <a:lnSpc>
                <a:spcPct val="150000"/>
              </a:lnSpc>
            </a:pPr>
            <a:r>
              <a:rPr lang="en-US" altLang="zh-CN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1600" dirty="0" smtClean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    ___________#</a:t>
            </a:r>
            <a:r>
              <a:rPr lang="zh-CN" altLang="en-US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计算新的存款金额</a:t>
            </a:r>
          </a:p>
          <a:p>
            <a:pPr lvl="0">
              <a:lnSpc>
                <a:spcPct val="150000"/>
              </a:lnSpc>
            </a:pPr>
            <a:r>
              <a:rPr lang="en-US" altLang="zh-CN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print(week,"</a:t>
            </a:r>
            <a:r>
              <a:rPr lang="zh-CN" altLang="en-US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周多于一万元</a:t>
            </a:r>
            <a:r>
              <a:rPr lang="en-US" altLang="zh-CN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")</a:t>
            </a:r>
          </a:p>
          <a:p>
            <a:pPr lvl="0">
              <a:lnSpc>
                <a:spcPct val="150000"/>
              </a:lnSpc>
            </a:pPr>
            <a:r>
              <a:rPr lang="en-US" altLang="zh-CN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print(week,"</a:t>
            </a:r>
            <a:r>
              <a:rPr lang="zh-CN" altLang="en-US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周后存款金额是：</a:t>
            </a:r>
            <a:r>
              <a:rPr lang="en-US" altLang="zh-CN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",money,"</a:t>
            </a:r>
            <a:r>
              <a:rPr lang="zh-CN" altLang="en-US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元</a:t>
            </a:r>
            <a:r>
              <a:rPr lang="en-US" altLang="zh-CN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")</a:t>
            </a:r>
            <a:endParaRPr lang="zh-CN" altLang="en-US" sz="1600" dirty="0"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2005">
            <a:off x="1107072" y="1617675"/>
            <a:ext cx="3873079" cy="443790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71363" y="3036837"/>
            <a:ext cx="31948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/>
              <a:t>第一周存</a:t>
            </a:r>
            <a:r>
              <a:rPr lang="en-US" altLang="zh-CN" sz="2800" dirty="0"/>
              <a:t>10</a:t>
            </a:r>
            <a:r>
              <a:rPr lang="zh-CN" altLang="zh-CN" sz="2800" dirty="0"/>
              <a:t>元，第二周存</a:t>
            </a:r>
            <a:r>
              <a:rPr lang="en-US" altLang="zh-CN" sz="2800" dirty="0"/>
              <a:t>20</a:t>
            </a:r>
            <a:r>
              <a:rPr lang="zh-CN" altLang="zh-CN" sz="2800" dirty="0"/>
              <a:t>元，第</a:t>
            </a:r>
            <a:r>
              <a:rPr lang="en-US" altLang="zh-CN" sz="2800" dirty="0"/>
              <a:t>3</a:t>
            </a:r>
            <a:r>
              <a:rPr lang="zh-CN" altLang="zh-CN" sz="2800" dirty="0"/>
              <a:t>周存</a:t>
            </a:r>
            <a:r>
              <a:rPr lang="en-US" altLang="zh-CN" sz="2800" dirty="0"/>
              <a:t>30</a:t>
            </a:r>
            <a:r>
              <a:rPr lang="zh-CN" altLang="zh-CN" sz="2800" dirty="0"/>
              <a:t>元…一直到第</a:t>
            </a:r>
            <a:r>
              <a:rPr lang="en-US" altLang="zh-CN" sz="2800" dirty="0"/>
              <a:t>52</a:t>
            </a:r>
            <a:r>
              <a:rPr lang="zh-CN" altLang="zh-CN" sz="2800" dirty="0"/>
              <a:t>周存</a:t>
            </a:r>
            <a:r>
              <a:rPr lang="en-US" altLang="zh-CN" sz="2800" dirty="0"/>
              <a:t>520</a:t>
            </a:r>
            <a:r>
              <a:rPr lang="zh-CN" altLang="zh-CN" sz="2800" dirty="0"/>
              <a:t>元。</a:t>
            </a:r>
          </a:p>
        </p:txBody>
      </p:sp>
    </p:spTree>
    <p:extLst>
      <p:ext uri="{BB962C8B-B14F-4D97-AF65-F5344CB8AC3E}">
        <p14:creationId xmlns:p14="http://schemas.microsoft.com/office/powerpoint/2010/main" val="237704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63" y="3665383"/>
            <a:ext cx="3635188" cy="36351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977" y="2931457"/>
            <a:ext cx="6332717" cy="47602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99" y="-283881"/>
            <a:ext cx="2667314" cy="3322916"/>
          </a:xfrm>
          <a:prstGeom prst="rect">
            <a:avLst/>
          </a:prstGeom>
        </p:spPr>
      </p:pic>
      <p:grpSp>
        <p:nvGrpSpPr>
          <p:cNvPr id="5" name="组 4"/>
          <p:cNvGrpSpPr/>
          <p:nvPr/>
        </p:nvGrpSpPr>
        <p:grpSpPr>
          <a:xfrm>
            <a:off x="4059513" y="1883828"/>
            <a:ext cx="6483193" cy="2354036"/>
            <a:chOff x="1200479" y="1272676"/>
            <a:chExt cx="6483193" cy="235403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0479" y="1272676"/>
              <a:ext cx="2354036" cy="2354036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3651799" y="2095751"/>
              <a:ext cx="403187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第</a:t>
              </a:r>
              <a:r>
                <a:rPr kumimoji="1" lang="en-US" altLang="zh-CN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4</a:t>
              </a:r>
              <a:r>
                <a:rPr kumimoji="1" lang="zh-CN" altLang="en-US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项</a:t>
              </a:r>
              <a:r>
                <a:rPr kumimoji="1" lang="en-US" altLang="zh-CN" sz="4000" dirty="0" smtClean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—</a:t>
              </a:r>
              <a:r>
                <a:rPr kumimoji="1" lang="zh-CN" altLang="en-US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反转数字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42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293974" y="378467"/>
            <a:ext cx="2181788" cy="1174215"/>
            <a:chOff x="1750266" y="2093420"/>
            <a:chExt cx="2181788" cy="117421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266" y="2093420"/>
              <a:ext cx="1174215" cy="1174215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131835" y="2449694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400" dirty="0" smtClean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拓展</a:t>
              </a:r>
              <a:endParaRPr kumimoji="1" lang="en-US" altLang="zh-CN" sz="2400" dirty="0" smtClean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379" y="2759607"/>
            <a:ext cx="3276600" cy="290425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75473022-51EE-426A-943A-4D3C0176316D}"/>
              </a:ext>
            </a:extLst>
          </p:cNvPr>
          <p:cNvSpPr/>
          <p:nvPr/>
        </p:nvSpPr>
        <p:spPr>
          <a:xfrm>
            <a:off x="1806747" y="1941458"/>
            <a:ext cx="9871906" cy="4154541"/>
          </a:xfrm>
          <a:prstGeom prst="rect">
            <a:avLst/>
          </a:prstGeom>
          <a:noFill/>
          <a:ln w="38100">
            <a:solidFill>
              <a:srgbClr val="C8B07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3B09A9E-701C-4227-87BD-0A2EC1B0FA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974" y="1552682"/>
            <a:ext cx="3025546" cy="402024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815223" y="2370621"/>
            <a:ext cx="7280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      </a:t>
            </a:r>
            <a:r>
              <a:rPr lang="zh-CN" altLang="zh-CN" sz="2800" b="1" dirty="0" smtClean="0"/>
              <a:t>反转</a:t>
            </a:r>
            <a:r>
              <a:rPr lang="zh-CN" altLang="zh-CN" sz="2800" b="1" dirty="0"/>
              <a:t>任意位数正整数：从键盘输入一个正整数（位数不确定），反转后输出。</a:t>
            </a:r>
            <a:endParaRPr kumimoji="1" lang="zh-CN" altLang="en-US" sz="2800" b="1" dirty="0">
              <a:solidFill>
                <a:srgbClr val="A18560"/>
              </a:solidFill>
              <a:latin typeface="HappyZcool-2016" charset="-122"/>
              <a:ea typeface="HappyZcool-2016" charset="-122"/>
              <a:cs typeface="HappyZcool-2016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5112EF87-6DF4-4D3B-85A3-98D3AA7B0846}"/>
              </a:ext>
            </a:extLst>
          </p:cNvPr>
          <p:cNvSpPr txBox="1"/>
          <p:nvPr/>
        </p:nvSpPr>
        <p:spPr>
          <a:xfrm>
            <a:off x="2855209" y="3346183"/>
            <a:ext cx="5915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/>
              <a:t>算法：输入数字用</a:t>
            </a:r>
            <a:r>
              <a:rPr lang="en-US" altLang="zh-CN" sz="2000" dirty="0"/>
              <a:t>x</a:t>
            </a:r>
            <a:r>
              <a:rPr lang="zh-CN" altLang="zh-CN" sz="2000" dirty="0"/>
              <a:t>记录，反转后数字用</a:t>
            </a:r>
            <a:r>
              <a:rPr lang="en-US" altLang="zh-CN" sz="2000" dirty="0"/>
              <a:t>y</a:t>
            </a:r>
            <a:r>
              <a:rPr lang="zh-CN" altLang="zh-CN" sz="2000" dirty="0"/>
              <a:t>记录。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5112EF87-6DF4-4D3B-85A3-98D3AA7B0846}"/>
              </a:ext>
            </a:extLst>
          </p:cNvPr>
          <p:cNvSpPr txBox="1"/>
          <p:nvPr/>
        </p:nvSpPr>
        <p:spPr>
          <a:xfrm>
            <a:off x="2855210" y="3844811"/>
            <a:ext cx="49171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       </a:t>
            </a:r>
            <a:r>
              <a:rPr lang="zh-CN" altLang="zh-CN" sz="2000" dirty="0" smtClean="0"/>
              <a:t>利用</a:t>
            </a:r>
            <a:r>
              <a:rPr lang="zh-CN" altLang="zh-CN" sz="2000" dirty="0"/>
              <a:t>整除（</a:t>
            </a:r>
            <a:r>
              <a:rPr lang="en-US" altLang="zh-CN" sz="2000" dirty="0"/>
              <a:t>//</a:t>
            </a:r>
            <a:r>
              <a:rPr lang="zh-CN" altLang="zh-CN" sz="2000" dirty="0"/>
              <a:t>）和取模（</a:t>
            </a:r>
            <a:r>
              <a:rPr lang="en-US" altLang="zh-CN" sz="2000" dirty="0"/>
              <a:t>%</a:t>
            </a:r>
            <a:r>
              <a:rPr lang="zh-CN" altLang="zh-CN" sz="2000" dirty="0"/>
              <a:t>）运算分离</a:t>
            </a:r>
            <a:r>
              <a:rPr lang="en-US" altLang="zh-CN" sz="2000" dirty="0"/>
              <a:t>x</a:t>
            </a:r>
            <a:r>
              <a:rPr lang="zh-CN" altLang="zh-CN" sz="2000" dirty="0"/>
              <a:t>每位数字，从个位开始，每得到一位数字就加入到新产生的数字</a:t>
            </a:r>
            <a:r>
              <a:rPr lang="en-US" altLang="zh-CN" sz="2000" dirty="0"/>
              <a:t>y</a:t>
            </a:r>
            <a:r>
              <a:rPr lang="zh-CN" altLang="zh-CN" sz="2000" dirty="0"/>
              <a:t>。</a:t>
            </a:r>
          </a:p>
        </p:txBody>
      </p:sp>
      <p:sp>
        <p:nvSpPr>
          <p:cNvPr id="12" name="文本框 10">
            <a:extLst>
              <a:ext uri="{FF2B5EF4-FFF2-40B4-BE49-F238E27FC236}">
                <a16:creationId xmlns:a16="http://schemas.microsoft.com/office/drawing/2014/main" xmlns="" id="{5112EF87-6DF4-4D3B-85A3-98D3AA7B0846}"/>
              </a:ext>
            </a:extLst>
          </p:cNvPr>
          <p:cNvSpPr txBox="1"/>
          <p:nvPr/>
        </p:nvSpPr>
        <p:spPr>
          <a:xfrm>
            <a:off x="2855210" y="5038142"/>
            <a:ext cx="3444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/>
              <a:t>例： 输入</a:t>
            </a:r>
            <a:r>
              <a:rPr lang="en-US" altLang="zh-CN" sz="2000" dirty="0"/>
              <a:t>23468</a:t>
            </a:r>
            <a:endParaRPr lang="zh-CN" altLang="zh-CN" sz="2000" dirty="0"/>
          </a:p>
          <a:p>
            <a:r>
              <a:rPr lang="en-US" altLang="zh-CN" sz="2000" dirty="0"/>
              <a:t>     </a:t>
            </a:r>
            <a:r>
              <a:rPr lang="en-US" altLang="zh-CN" sz="2000" dirty="0" smtClean="0"/>
              <a:t>     </a:t>
            </a:r>
            <a:r>
              <a:rPr lang="zh-CN" altLang="zh-CN" sz="2000" dirty="0" smtClean="0"/>
              <a:t>输出</a:t>
            </a:r>
            <a:r>
              <a:rPr lang="en-US" altLang="zh-CN" sz="2000" dirty="0"/>
              <a:t>86432</a:t>
            </a:r>
            <a:endParaRPr lang="zh-CN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1063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293974" y="378467"/>
            <a:ext cx="2181788" cy="1174215"/>
            <a:chOff x="1750266" y="2093420"/>
            <a:chExt cx="2181788" cy="117421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266" y="2093420"/>
              <a:ext cx="1174215" cy="1174215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131835" y="2449694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拓展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4" y="1411706"/>
            <a:ext cx="5045242" cy="50452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7" b="15471"/>
          <a:stretch/>
        </p:blipFill>
        <p:spPr>
          <a:xfrm>
            <a:off x="3433011" y="378467"/>
            <a:ext cx="9545053" cy="664351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791550" y="2623581"/>
            <a:ext cx="3557934" cy="536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kumimoji="1" lang="zh-CN" altLang="en-US" sz="2800" dirty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rPr>
              <a:t>反转数字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5112EF87-6DF4-4D3B-85A3-98D3AA7B0846}"/>
              </a:ext>
            </a:extLst>
          </p:cNvPr>
          <p:cNvSpPr txBox="1"/>
          <p:nvPr/>
        </p:nvSpPr>
        <p:spPr>
          <a:xfrm>
            <a:off x="5791549" y="3271523"/>
            <a:ext cx="4988745" cy="2309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x=</a:t>
            </a:r>
            <a:r>
              <a:rPr lang="en-US" altLang="zh-CN" sz="1400" dirty="0" err="1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int</a:t>
            </a: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(input("</a:t>
            </a:r>
            <a:r>
              <a:rPr lang="zh-CN" altLang="en-US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请输入一个正整数：</a:t>
            </a: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"))</a:t>
            </a: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y=0</a:t>
            </a: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while_________:       </a:t>
            </a: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    __________</a:t>
            </a: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    __________</a:t>
            </a: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    </a:t>
            </a: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print("</a:t>
            </a:r>
            <a:r>
              <a:rPr lang="zh-CN" altLang="en-US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反转后的数字是：</a:t>
            </a: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",y)</a:t>
            </a:r>
            <a:endParaRPr lang="zh-CN" altLang="en-US" sz="1400" dirty="0"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4107" y="3934327"/>
            <a:ext cx="690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x!=0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5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63" y="3665383"/>
            <a:ext cx="3635188" cy="36351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977" y="2931457"/>
            <a:ext cx="6332717" cy="4760259"/>
          </a:xfrm>
          <a:prstGeom prst="rect">
            <a:avLst/>
          </a:prstGeom>
        </p:spPr>
      </p:pic>
      <p:grpSp>
        <p:nvGrpSpPr>
          <p:cNvPr id="4" name="组 3"/>
          <p:cNvGrpSpPr/>
          <p:nvPr/>
        </p:nvGrpSpPr>
        <p:grpSpPr>
          <a:xfrm>
            <a:off x="4400586" y="1843060"/>
            <a:ext cx="5122538" cy="1583107"/>
            <a:chOff x="4072960" y="2170554"/>
            <a:chExt cx="5122538" cy="1583107"/>
          </a:xfrm>
        </p:grpSpPr>
        <p:sp>
          <p:nvSpPr>
            <p:cNvPr id="5" name="文本框 4"/>
            <p:cNvSpPr txBox="1"/>
            <p:nvPr/>
          </p:nvSpPr>
          <p:spPr>
            <a:xfrm>
              <a:off x="4086407" y="2184001"/>
              <a:ext cx="510909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9600" dirty="0">
                  <a:latin typeface="HappyZcool-2016" charset="-122"/>
                  <a:ea typeface="HappyZcool-2016" charset="-122"/>
                  <a:cs typeface="HappyZcool-2016" charset="-122"/>
                </a:rPr>
                <a:t>谢谢观看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072960" y="2170554"/>
              <a:ext cx="510909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96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谢谢观看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99" y="-283881"/>
            <a:ext cx="2667314" cy="332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4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977" y="2692981"/>
            <a:ext cx="5201343" cy="3909813"/>
          </a:xfrm>
          <a:prstGeom prst="rect">
            <a:avLst/>
          </a:prstGeom>
        </p:spPr>
      </p:pic>
      <p:grpSp>
        <p:nvGrpSpPr>
          <p:cNvPr id="8" name="组 7"/>
          <p:cNvGrpSpPr/>
          <p:nvPr/>
        </p:nvGrpSpPr>
        <p:grpSpPr>
          <a:xfrm>
            <a:off x="1452171" y="604177"/>
            <a:ext cx="2698175" cy="1589538"/>
            <a:chOff x="4066528" y="2164123"/>
            <a:chExt cx="2698175" cy="1589538"/>
          </a:xfrm>
        </p:grpSpPr>
        <p:sp>
          <p:nvSpPr>
            <p:cNvPr id="9" name="文本框 8"/>
            <p:cNvSpPr txBox="1"/>
            <p:nvPr/>
          </p:nvSpPr>
          <p:spPr>
            <a:xfrm>
              <a:off x="4086407" y="2184001"/>
              <a:ext cx="264687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9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目录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066528" y="2164123"/>
              <a:ext cx="26981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96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目录</a:t>
              </a:r>
            </a:p>
          </p:txBody>
        </p:sp>
      </p:grpSp>
      <p:grpSp>
        <p:nvGrpSpPr>
          <p:cNvPr id="11" name="组 10"/>
          <p:cNvGrpSpPr/>
          <p:nvPr/>
        </p:nvGrpSpPr>
        <p:grpSpPr>
          <a:xfrm>
            <a:off x="4898297" y="826612"/>
            <a:ext cx="6262346" cy="1467617"/>
            <a:chOff x="1934287" y="1769633"/>
            <a:chExt cx="6262346" cy="146761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3651799" y="2095751"/>
              <a:ext cx="45448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第</a:t>
              </a:r>
              <a:r>
                <a:rPr kumimoji="1" lang="en-US" altLang="zh-CN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1</a:t>
              </a:r>
              <a:r>
                <a:rPr kumimoji="1" lang="zh-CN" altLang="en-US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项</a:t>
              </a:r>
              <a:r>
                <a:rPr kumimoji="1" lang="en-US" altLang="zh-CN" sz="4000" dirty="0" smtClean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—</a:t>
              </a:r>
              <a:r>
                <a:rPr kumimoji="1" lang="zh-CN" altLang="en-US" sz="4000" dirty="0" smtClean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最大公约数</a:t>
              </a:r>
              <a:endParaRPr kumimoji="1" lang="zh-CN" altLang="en-US" sz="4000" dirty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endParaRPr>
            </a:p>
          </p:txBody>
        </p:sp>
      </p:grpSp>
      <p:grpSp>
        <p:nvGrpSpPr>
          <p:cNvPr id="14" name="组 13"/>
          <p:cNvGrpSpPr/>
          <p:nvPr/>
        </p:nvGrpSpPr>
        <p:grpSpPr>
          <a:xfrm>
            <a:off x="4898297" y="2108445"/>
            <a:ext cx="6262346" cy="1467617"/>
            <a:chOff x="1934287" y="1769633"/>
            <a:chExt cx="6262346" cy="146761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3651799" y="2095751"/>
              <a:ext cx="45448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第</a:t>
              </a:r>
              <a:r>
                <a:rPr kumimoji="1" lang="en-US" altLang="zh-CN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2</a:t>
              </a:r>
              <a:r>
                <a:rPr kumimoji="1" lang="zh-CN" altLang="en-US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项</a:t>
              </a:r>
              <a:r>
                <a:rPr kumimoji="1" lang="en-US" altLang="zh-CN" sz="4000" dirty="0" smtClean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—</a:t>
              </a:r>
              <a:r>
                <a:rPr kumimoji="1" lang="zh-CN" altLang="en-US" sz="4000" dirty="0" smtClean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各位数加和</a:t>
              </a:r>
              <a:endParaRPr kumimoji="1" lang="zh-CN" altLang="en-US" sz="4000" dirty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endParaRPr>
            </a:p>
          </p:txBody>
        </p:sp>
      </p:grpSp>
      <p:grpSp>
        <p:nvGrpSpPr>
          <p:cNvPr id="17" name="组 16"/>
          <p:cNvGrpSpPr/>
          <p:nvPr/>
        </p:nvGrpSpPr>
        <p:grpSpPr>
          <a:xfrm>
            <a:off x="4898297" y="3492601"/>
            <a:ext cx="6262346" cy="1467617"/>
            <a:chOff x="1934287" y="1769633"/>
            <a:chExt cx="6262346" cy="1467617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651799" y="2095751"/>
              <a:ext cx="45448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第</a:t>
              </a:r>
              <a:r>
                <a:rPr kumimoji="1" lang="en-US" altLang="zh-CN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3</a:t>
              </a:r>
              <a:r>
                <a:rPr kumimoji="1" lang="zh-CN" altLang="en-US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项</a:t>
              </a:r>
              <a:r>
                <a:rPr kumimoji="1" lang="en-US" altLang="zh-CN" sz="4000" dirty="0" smtClean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—52</a:t>
              </a:r>
              <a:r>
                <a:rPr kumimoji="1" lang="zh-CN" altLang="en-US" sz="4000" dirty="0" smtClean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周存钱法</a:t>
              </a:r>
              <a:endParaRPr kumimoji="1" lang="zh-CN" altLang="en-US" sz="4000" dirty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endParaRPr>
            </a:p>
          </p:txBody>
        </p:sp>
      </p:grpSp>
      <p:grpSp>
        <p:nvGrpSpPr>
          <p:cNvPr id="20" name="组 19"/>
          <p:cNvGrpSpPr/>
          <p:nvPr/>
        </p:nvGrpSpPr>
        <p:grpSpPr>
          <a:xfrm>
            <a:off x="4898297" y="4835030"/>
            <a:ext cx="5749385" cy="1467617"/>
            <a:chOff x="1934287" y="1769633"/>
            <a:chExt cx="5749385" cy="1467617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3651799" y="2095751"/>
              <a:ext cx="403187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第</a:t>
              </a:r>
              <a:r>
                <a:rPr kumimoji="1" lang="en-US" altLang="zh-CN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4</a:t>
              </a:r>
              <a:r>
                <a:rPr kumimoji="1" lang="zh-CN" altLang="en-US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项</a:t>
              </a:r>
              <a:r>
                <a:rPr kumimoji="1" lang="en-US" altLang="zh-CN" sz="4000" dirty="0" smtClean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—</a:t>
              </a:r>
              <a:r>
                <a:rPr kumimoji="1" lang="zh-CN" altLang="en-US" sz="4000" dirty="0" smtClean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反转数字</a:t>
              </a:r>
              <a:endParaRPr kumimoji="1" lang="zh-CN" altLang="en-US" sz="4000" dirty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541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63" y="3665383"/>
            <a:ext cx="3635188" cy="36351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977" y="2931457"/>
            <a:ext cx="6332717" cy="476025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99" y="-283881"/>
            <a:ext cx="2667314" cy="3322916"/>
          </a:xfrm>
          <a:prstGeom prst="rect">
            <a:avLst/>
          </a:prstGeom>
        </p:spPr>
      </p:pic>
      <p:grpSp>
        <p:nvGrpSpPr>
          <p:cNvPr id="10" name="组 9"/>
          <p:cNvGrpSpPr/>
          <p:nvPr/>
        </p:nvGrpSpPr>
        <p:grpSpPr>
          <a:xfrm>
            <a:off x="4059513" y="1883828"/>
            <a:ext cx="6996154" cy="2354036"/>
            <a:chOff x="1200479" y="1272676"/>
            <a:chExt cx="6996154" cy="235403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0479" y="1272676"/>
              <a:ext cx="2354036" cy="2354036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3651799" y="2095751"/>
              <a:ext cx="45448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第</a:t>
              </a:r>
              <a:r>
                <a:rPr kumimoji="1" lang="en-US" altLang="zh-CN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1</a:t>
              </a:r>
              <a:r>
                <a:rPr kumimoji="1" lang="zh-CN" altLang="en-US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项</a:t>
              </a:r>
              <a:r>
                <a:rPr kumimoji="1" lang="en-US" altLang="zh-CN" sz="4000" dirty="0" smtClean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—</a:t>
              </a:r>
              <a:r>
                <a:rPr kumimoji="1" lang="zh-CN" altLang="en-US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最大公约数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59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293974" y="378467"/>
            <a:ext cx="2489565" cy="1174215"/>
            <a:chOff x="1750266" y="2093420"/>
            <a:chExt cx="2489565" cy="117421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266" y="2093420"/>
              <a:ext cx="1174215" cy="1174215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131835" y="2449694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400" dirty="0" smtClean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任务一</a:t>
              </a:r>
              <a:endParaRPr kumimoji="1" lang="zh-CN" altLang="en-US" sz="2400" dirty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00000">
            <a:off x="923804" y="1728272"/>
            <a:ext cx="2069208" cy="225731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90596" y="1707622"/>
            <a:ext cx="8460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/>
              <a:t>利用</a:t>
            </a:r>
            <a:r>
              <a:rPr lang="en-US" altLang="zh-CN" sz="2800" b="1" dirty="0"/>
              <a:t>python</a:t>
            </a:r>
            <a:r>
              <a:rPr lang="zh-CN" altLang="zh-CN" sz="2800" b="1" dirty="0"/>
              <a:t>实现</a:t>
            </a:r>
            <a:r>
              <a:rPr lang="zh-CN" altLang="zh-CN" sz="2800" b="1" dirty="0">
                <a:solidFill>
                  <a:srgbClr val="FF0000"/>
                </a:solidFill>
              </a:rPr>
              <a:t>辗转相除法</a:t>
            </a:r>
            <a:r>
              <a:rPr lang="zh-CN" altLang="zh-CN" sz="2800" b="1" dirty="0"/>
              <a:t>计算两个数的</a:t>
            </a:r>
            <a:r>
              <a:rPr lang="zh-CN" altLang="zh-CN" sz="2800" b="1" dirty="0">
                <a:solidFill>
                  <a:srgbClr val="FF0000"/>
                </a:solidFill>
              </a:rPr>
              <a:t>最大公约数</a:t>
            </a:r>
            <a:r>
              <a:rPr lang="zh-CN" altLang="zh-CN" sz="2800" b="1" dirty="0"/>
              <a:t>？</a:t>
            </a:r>
            <a:endParaRPr kumimoji="1" lang="zh-CN" altLang="en-US" sz="2800" b="1" dirty="0">
              <a:solidFill>
                <a:srgbClr val="A18560"/>
              </a:solidFill>
              <a:latin typeface="HappyZcool-2016" charset="-122"/>
              <a:ea typeface="HappyZcool-2016" charset="-122"/>
              <a:cs typeface="HappyZcool-2016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5112EF87-6DF4-4D3B-85A3-98D3AA7B0846}"/>
              </a:ext>
            </a:extLst>
          </p:cNvPr>
          <p:cNvSpPr txBox="1"/>
          <p:nvPr/>
        </p:nvSpPr>
        <p:spPr>
          <a:xfrm>
            <a:off x="3490595" y="2564705"/>
            <a:ext cx="8460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/>
              <a:t>古希腊数学家欧几里得在其著作《</a:t>
            </a:r>
            <a:r>
              <a:rPr lang="en-US" altLang="zh-CN" sz="2400" dirty="0"/>
              <a:t>The Elements</a:t>
            </a:r>
            <a:r>
              <a:rPr lang="zh-CN" altLang="zh-CN" sz="2400" dirty="0"/>
              <a:t>》中最早描述了这种算法</a:t>
            </a:r>
            <a:r>
              <a:rPr lang="en-US" altLang="zh-CN" sz="2400" dirty="0"/>
              <a:t>,</a:t>
            </a:r>
            <a:r>
              <a:rPr lang="zh-CN" altLang="zh-CN" sz="2400" dirty="0"/>
              <a:t>所以被命名为欧几里得算法。</a:t>
            </a:r>
            <a:r>
              <a:rPr lang="zh-CN" altLang="zh-CN" sz="2400" dirty="0">
                <a:solidFill>
                  <a:srgbClr val="FF0000"/>
                </a:solidFill>
              </a:rPr>
              <a:t>以除数和余数反复做除法运算</a:t>
            </a:r>
            <a:r>
              <a:rPr lang="zh-CN" altLang="zh-CN" sz="2400" dirty="0"/>
              <a:t>，当</a:t>
            </a:r>
            <a:r>
              <a:rPr lang="zh-CN" altLang="zh-CN" sz="2400" dirty="0">
                <a:solidFill>
                  <a:srgbClr val="FF0000"/>
                </a:solidFill>
              </a:rPr>
              <a:t>余数为</a:t>
            </a:r>
            <a:r>
              <a:rPr lang="en-US" altLang="zh-CN" sz="2400" dirty="0">
                <a:solidFill>
                  <a:srgbClr val="FF0000"/>
                </a:solidFill>
              </a:rPr>
              <a:t> 0 </a:t>
            </a:r>
            <a:r>
              <a:rPr lang="zh-CN" altLang="zh-CN" sz="2400" dirty="0"/>
              <a:t>时，取</a:t>
            </a:r>
            <a:r>
              <a:rPr lang="zh-CN" altLang="zh-CN" sz="2400" dirty="0">
                <a:solidFill>
                  <a:srgbClr val="FF0000"/>
                </a:solidFill>
              </a:rPr>
              <a:t>当前算式除数</a:t>
            </a:r>
            <a:r>
              <a:rPr lang="zh-CN" altLang="zh-CN" sz="2400" dirty="0"/>
              <a:t>为最大公约数。</a:t>
            </a:r>
          </a:p>
        </p:txBody>
      </p:sp>
      <p:pic>
        <p:nvPicPr>
          <p:cNvPr id="8" name="图片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294148">
            <a:off x="10200738" y="4427562"/>
            <a:ext cx="1578414" cy="172190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473552" y="4114024"/>
            <a:ext cx="3557934" cy="536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rPr>
              <a:t>例如：</a:t>
            </a:r>
            <a:endParaRPr kumimoji="1" lang="zh-CN" altLang="en-US" sz="2800" dirty="0">
              <a:solidFill>
                <a:srgbClr val="A18560"/>
              </a:solidFill>
              <a:latin typeface="HappyZcool-2016" charset="-122"/>
              <a:ea typeface="HappyZcool-2016" charset="-122"/>
              <a:cs typeface="HappyZcool-2016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5112EF87-6DF4-4D3B-85A3-98D3AA7B0846}"/>
              </a:ext>
            </a:extLst>
          </p:cNvPr>
          <p:cNvSpPr txBox="1"/>
          <p:nvPr/>
        </p:nvSpPr>
        <p:spPr>
          <a:xfrm>
            <a:off x="1473552" y="4761966"/>
            <a:ext cx="3444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36/</a:t>
            </a:r>
            <a:r>
              <a:rPr lang="en-US" altLang="zh-CN" sz="2000" b="1" dirty="0">
                <a:solidFill>
                  <a:srgbClr val="00B050"/>
                </a:solidFill>
              </a:rPr>
              <a:t>21</a:t>
            </a:r>
            <a:r>
              <a:rPr lang="en-US" altLang="zh-CN" sz="2000" dirty="0"/>
              <a:t>=1…</a:t>
            </a:r>
            <a:r>
              <a:rPr lang="en-US" altLang="zh-CN" sz="2000" b="1" dirty="0">
                <a:solidFill>
                  <a:srgbClr val="00B050"/>
                </a:solidFill>
              </a:rPr>
              <a:t>15</a:t>
            </a:r>
            <a:endParaRPr lang="zh-CN" altLang="zh-CN" sz="2000" dirty="0">
              <a:solidFill>
                <a:srgbClr val="00B050"/>
              </a:solidFill>
            </a:endParaRPr>
          </a:p>
          <a:p>
            <a:r>
              <a:rPr lang="en-US" altLang="zh-CN" sz="2000" b="1" dirty="0">
                <a:solidFill>
                  <a:srgbClr val="00B050"/>
                </a:solidFill>
              </a:rPr>
              <a:t>21</a:t>
            </a:r>
            <a:r>
              <a:rPr lang="en-US" altLang="zh-CN" sz="2000" dirty="0"/>
              <a:t>/</a:t>
            </a:r>
            <a:r>
              <a:rPr lang="en-US" altLang="zh-CN" sz="2000" b="1" dirty="0">
                <a:solidFill>
                  <a:srgbClr val="00B050"/>
                </a:solidFill>
              </a:rPr>
              <a:t>15</a:t>
            </a:r>
            <a:r>
              <a:rPr lang="en-US" altLang="zh-CN" sz="2000" dirty="0"/>
              <a:t>=1…</a:t>
            </a:r>
            <a:r>
              <a:rPr lang="en-US" altLang="zh-CN" sz="2000" b="1" dirty="0">
                <a:solidFill>
                  <a:srgbClr val="FF0000"/>
                </a:solidFill>
              </a:rPr>
              <a:t>6</a:t>
            </a:r>
            <a:endParaRPr lang="zh-CN" altLang="zh-CN" sz="2000" dirty="0">
              <a:solidFill>
                <a:srgbClr val="FF0000"/>
              </a:solidFill>
            </a:endParaRPr>
          </a:p>
          <a:p>
            <a:r>
              <a:rPr lang="en-US" altLang="zh-CN" sz="2000" b="1" dirty="0">
                <a:solidFill>
                  <a:srgbClr val="FF0000"/>
                </a:solidFill>
              </a:rPr>
              <a:t>15</a:t>
            </a:r>
            <a:r>
              <a:rPr lang="en-US" altLang="zh-CN" sz="2000" dirty="0"/>
              <a:t>/</a:t>
            </a:r>
            <a:r>
              <a:rPr lang="en-US" altLang="zh-CN" sz="2000" b="1" dirty="0">
                <a:solidFill>
                  <a:srgbClr val="FF0000"/>
                </a:solidFill>
              </a:rPr>
              <a:t>6</a:t>
            </a:r>
            <a:r>
              <a:rPr lang="en-US" altLang="zh-CN" sz="2000" dirty="0"/>
              <a:t>=2..</a:t>
            </a:r>
            <a:r>
              <a:rPr lang="en-US" altLang="zh-CN" sz="2000" b="1" dirty="0">
                <a:solidFill>
                  <a:srgbClr val="7030A0"/>
                </a:solidFill>
              </a:rPr>
              <a:t>3</a:t>
            </a:r>
            <a:endParaRPr lang="zh-CN" altLang="zh-CN" sz="2000" dirty="0">
              <a:solidFill>
                <a:srgbClr val="7030A0"/>
              </a:solidFill>
            </a:endParaRPr>
          </a:p>
          <a:p>
            <a:r>
              <a:rPr lang="en-US" altLang="zh-CN" sz="2000" b="1" dirty="0">
                <a:solidFill>
                  <a:srgbClr val="7030A0"/>
                </a:solidFill>
              </a:rPr>
              <a:t>6</a:t>
            </a:r>
            <a:r>
              <a:rPr lang="en-US" altLang="zh-CN" sz="2000" dirty="0"/>
              <a:t>/</a:t>
            </a:r>
            <a:r>
              <a:rPr lang="en-US" altLang="zh-CN" sz="2000" b="1" dirty="0"/>
              <a:t>3</a:t>
            </a:r>
            <a:r>
              <a:rPr lang="en-US" altLang="zh-CN" sz="2000" dirty="0"/>
              <a:t>=2..0</a:t>
            </a:r>
            <a:endParaRPr lang="zh-CN" altLang="zh-CN" sz="2000" dirty="0"/>
          </a:p>
          <a:p>
            <a:r>
              <a:rPr lang="zh-CN" altLang="zh-CN" sz="2000" dirty="0"/>
              <a:t>那么</a:t>
            </a:r>
            <a:r>
              <a:rPr lang="en-US" altLang="zh-CN" sz="2000" dirty="0"/>
              <a:t>36</a:t>
            </a:r>
            <a:r>
              <a:rPr lang="zh-CN" altLang="zh-CN" sz="2000" dirty="0"/>
              <a:t>和</a:t>
            </a:r>
            <a:r>
              <a:rPr lang="en-US" altLang="zh-CN" sz="2000" dirty="0"/>
              <a:t>21</a:t>
            </a:r>
            <a:r>
              <a:rPr lang="zh-CN" altLang="zh-CN" sz="2000" dirty="0"/>
              <a:t>的最大公约数就是</a:t>
            </a:r>
            <a:r>
              <a:rPr lang="en-US" altLang="zh-CN" sz="2000" dirty="0"/>
              <a:t>3</a:t>
            </a:r>
            <a:endParaRPr lang="zh-CN" altLang="en-US" sz="2000" dirty="0"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3" name="文本框 9">
            <a:extLst>
              <a:ext uri="{FF2B5EF4-FFF2-40B4-BE49-F238E27FC236}">
                <a16:creationId xmlns:a16="http://schemas.microsoft.com/office/drawing/2014/main" xmlns="" id="{5112EF87-6DF4-4D3B-85A3-98D3AA7B0846}"/>
              </a:ext>
            </a:extLst>
          </p:cNvPr>
          <p:cNvSpPr txBox="1"/>
          <p:nvPr/>
        </p:nvSpPr>
        <p:spPr>
          <a:xfrm>
            <a:off x="6088922" y="4069027"/>
            <a:ext cx="45199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p=</a:t>
            </a:r>
            <a:r>
              <a:rPr lang="en-US" altLang="zh-CN" sz="2000" dirty="0" err="1"/>
              <a:t>int</a:t>
            </a:r>
            <a:r>
              <a:rPr lang="en-US" altLang="zh-CN" sz="2000" dirty="0"/>
              <a:t>(input("</a:t>
            </a:r>
            <a:r>
              <a:rPr lang="zh-CN" altLang="en-US" sz="2000" dirty="0"/>
              <a:t>请输入一个数：</a:t>
            </a:r>
            <a:r>
              <a:rPr lang="en-US" altLang="zh-CN" sz="2000" dirty="0"/>
              <a:t>"))</a:t>
            </a:r>
          </a:p>
          <a:p>
            <a:r>
              <a:rPr lang="en-US" altLang="zh-CN" sz="2000" dirty="0"/>
              <a:t>q=</a:t>
            </a:r>
            <a:r>
              <a:rPr lang="en-US" altLang="zh-CN" sz="2000" dirty="0" err="1"/>
              <a:t>int</a:t>
            </a:r>
            <a:r>
              <a:rPr lang="en-US" altLang="zh-CN" sz="2000" dirty="0"/>
              <a:t>(input("</a:t>
            </a:r>
            <a:r>
              <a:rPr lang="zh-CN" altLang="en-US" sz="2000" dirty="0"/>
              <a:t>请输入一个数：</a:t>
            </a:r>
            <a:r>
              <a:rPr lang="en-US" altLang="zh-CN" sz="2000" dirty="0"/>
              <a:t>"))</a:t>
            </a:r>
          </a:p>
          <a:p>
            <a:r>
              <a:rPr lang="en-US" altLang="zh-CN" sz="2000" dirty="0"/>
              <a:t>r=p % q</a:t>
            </a:r>
          </a:p>
          <a:p>
            <a:r>
              <a:rPr lang="en-US" altLang="zh-CN" sz="2000" dirty="0"/>
              <a:t>while _______:</a:t>
            </a:r>
          </a:p>
          <a:p>
            <a:r>
              <a:rPr lang="en-US" altLang="zh-CN" sz="2000" dirty="0"/>
              <a:t>    p=______</a:t>
            </a:r>
          </a:p>
          <a:p>
            <a:r>
              <a:rPr lang="en-US" altLang="zh-CN" sz="2000" dirty="0"/>
              <a:t>    q=______</a:t>
            </a:r>
          </a:p>
          <a:p>
            <a:r>
              <a:rPr lang="en-US" altLang="zh-CN" sz="2000" dirty="0"/>
              <a:t>    r=______</a:t>
            </a:r>
          </a:p>
          <a:p>
            <a:r>
              <a:rPr lang="en-US" altLang="zh-CN" sz="2000" dirty="0"/>
              <a:t>print("</a:t>
            </a:r>
            <a:r>
              <a:rPr lang="zh-CN" altLang="en-US" sz="2000" dirty="0"/>
              <a:t>两个数的最大公约数是</a:t>
            </a:r>
            <a:r>
              <a:rPr lang="en-US" altLang="zh-CN" sz="2000" dirty="0"/>
              <a:t>",______)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58408" y="2249348"/>
            <a:ext cx="1083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rPr>
              <a:t>问题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88479" y="4911683"/>
            <a:ext cx="1083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rPr>
              <a:t>代码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48670" y="4951309"/>
            <a:ext cx="615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r</a:t>
            </a:r>
            <a:r>
              <a:rPr lang="en-US" altLang="zh-CN" sz="2000" dirty="0" smtClean="0">
                <a:solidFill>
                  <a:srgbClr val="FF0000"/>
                </a:solidFill>
              </a:rPr>
              <a:t>!=0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4763" y="5876521"/>
            <a:ext cx="620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p</a:t>
            </a:r>
            <a:r>
              <a:rPr lang="en-US" altLang="zh-CN" dirty="0" err="1" smtClean="0">
                <a:solidFill>
                  <a:srgbClr val="FF0000"/>
                </a:solidFill>
              </a:rPr>
              <a:t>%q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293974" y="378467"/>
            <a:ext cx="2181788" cy="1174215"/>
            <a:chOff x="1750266" y="2093420"/>
            <a:chExt cx="2181788" cy="117421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266" y="2093420"/>
              <a:ext cx="1174215" cy="1174215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131835" y="2449694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拓展</a:t>
              </a:r>
            </a:p>
          </p:txBody>
        </p:sp>
      </p:grpSp>
      <p:pic>
        <p:nvPicPr>
          <p:cNvPr id="5" name="图片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4" y="1411706"/>
            <a:ext cx="5045242" cy="50452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7" b="15471"/>
          <a:stretch/>
        </p:blipFill>
        <p:spPr>
          <a:xfrm>
            <a:off x="3433011" y="378467"/>
            <a:ext cx="9545053" cy="664351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5112EF87-6DF4-4D3B-85A3-98D3AA7B0846}"/>
              </a:ext>
            </a:extLst>
          </p:cNvPr>
          <p:cNvSpPr txBox="1"/>
          <p:nvPr/>
        </p:nvSpPr>
        <p:spPr>
          <a:xfrm>
            <a:off x="6547358" y="2368228"/>
            <a:ext cx="17701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pt-BR" altLang="zh-CN" dirty="0" smtClean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m=9</a:t>
            </a:r>
            <a:endParaRPr lang="pt-BR" altLang="zh-CN" dirty="0"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pt-BR" altLang="zh-CN" dirty="0" smtClean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n=2</a:t>
            </a:r>
            <a:endParaRPr lang="pt-BR" altLang="zh-CN" dirty="0"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pt-BR" altLang="zh-CN" dirty="0" smtClean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r=m%n</a:t>
            </a:r>
            <a:endParaRPr lang="pt-BR" altLang="zh-CN" dirty="0"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pt-BR" altLang="zh-CN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print(m,n,r</a:t>
            </a:r>
            <a:r>
              <a:rPr lang="pt-BR" altLang="zh-CN" dirty="0" smtClean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)</a:t>
            </a:r>
          </a:p>
          <a:p>
            <a:pPr lvl="0">
              <a:lnSpc>
                <a:spcPct val="150000"/>
              </a:lnSpc>
            </a:pPr>
            <a:r>
              <a:rPr lang="pt-BR" altLang="zh-CN" dirty="0" smtClean="0">
                <a:solidFill>
                  <a:srgbClr val="FF0000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m=n</a:t>
            </a:r>
          </a:p>
          <a:p>
            <a:pPr lvl="0">
              <a:lnSpc>
                <a:spcPct val="150000"/>
              </a:lnSpc>
            </a:pPr>
            <a:r>
              <a:rPr lang="pt-BR" altLang="zh-CN" dirty="0" smtClean="0">
                <a:solidFill>
                  <a:srgbClr val="FF0000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n=r</a:t>
            </a:r>
          </a:p>
          <a:p>
            <a:pPr lvl="0">
              <a:lnSpc>
                <a:spcPct val="150000"/>
              </a:lnSpc>
            </a:pPr>
            <a:r>
              <a:rPr lang="pt-BR" altLang="zh-CN" dirty="0" smtClean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r=m%n</a:t>
            </a:r>
            <a:endParaRPr lang="pt-BR" altLang="zh-CN" dirty="0" smtClean="0"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pt-BR" altLang="zh-CN" dirty="0" smtClean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print(m,n,r</a:t>
            </a:r>
            <a:r>
              <a:rPr lang="pt-BR" altLang="zh-CN" sz="1400" dirty="0" smtClean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)</a:t>
            </a:r>
            <a:endParaRPr lang="zh-CN" altLang="en-US" sz="1400" dirty="0"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67"/>
          <a:stretch/>
        </p:blipFill>
        <p:spPr bwMode="auto">
          <a:xfrm>
            <a:off x="8761446" y="4339351"/>
            <a:ext cx="2258008" cy="135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10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63" y="3665383"/>
            <a:ext cx="3635188" cy="36351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977" y="2931457"/>
            <a:ext cx="6332717" cy="47602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99" y="-283881"/>
            <a:ext cx="2667314" cy="3322916"/>
          </a:xfrm>
          <a:prstGeom prst="rect">
            <a:avLst/>
          </a:prstGeom>
        </p:spPr>
      </p:pic>
      <p:grpSp>
        <p:nvGrpSpPr>
          <p:cNvPr id="5" name="组 4"/>
          <p:cNvGrpSpPr/>
          <p:nvPr/>
        </p:nvGrpSpPr>
        <p:grpSpPr>
          <a:xfrm>
            <a:off x="4059513" y="1883828"/>
            <a:ext cx="6996154" cy="2354036"/>
            <a:chOff x="1200479" y="1272676"/>
            <a:chExt cx="6996154" cy="235403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0479" y="1272676"/>
              <a:ext cx="2354036" cy="2354036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3651799" y="2095751"/>
              <a:ext cx="45448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第</a:t>
              </a:r>
              <a:r>
                <a:rPr kumimoji="1" lang="en-US" altLang="zh-CN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2</a:t>
              </a:r>
              <a:r>
                <a:rPr kumimoji="1" lang="zh-CN" altLang="en-US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项</a:t>
              </a:r>
              <a:r>
                <a:rPr kumimoji="1" lang="en-US" altLang="zh-CN" sz="4000" dirty="0" smtClean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—</a:t>
              </a:r>
              <a:r>
                <a:rPr kumimoji="1" lang="zh-CN" altLang="en-US" sz="4000" dirty="0" smtClean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各位数求和</a:t>
              </a:r>
              <a:endParaRPr kumimoji="1" lang="zh-CN" altLang="en-US" sz="4000" dirty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98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293974" y="378467"/>
            <a:ext cx="2489565" cy="1174215"/>
            <a:chOff x="1750266" y="2093420"/>
            <a:chExt cx="2489565" cy="1174215"/>
          </a:xfrm>
        </p:grpSpPr>
        <p:pic>
          <p:nvPicPr>
            <p:cNvPr id="3" name="图片 2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266" y="2093420"/>
              <a:ext cx="1174215" cy="1174215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131835" y="2449694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400" dirty="0" smtClean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任务二</a:t>
              </a:r>
              <a:endParaRPr kumimoji="1" lang="zh-CN" altLang="en-US" sz="2400" dirty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endParaRPr>
            </a:p>
          </p:txBody>
        </p:sp>
      </p:grpSp>
      <p:pic>
        <p:nvPicPr>
          <p:cNvPr id="293" name="图片 29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7" b="15471"/>
          <a:stretch/>
        </p:blipFill>
        <p:spPr>
          <a:xfrm>
            <a:off x="-208547" y="1745187"/>
            <a:ext cx="6511187" cy="4531896"/>
          </a:xfrm>
          <a:prstGeom prst="rect">
            <a:avLst/>
          </a:prstGeom>
        </p:spPr>
      </p:pic>
      <p:pic>
        <p:nvPicPr>
          <p:cNvPr id="294" name="图片 29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294148">
            <a:off x="4748036" y="3593372"/>
            <a:ext cx="1578414" cy="1721906"/>
          </a:xfrm>
          <a:prstGeom prst="rect">
            <a:avLst/>
          </a:prstGeom>
        </p:spPr>
      </p:pic>
      <p:sp>
        <p:nvSpPr>
          <p:cNvPr id="295" name="文本框 294"/>
          <p:cNvSpPr txBox="1"/>
          <p:nvPr/>
        </p:nvSpPr>
        <p:spPr>
          <a:xfrm>
            <a:off x="1259642" y="3468112"/>
            <a:ext cx="36482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/>
              <a:t>给定一个正整数</a:t>
            </a:r>
            <a:r>
              <a:rPr lang="en-US" altLang="zh-CN" sz="2800" dirty="0"/>
              <a:t>n</a:t>
            </a:r>
            <a:r>
              <a:rPr lang="zh-CN" altLang="zh-CN" sz="2800" dirty="0"/>
              <a:t>，求出</a:t>
            </a:r>
            <a:r>
              <a:rPr lang="en-US" altLang="zh-CN" sz="2800" dirty="0"/>
              <a:t>n</a:t>
            </a:r>
            <a:r>
              <a:rPr lang="zh-CN" altLang="zh-CN" sz="2800" dirty="0"/>
              <a:t>的各位数字之和。</a:t>
            </a:r>
            <a:endParaRPr kumimoji="1" lang="zh-CN" altLang="en-US" sz="2800" dirty="0">
              <a:solidFill>
                <a:srgbClr val="A18560"/>
              </a:solidFill>
              <a:latin typeface="HappyZcool-2016" charset="-122"/>
              <a:ea typeface="HappyZcool-2016" charset="-122"/>
              <a:cs typeface="HappyZcool-2016" charset="-122"/>
            </a:endParaRPr>
          </a:p>
        </p:txBody>
      </p:sp>
      <p:sp>
        <p:nvSpPr>
          <p:cNvPr id="296" name="文本框 295">
            <a:extLst>
              <a:ext uri="{FF2B5EF4-FFF2-40B4-BE49-F238E27FC236}">
                <a16:creationId xmlns:a16="http://schemas.microsoft.com/office/drawing/2014/main" xmlns="" id="{5112EF87-6DF4-4D3B-85A3-98D3AA7B0846}"/>
              </a:ext>
            </a:extLst>
          </p:cNvPr>
          <p:cNvSpPr txBox="1"/>
          <p:nvPr/>
        </p:nvSpPr>
        <p:spPr>
          <a:xfrm>
            <a:off x="1259642" y="4595681"/>
            <a:ext cx="3444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例：</a:t>
            </a:r>
            <a:endParaRPr lang="en-US" altLang="zh-CN" sz="2000" dirty="0" smtClean="0"/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      </a:t>
            </a:r>
            <a:r>
              <a:rPr lang="zh-CN" altLang="zh-CN" sz="2000" dirty="0" smtClean="0"/>
              <a:t>输入</a:t>
            </a:r>
            <a:r>
              <a:rPr lang="zh-CN" altLang="zh-CN" sz="2000" dirty="0"/>
              <a:t>：</a:t>
            </a:r>
            <a:r>
              <a:rPr lang="en-US" altLang="zh-CN" sz="2000" dirty="0"/>
              <a:t>2165</a:t>
            </a:r>
            <a:endParaRPr lang="zh-CN" altLang="zh-CN" sz="2000" dirty="0"/>
          </a:p>
          <a:p>
            <a:r>
              <a:rPr lang="en-US" altLang="zh-CN" sz="2000" dirty="0" smtClean="0"/>
              <a:t>       </a:t>
            </a:r>
            <a:r>
              <a:rPr lang="zh-CN" altLang="zh-CN" sz="2000" dirty="0" smtClean="0"/>
              <a:t>输出</a:t>
            </a:r>
            <a:r>
              <a:rPr lang="zh-CN" altLang="zh-CN" sz="2000" dirty="0"/>
              <a:t>：</a:t>
            </a:r>
            <a:r>
              <a:rPr lang="en-US" altLang="zh-CN" sz="2000" dirty="0"/>
              <a:t>14</a:t>
            </a:r>
            <a:endParaRPr lang="zh-CN" altLang="zh-CN" sz="2000" dirty="0"/>
          </a:p>
        </p:txBody>
      </p:sp>
      <p:pic>
        <p:nvPicPr>
          <p:cNvPr id="297" name="图片 29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7" b="15471"/>
          <a:stretch/>
        </p:blipFill>
        <p:spPr>
          <a:xfrm>
            <a:off x="5911516" y="1937692"/>
            <a:ext cx="6511187" cy="4531896"/>
          </a:xfrm>
          <a:prstGeom prst="rect">
            <a:avLst/>
          </a:prstGeom>
        </p:spPr>
      </p:pic>
      <p:pic>
        <p:nvPicPr>
          <p:cNvPr id="298" name="图片 29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500000">
            <a:off x="5644500" y="2766988"/>
            <a:ext cx="1578414" cy="1721906"/>
          </a:xfrm>
          <a:prstGeom prst="rect">
            <a:avLst/>
          </a:prstGeom>
        </p:spPr>
      </p:pic>
      <p:sp>
        <p:nvSpPr>
          <p:cNvPr id="300" name="文本框 299">
            <a:extLst>
              <a:ext uri="{FF2B5EF4-FFF2-40B4-BE49-F238E27FC236}">
                <a16:creationId xmlns:a16="http://schemas.microsoft.com/office/drawing/2014/main" xmlns="" id="{5112EF87-6DF4-4D3B-85A3-98D3AA7B0846}"/>
              </a:ext>
            </a:extLst>
          </p:cNvPr>
          <p:cNvSpPr txBox="1"/>
          <p:nvPr/>
        </p:nvSpPr>
        <p:spPr>
          <a:xfrm>
            <a:off x="7441592" y="3197219"/>
            <a:ext cx="38671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x=</a:t>
            </a:r>
            <a:r>
              <a:rPr lang="en-US" altLang="zh-CN" sz="1600" dirty="0" err="1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int</a:t>
            </a:r>
            <a:r>
              <a:rPr lang="en-US" altLang="zh-CN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(input("</a:t>
            </a:r>
            <a:r>
              <a:rPr lang="zh-CN" altLang="en-US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请输入一个正整数：</a:t>
            </a:r>
            <a:r>
              <a:rPr lang="en-US" altLang="zh-CN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"))</a:t>
            </a:r>
          </a:p>
          <a:p>
            <a:pPr lvl="0">
              <a:lnSpc>
                <a:spcPct val="150000"/>
              </a:lnSpc>
            </a:pPr>
            <a:r>
              <a:rPr lang="en-US" altLang="zh-CN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sum=0</a:t>
            </a:r>
          </a:p>
          <a:p>
            <a:pPr lvl="0">
              <a:lnSpc>
                <a:spcPct val="150000"/>
              </a:lnSpc>
            </a:pPr>
            <a:r>
              <a:rPr lang="en-US" altLang="zh-CN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while _______:   #</a:t>
            </a:r>
            <a:r>
              <a:rPr lang="zh-CN" altLang="en-US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循环条件</a:t>
            </a:r>
          </a:p>
          <a:p>
            <a:pPr lvl="0">
              <a:lnSpc>
                <a:spcPct val="150000"/>
              </a:lnSpc>
            </a:pPr>
            <a:r>
              <a:rPr lang="zh-CN" altLang="en-US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    </a:t>
            </a:r>
            <a:r>
              <a:rPr lang="en-US" altLang="zh-CN" sz="1600" dirty="0" smtClean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sum=______     </a:t>
            </a:r>
            <a:r>
              <a:rPr lang="en-US" altLang="zh-CN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#</a:t>
            </a:r>
            <a:r>
              <a:rPr lang="zh-CN" altLang="en-US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将</a:t>
            </a:r>
            <a:r>
              <a:rPr lang="en-US" altLang="zh-CN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x</a:t>
            </a:r>
            <a:r>
              <a:rPr lang="zh-CN" altLang="en-US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的个位数</a:t>
            </a:r>
            <a:r>
              <a:rPr lang="zh-CN" altLang="en-US" sz="1600" dirty="0" smtClean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累                     </a:t>
            </a:r>
            <a:r>
              <a:rPr lang="en-US" altLang="zh-CN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1600" dirty="0" smtClean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           </a:t>
            </a:r>
            <a:r>
              <a:rPr lang="zh-CN" altLang="en-US" sz="1600" dirty="0" smtClean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加</a:t>
            </a:r>
            <a:r>
              <a:rPr lang="zh-CN" altLang="en-US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到</a:t>
            </a:r>
            <a:r>
              <a:rPr lang="en-US" altLang="zh-CN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s</a:t>
            </a:r>
            <a:r>
              <a:rPr lang="zh-CN" altLang="en-US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中</a:t>
            </a:r>
          </a:p>
          <a:p>
            <a:pPr lvl="0">
              <a:lnSpc>
                <a:spcPct val="150000"/>
              </a:lnSpc>
            </a:pPr>
            <a:r>
              <a:rPr lang="zh-CN" altLang="en-US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    </a:t>
            </a:r>
            <a:r>
              <a:rPr lang="en-US" altLang="zh-CN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x=______     #</a:t>
            </a:r>
            <a:r>
              <a:rPr lang="zh-CN" altLang="en-US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去掉</a:t>
            </a:r>
            <a:r>
              <a:rPr lang="en-US" altLang="zh-CN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x</a:t>
            </a:r>
            <a:r>
              <a:rPr lang="zh-CN" altLang="en-US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的个位数</a:t>
            </a:r>
          </a:p>
          <a:p>
            <a:pPr lvl="0">
              <a:lnSpc>
                <a:spcPct val="150000"/>
              </a:lnSpc>
            </a:pPr>
            <a:r>
              <a:rPr lang="en-US" altLang="zh-CN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print("</a:t>
            </a:r>
            <a:r>
              <a:rPr lang="zh-CN" altLang="en-US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各位数的加和是：</a:t>
            </a:r>
            <a:r>
              <a:rPr lang="en-US" altLang="zh-CN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",______)</a:t>
            </a:r>
            <a:endParaRPr lang="zh-CN" altLang="en-US" sz="1600" dirty="0"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34694" y="3959016"/>
            <a:ext cx="697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x</a:t>
            </a:r>
            <a:r>
              <a:rPr lang="en-US" altLang="zh-CN" dirty="0" smtClean="0">
                <a:solidFill>
                  <a:srgbClr val="FF0000"/>
                </a:solidFill>
              </a:rPr>
              <a:t>!=0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5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293974" y="378467"/>
            <a:ext cx="2489565" cy="1174215"/>
            <a:chOff x="1750266" y="2093420"/>
            <a:chExt cx="2489565" cy="117421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266" y="2093420"/>
              <a:ext cx="1174215" cy="1174215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131835" y="2449694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任务二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758640" y="2494360"/>
            <a:ext cx="1435255" cy="536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kumimoji="1" lang="en-US" altLang="zh-CN" sz="2800" b="1" dirty="0" smtClean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rPr>
              <a:t>2165</a:t>
            </a:r>
            <a:endParaRPr kumimoji="1" lang="zh-CN" altLang="en-US" sz="2800" b="1" dirty="0">
              <a:solidFill>
                <a:srgbClr val="A18560"/>
              </a:solidFill>
              <a:latin typeface="HappyZcool-2016" charset="-122"/>
              <a:ea typeface="HappyZcool-2016" charset="-122"/>
              <a:cs typeface="HappyZcool-2016" charset="-122"/>
            </a:endParaRPr>
          </a:p>
        </p:txBody>
      </p:sp>
      <p:pic>
        <p:nvPicPr>
          <p:cNvPr id="10" name="图片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567" y="2039794"/>
            <a:ext cx="3382211" cy="3612816"/>
          </a:xfrm>
          <a:prstGeom prst="rect">
            <a:avLst/>
          </a:prstGeom>
        </p:spPr>
      </p:pic>
      <p:sp>
        <p:nvSpPr>
          <p:cNvPr id="18" name="文本框 5"/>
          <p:cNvSpPr txBox="1"/>
          <p:nvPr/>
        </p:nvSpPr>
        <p:spPr>
          <a:xfrm>
            <a:off x="10647960" y="2494360"/>
            <a:ext cx="366807" cy="536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rPr>
              <a:t>2</a:t>
            </a:r>
            <a:endParaRPr kumimoji="1" lang="zh-CN" altLang="en-US" sz="2800" b="1" dirty="0">
              <a:solidFill>
                <a:srgbClr val="A18560"/>
              </a:solidFill>
              <a:latin typeface="HappyZcool-2016" charset="-122"/>
              <a:ea typeface="HappyZcool-2016" charset="-122"/>
              <a:cs typeface="HappyZcool-2016" charset="-122"/>
            </a:endParaRPr>
          </a:p>
        </p:txBody>
      </p:sp>
      <p:sp>
        <p:nvSpPr>
          <p:cNvPr id="19" name="文本框 5"/>
          <p:cNvSpPr txBox="1"/>
          <p:nvPr/>
        </p:nvSpPr>
        <p:spPr>
          <a:xfrm>
            <a:off x="7893684" y="2494360"/>
            <a:ext cx="755386" cy="536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rPr>
              <a:t>216</a:t>
            </a:r>
            <a:endParaRPr kumimoji="1" lang="zh-CN" altLang="en-US" sz="2800" b="1" dirty="0">
              <a:solidFill>
                <a:srgbClr val="A18560"/>
              </a:solidFill>
              <a:latin typeface="HappyZcool-2016" charset="-122"/>
              <a:ea typeface="HappyZcool-2016" charset="-122"/>
              <a:cs typeface="HappyZcool-2016" charset="-122"/>
            </a:endParaRPr>
          </a:p>
        </p:txBody>
      </p:sp>
      <p:sp>
        <p:nvSpPr>
          <p:cNvPr id="20" name="文本框 5"/>
          <p:cNvSpPr txBox="1"/>
          <p:nvPr/>
        </p:nvSpPr>
        <p:spPr>
          <a:xfrm>
            <a:off x="9414763" y="2494360"/>
            <a:ext cx="576847" cy="536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rPr>
              <a:t>21</a:t>
            </a:r>
            <a:endParaRPr kumimoji="1" lang="zh-CN" altLang="en-US" sz="2800" b="1" dirty="0">
              <a:solidFill>
                <a:srgbClr val="A18560"/>
              </a:solidFill>
              <a:latin typeface="HappyZcool-2016" charset="-122"/>
              <a:ea typeface="HappyZcool-2016" charset="-122"/>
              <a:cs typeface="HappyZcool-2016" charset="-122"/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>
            <a:off x="7212155" y="2792952"/>
            <a:ext cx="5505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8714387" y="2792952"/>
            <a:ext cx="5505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9974501" y="2792952"/>
            <a:ext cx="5505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rot="5400000">
            <a:off x="6410124" y="3255089"/>
            <a:ext cx="550513" cy="124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8256099" y="2986041"/>
            <a:ext cx="0" cy="550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H="1">
            <a:off x="9681438" y="2986041"/>
            <a:ext cx="12418" cy="550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H="1">
            <a:off x="10843780" y="2986041"/>
            <a:ext cx="1" cy="518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5"/>
          <p:cNvSpPr txBox="1"/>
          <p:nvPr/>
        </p:nvSpPr>
        <p:spPr>
          <a:xfrm>
            <a:off x="10494080" y="3602449"/>
            <a:ext cx="755386" cy="536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rPr>
              <a:t> </a:t>
            </a:r>
            <a:r>
              <a:rPr kumimoji="1" lang="en-US" altLang="zh-CN" sz="2800" b="1" dirty="0" smtClean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rPr>
              <a:t>2</a:t>
            </a:r>
            <a:endParaRPr kumimoji="1" lang="zh-CN" altLang="en-US" sz="2800" b="1" dirty="0">
              <a:solidFill>
                <a:srgbClr val="A18560"/>
              </a:solidFill>
              <a:latin typeface="HappyZcool-2016" charset="-122"/>
              <a:ea typeface="HappyZcool-2016" charset="-122"/>
              <a:cs typeface="HappyZcool-2016" charset="-122"/>
            </a:endParaRPr>
          </a:p>
        </p:txBody>
      </p:sp>
      <p:sp>
        <p:nvSpPr>
          <p:cNvPr id="38" name="文本框 5"/>
          <p:cNvSpPr txBox="1"/>
          <p:nvPr/>
        </p:nvSpPr>
        <p:spPr>
          <a:xfrm>
            <a:off x="9353338" y="3602449"/>
            <a:ext cx="755386" cy="536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rPr>
              <a:t> </a:t>
            </a:r>
            <a:r>
              <a:rPr kumimoji="1" lang="en-US" altLang="zh-CN" sz="2800" b="1" dirty="0" smtClean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rPr>
              <a:t>1</a:t>
            </a:r>
            <a:endParaRPr kumimoji="1" lang="zh-CN" altLang="en-US" sz="2800" b="1" dirty="0">
              <a:solidFill>
                <a:srgbClr val="A18560"/>
              </a:solidFill>
              <a:latin typeface="HappyZcool-2016" charset="-122"/>
              <a:ea typeface="HappyZcool-2016" charset="-122"/>
              <a:cs typeface="HappyZcool-2016" charset="-122"/>
            </a:endParaRPr>
          </a:p>
        </p:txBody>
      </p:sp>
      <p:sp>
        <p:nvSpPr>
          <p:cNvPr id="39" name="文本框 5"/>
          <p:cNvSpPr txBox="1"/>
          <p:nvPr/>
        </p:nvSpPr>
        <p:spPr>
          <a:xfrm>
            <a:off x="7907874" y="3602449"/>
            <a:ext cx="755386" cy="536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rPr>
              <a:t> </a:t>
            </a:r>
            <a:r>
              <a:rPr kumimoji="1" lang="en-US" altLang="zh-CN" sz="2800" b="1" dirty="0" smtClean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rPr>
              <a:t>6</a:t>
            </a:r>
            <a:endParaRPr kumimoji="1" lang="zh-CN" altLang="en-US" sz="2800" b="1" dirty="0">
              <a:solidFill>
                <a:srgbClr val="A18560"/>
              </a:solidFill>
              <a:latin typeface="HappyZcool-2016" charset="-122"/>
              <a:ea typeface="HappyZcool-2016" charset="-122"/>
              <a:cs typeface="HappyZcool-2016" charset="-122"/>
            </a:endParaRPr>
          </a:p>
        </p:txBody>
      </p:sp>
      <p:sp>
        <p:nvSpPr>
          <p:cNvPr id="40" name="文本框 5"/>
          <p:cNvSpPr txBox="1"/>
          <p:nvPr/>
        </p:nvSpPr>
        <p:spPr>
          <a:xfrm>
            <a:off x="6307473" y="3602449"/>
            <a:ext cx="755386" cy="536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rPr>
              <a:t> </a:t>
            </a:r>
            <a:r>
              <a:rPr kumimoji="1" lang="en-US" altLang="zh-CN" sz="2800" b="1" dirty="0" smtClean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rPr>
              <a:t>5</a:t>
            </a:r>
            <a:r>
              <a:rPr kumimoji="1" lang="en-US" altLang="zh-CN" sz="2800" dirty="0" smtClean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rPr>
              <a:t> </a:t>
            </a:r>
            <a:endParaRPr kumimoji="1" lang="zh-CN" altLang="en-US" sz="2800" dirty="0">
              <a:solidFill>
                <a:srgbClr val="A18560"/>
              </a:solidFill>
              <a:latin typeface="HappyZcool-2016" charset="-122"/>
              <a:ea typeface="HappyZcool-2016" charset="-122"/>
              <a:cs typeface="HappyZcool-2016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52323" y="4357394"/>
            <a:ext cx="4656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rPr>
              <a:t>5+6+1+2=14</a:t>
            </a:r>
            <a:endParaRPr kumimoji="1" lang="zh-CN" altLang="en-US" sz="2800" b="1" dirty="0">
              <a:solidFill>
                <a:srgbClr val="A18560"/>
              </a:solidFill>
              <a:latin typeface="HappyZcool-2016" charset="-122"/>
              <a:ea typeface="HappyZcool-2016" charset="-122"/>
              <a:cs typeface="HappyZcool-2016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79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20" grpId="0"/>
      <p:bldP spid="37" grpId="0"/>
      <p:bldP spid="38" grpId="0"/>
      <p:bldP spid="39" grpId="0"/>
      <p:bldP spid="4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63" y="3665383"/>
            <a:ext cx="3635188" cy="36351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977" y="2931457"/>
            <a:ext cx="6332717" cy="47602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99" y="-283881"/>
            <a:ext cx="2667314" cy="3322916"/>
          </a:xfrm>
          <a:prstGeom prst="rect">
            <a:avLst/>
          </a:prstGeom>
        </p:spPr>
      </p:pic>
      <p:grpSp>
        <p:nvGrpSpPr>
          <p:cNvPr id="5" name="组 4"/>
          <p:cNvGrpSpPr/>
          <p:nvPr/>
        </p:nvGrpSpPr>
        <p:grpSpPr>
          <a:xfrm>
            <a:off x="4059513" y="1883828"/>
            <a:ext cx="6996154" cy="2354036"/>
            <a:chOff x="1200479" y="1272676"/>
            <a:chExt cx="6996154" cy="235403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0479" y="1272676"/>
              <a:ext cx="2354036" cy="2354036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3651799" y="2095751"/>
              <a:ext cx="45448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第</a:t>
              </a:r>
              <a:r>
                <a:rPr kumimoji="1" lang="en-US" altLang="zh-CN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3</a:t>
              </a:r>
              <a:r>
                <a:rPr kumimoji="1" lang="zh-CN" altLang="en-US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项</a:t>
              </a:r>
              <a:r>
                <a:rPr kumimoji="1" lang="en-US" altLang="zh-CN" sz="4000" dirty="0" smtClean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—52</a:t>
              </a:r>
              <a:r>
                <a:rPr kumimoji="1" lang="zh-CN" altLang="en-US" sz="4000" dirty="0" smtClean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周存钱法</a:t>
              </a:r>
              <a:endParaRPr kumimoji="1" lang="zh-CN" altLang="en-US" sz="4000" dirty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69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966</TotalTime>
  <Words>558</Words>
  <Application>Microsoft Office PowerPoint</Application>
  <PresentationFormat>自定义</PresentationFormat>
  <Paragraphs>116</Paragraphs>
  <Slides>15</Slides>
  <Notes>15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1</Manager>
  <Company>1</Company>
  <LinksUpToDate>false</LinksUpToDate>
  <SharedDoc>false</SharedDoc>
  <HyperlinkBase>1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subject>1</dc:subject>
  <dc:creator>1</dc:creator>
  <dc:description>1</dc:description>
  <cp:lastModifiedBy>8617861004958</cp:lastModifiedBy>
  <cp:revision>203</cp:revision>
  <dcterms:created xsi:type="dcterms:W3CDTF">2017-08-18T03:02:00Z</dcterms:created>
  <dcterms:modified xsi:type="dcterms:W3CDTF">2021-05-11T08:14:33Z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