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4" r:id="rId4"/>
    <p:sldId id="300" r:id="rId5"/>
    <p:sldId id="302" r:id="rId6"/>
    <p:sldId id="263" r:id="rId7"/>
    <p:sldId id="297" r:id="rId8"/>
    <p:sldId id="289" r:id="rId9"/>
    <p:sldId id="298" r:id="rId10"/>
    <p:sldId id="265" r:id="rId11"/>
    <p:sldId id="301" r:id="rId12"/>
    <p:sldId id="266" r:id="rId13"/>
    <p:sldId id="288" r:id="rId14"/>
    <p:sldId id="29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316"/>
    <a:srgbClr val="C8B07F"/>
    <a:srgbClr val="A18560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4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A062-C921-49FD-A99C-8421ADC33699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E803-B7A9-4F04-B2A8-C6559CF522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4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35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71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785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108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40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58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46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84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1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92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55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1E803-B7A9-4F04-B2A8-C6559CF522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1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您下载魔方网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您和魔方网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以及原创作者的利益，请勿复制、传播、销售，否则将承担</a:t>
            </a:r>
            <a:r>
              <a:rPr lang="zh-CN" altLang="en-US" sz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法律责任！魔方网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将对作品进行维权，按照传播下载次数进行十倍的索取赔偿！</a:t>
            </a:r>
          </a:p>
          <a:p>
            <a:r>
              <a:rPr lang="en-US" altLang="zh-CN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</a:t>
            </a:r>
            <a:r>
              <a:rPr lang="zh-CN" altLang="en-US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魔方</a:t>
            </a:r>
            <a:r>
              <a:rPr lang="en-US" altLang="zh-CN" sz="599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123</a:t>
            </a:r>
            <a:endParaRPr lang="en-US" altLang="zh-CN" sz="599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394154" y="1836629"/>
            <a:ext cx="5128970" cy="1589538"/>
            <a:chOff x="4066528" y="2164123"/>
            <a:chExt cx="5128970" cy="1589538"/>
          </a:xfrm>
        </p:grpSpPr>
        <p:sp>
          <p:nvSpPr>
            <p:cNvPr id="4" name="文本框 3"/>
            <p:cNvSpPr txBox="1"/>
            <p:nvPr/>
          </p:nvSpPr>
          <p:spPr>
            <a:xfrm>
              <a:off x="4086407" y="2184001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条件循环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66528" y="2164123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条件循环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7509115" cy="2354036"/>
            <a:chOff x="1200479" y="1272676"/>
            <a:chExt cx="7509115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5057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3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多个数字反转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任务三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">
            <a:off x="923804" y="1728272"/>
            <a:ext cx="2069208" cy="225731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3490596" y="2095459"/>
            <a:ext cx="573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zh-CN" sz="2400" dirty="0" smtClean="0"/>
              <a:t>从</a:t>
            </a:r>
            <a:r>
              <a:rPr lang="zh-CN" altLang="zh-CN" sz="2400" dirty="0"/>
              <a:t>键盘输入一个正整数就对其进行位数反转的处理，</a:t>
            </a:r>
            <a:r>
              <a:rPr lang="zh-CN" altLang="zh-CN" sz="2400" dirty="0">
                <a:solidFill>
                  <a:srgbClr val="FF0000"/>
                </a:solidFill>
              </a:rPr>
              <a:t>直到输入“</a:t>
            </a:r>
            <a:r>
              <a:rPr lang="en-US" altLang="zh-CN" sz="2400" dirty="0">
                <a:solidFill>
                  <a:srgbClr val="FF0000"/>
                </a:solidFill>
              </a:rPr>
              <a:t>-1</a:t>
            </a:r>
            <a:r>
              <a:rPr lang="zh-CN" altLang="zh-CN" sz="2400" dirty="0">
                <a:solidFill>
                  <a:srgbClr val="FF0000"/>
                </a:solidFill>
              </a:rPr>
              <a:t>”时结束程序</a:t>
            </a:r>
            <a:r>
              <a:rPr lang="zh-CN" altLang="zh-CN" sz="2400" dirty="0"/>
              <a:t>。</a:t>
            </a:r>
          </a:p>
        </p:txBody>
      </p:sp>
      <p:pic>
        <p:nvPicPr>
          <p:cNvPr id="8" name="图片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94148">
            <a:off x="9472920" y="4175625"/>
            <a:ext cx="1578414" cy="1721906"/>
          </a:xfrm>
          <a:prstGeom prst="rect">
            <a:avLst/>
          </a:prstGeom>
        </p:spPr>
      </p:pic>
      <p:sp>
        <p:nvSpPr>
          <p:cNvPr id="13" name="文本框 9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5361104" y="3817090"/>
            <a:ext cx="4519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x=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(input("</a:t>
            </a:r>
            <a:r>
              <a:rPr lang="zh-CN" altLang="en-US" sz="2000" dirty="0"/>
              <a:t>请输入一个正整数：</a:t>
            </a:r>
            <a:r>
              <a:rPr lang="en-US" altLang="zh-CN" sz="2000" dirty="0"/>
              <a:t>"))</a:t>
            </a:r>
          </a:p>
          <a:p>
            <a:r>
              <a:rPr lang="en-US" altLang="zh-CN" sz="2000" dirty="0">
                <a:solidFill>
                  <a:srgbClr val="00B0F0"/>
                </a:solidFill>
              </a:rPr>
              <a:t>while</a:t>
            </a:r>
            <a:r>
              <a:rPr lang="en-US" altLang="zh-CN" sz="2000" dirty="0"/>
              <a:t> _________:</a:t>
            </a:r>
          </a:p>
          <a:p>
            <a:r>
              <a:rPr lang="en-US" altLang="zh-CN" sz="2000" dirty="0"/>
              <a:t>    </a:t>
            </a:r>
            <a:r>
              <a:rPr lang="en-US" altLang="zh-CN" sz="2000" dirty="0" smtClean="0"/>
              <a:t>    y=0</a:t>
            </a:r>
            <a:endParaRPr lang="en-US" altLang="zh-CN" sz="2000" dirty="0"/>
          </a:p>
          <a:p>
            <a:r>
              <a:rPr lang="en-US" altLang="zh-CN" sz="2000" dirty="0">
                <a:solidFill>
                  <a:srgbClr val="FF0000"/>
                </a:solidFill>
              </a:rPr>
              <a:t>    </a:t>
            </a:r>
            <a:r>
              <a:rPr lang="en-US" altLang="zh-CN" sz="2000" dirty="0" smtClean="0">
                <a:solidFill>
                  <a:srgbClr val="FF0000"/>
                </a:solidFill>
              </a:rPr>
              <a:t>   </a:t>
            </a:r>
            <a:r>
              <a:rPr lang="en-US" altLang="zh-CN" sz="2000" dirty="0" smtClean="0">
                <a:solidFill>
                  <a:srgbClr val="C20316"/>
                </a:solidFill>
              </a:rPr>
              <a:t> while </a:t>
            </a:r>
            <a:r>
              <a:rPr lang="en-US" altLang="zh-CN" sz="2000" dirty="0"/>
              <a:t>__________:       </a:t>
            </a:r>
          </a:p>
          <a:p>
            <a:r>
              <a:rPr lang="en-US" altLang="zh-CN" sz="2000" dirty="0"/>
              <a:t>        </a:t>
            </a:r>
            <a:r>
              <a:rPr lang="en-US" altLang="zh-CN" sz="2000" dirty="0" smtClean="0"/>
              <a:t>       y=y*10+x%10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en-US" altLang="zh-CN" sz="2000" dirty="0" smtClean="0"/>
              <a:t>        x=x</a:t>
            </a:r>
            <a:r>
              <a:rPr lang="en-US" altLang="zh-CN" sz="2000" dirty="0"/>
              <a:t>//10</a:t>
            </a:r>
          </a:p>
          <a:p>
            <a:r>
              <a:rPr lang="en-US" altLang="zh-CN" sz="2000" dirty="0"/>
              <a:t>    </a:t>
            </a:r>
            <a:r>
              <a:rPr lang="en-US" altLang="zh-CN" sz="2000" dirty="0" smtClean="0"/>
              <a:t>    print</a:t>
            </a:r>
            <a:r>
              <a:rPr lang="en-US" altLang="zh-CN" sz="2000" dirty="0"/>
              <a:t>("</a:t>
            </a:r>
            <a:r>
              <a:rPr lang="zh-CN" altLang="en-US" sz="2000" dirty="0"/>
              <a:t>反转后的数字是：</a:t>
            </a:r>
            <a:r>
              <a:rPr lang="en-US" altLang="zh-CN" sz="2000" dirty="0"/>
              <a:t>",y)</a:t>
            </a:r>
          </a:p>
          <a:p>
            <a:r>
              <a:rPr lang="en-US" altLang="zh-CN" sz="2000" dirty="0"/>
              <a:t>    </a:t>
            </a:r>
            <a:r>
              <a:rPr lang="en-US" altLang="zh-CN" sz="2000" dirty="0" smtClean="0"/>
              <a:t>    x=</a:t>
            </a:r>
            <a:r>
              <a:rPr lang="en-US" altLang="zh-CN" sz="2000" dirty="0" err="1" smtClean="0"/>
              <a:t>int</a:t>
            </a:r>
            <a:r>
              <a:rPr lang="en-US" altLang="zh-CN" sz="2000" dirty="0" smtClean="0"/>
              <a:t>(input</a:t>
            </a:r>
            <a:r>
              <a:rPr lang="en-US" altLang="zh-CN" sz="2000" dirty="0"/>
              <a:t>("</a:t>
            </a:r>
            <a:r>
              <a:rPr lang="zh-CN" altLang="en-US" sz="2000" dirty="0"/>
              <a:t>请输入一个正整数：</a:t>
            </a:r>
            <a:r>
              <a:rPr lang="en-US" altLang="zh-CN" sz="2000" dirty="0"/>
              <a:t>"))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8408" y="2249348"/>
            <a:ext cx="108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问题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60661" y="4659746"/>
            <a:ext cx="108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代码</a:t>
            </a:r>
          </a:p>
        </p:txBody>
      </p:sp>
      <p:sp>
        <p:nvSpPr>
          <p:cNvPr id="16" name="左大括号 15"/>
          <p:cNvSpPr/>
          <p:nvPr/>
        </p:nvSpPr>
        <p:spPr>
          <a:xfrm>
            <a:off x="5398428" y="4590651"/>
            <a:ext cx="358531" cy="16795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17" name="左大括号 16"/>
          <p:cNvSpPr/>
          <p:nvPr/>
        </p:nvSpPr>
        <p:spPr>
          <a:xfrm>
            <a:off x="6102192" y="5192297"/>
            <a:ext cx="149290" cy="415391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539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6483193" cy="2354036"/>
            <a:chOff x="1200479" y="1272676"/>
            <a:chExt cx="6483193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4031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4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任务拓展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任务四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293" name="图片 2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-367174" y="1468344"/>
            <a:ext cx="6955398" cy="4808739"/>
          </a:xfrm>
          <a:prstGeom prst="rect">
            <a:avLst/>
          </a:prstGeom>
        </p:spPr>
      </p:pic>
      <p:pic>
        <p:nvPicPr>
          <p:cNvPr id="294" name="图片 2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94148">
            <a:off x="4748036" y="3593372"/>
            <a:ext cx="1578414" cy="1721906"/>
          </a:xfrm>
          <a:prstGeom prst="rect">
            <a:avLst/>
          </a:prstGeom>
        </p:spPr>
      </p:pic>
      <p:sp>
        <p:nvSpPr>
          <p:cNvPr id="296" name="文本框 295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1045029" y="3298838"/>
            <a:ext cx="3612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      </a:t>
            </a:r>
            <a:r>
              <a:rPr lang="zh-CN" altLang="zh-CN" sz="2400" dirty="0" smtClean="0"/>
              <a:t>从</a:t>
            </a:r>
            <a:r>
              <a:rPr lang="zh-CN" altLang="zh-CN" sz="2400" dirty="0">
                <a:solidFill>
                  <a:srgbClr val="FF0000"/>
                </a:solidFill>
              </a:rPr>
              <a:t>键盘输入一个数字</a:t>
            </a:r>
            <a:r>
              <a:rPr lang="en-US" altLang="zh-CN" sz="2400" dirty="0">
                <a:solidFill>
                  <a:srgbClr val="FF0000"/>
                </a:solidFill>
              </a:rPr>
              <a:t>n</a:t>
            </a:r>
            <a:r>
              <a:rPr lang="zh-CN" altLang="zh-CN" sz="2400" dirty="0"/>
              <a:t>，然后从键盘输入</a:t>
            </a:r>
            <a:r>
              <a:rPr lang="en-US" altLang="zh-CN" sz="2400" dirty="0">
                <a:solidFill>
                  <a:srgbClr val="FF0000"/>
                </a:solidFill>
              </a:rPr>
              <a:t>n</a:t>
            </a:r>
            <a:r>
              <a:rPr lang="zh-CN" altLang="zh-CN" sz="2400" dirty="0">
                <a:solidFill>
                  <a:srgbClr val="FF0000"/>
                </a:solidFill>
              </a:rPr>
              <a:t>个正整数</a:t>
            </a:r>
            <a:r>
              <a:rPr lang="zh-CN" altLang="zh-CN" sz="2400" dirty="0"/>
              <a:t>，每次输入后对其进行反转，</a:t>
            </a:r>
            <a:r>
              <a:rPr lang="zh-CN" altLang="zh-CN" sz="2400" dirty="0">
                <a:solidFill>
                  <a:srgbClr val="FF0000"/>
                </a:solidFill>
              </a:rPr>
              <a:t>总共进行</a:t>
            </a:r>
            <a:r>
              <a:rPr lang="en-US" altLang="zh-CN" sz="2400" dirty="0">
                <a:solidFill>
                  <a:srgbClr val="FF0000"/>
                </a:solidFill>
              </a:rPr>
              <a:t>n</a:t>
            </a:r>
            <a:r>
              <a:rPr lang="zh-CN" altLang="zh-CN" sz="2400" dirty="0">
                <a:solidFill>
                  <a:srgbClr val="FF0000"/>
                </a:solidFill>
              </a:rPr>
              <a:t>次数字反转</a:t>
            </a:r>
            <a:r>
              <a:rPr lang="zh-CN" altLang="zh-CN" sz="2400" dirty="0"/>
              <a:t>处理。</a:t>
            </a:r>
          </a:p>
        </p:txBody>
      </p:sp>
      <p:pic>
        <p:nvPicPr>
          <p:cNvPr id="297" name="图片 2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5752889" y="1660849"/>
            <a:ext cx="6955398" cy="4808739"/>
          </a:xfrm>
          <a:prstGeom prst="rect">
            <a:avLst/>
          </a:prstGeom>
        </p:spPr>
      </p:pic>
      <p:pic>
        <p:nvPicPr>
          <p:cNvPr id="298" name="图片 2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00000">
            <a:off x="5803127" y="2766988"/>
            <a:ext cx="1578414" cy="1721906"/>
          </a:xfrm>
          <a:prstGeom prst="rect">
            <a:avLst/>
          </a:prstGeom>
        </p:spPr>
      </p:pic>
      <p:sp>
        <p:nvSpPr>
          <p:cNvPr id="300" name="文本框 299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600219" y="3142240"/>
            <a:ext cx="4007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n=</a:t>
            </a:r>
            <a:r>
              <a:rPr lang="en-US" altLang="zh-CN" sz="16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(input('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请输入数字个数：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'))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 _________: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x=</a:t>
            </a:r>
            <a:r>
              <a:rPr lang="en-US" altLang="zh-CN" sz="16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请输入一个正整数：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"))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y=0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while _________:       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y=y*10+x%10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x=x//10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print("</a:t>
            </a:r>
            <a:r>
              <a:rPr lang="zh-CN" altLang="en-US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反转后的数字是：</a:t>
            </a:r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",y)</a:t>
            </a:r>
          </a:p>
          <a:p>
            <a:pPr lvl="0"/>
            <a:r>
              <a:rPr lang="en-US" altLang="zh-CN" sz="16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n=__________</a:t>
            </a:r>
          </a:p>
        </p:txBody>
      </p:sp>
    </p:spTree>
    <p:extLst>
      <p:ext uri="{BB962C8B-B14F-4D97-AF65-F5344CB8AC3E}">
        <p14:creationId xmlns:p14="http://schemas.microsoft.com/office/powerpoint/2010/main" val="204325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grpSp>
        <p:nvGrpSpPr>
          <p:cNvPr id="4" name="组 3"/>
          <p:cNvGrpSpPr/>
          <p:nvPr/>
        </p:nvGrpSpPr>
        <p:grpSpPr>
          <a:xfrm>
            <a:off x="4400586" y="1843060"/>
            <a:ext cx="5122538" cy="1583107"/>
            <a:chOff x="4072960" y="2170554"/>
            <a:chExt cx="5122538" cy="1583107"/>
          </a:xfrm>
        </p:grpSpPr>
        <p:sp>
          <p:nvSpPr>
            <p:cNvPr id="5" name="文本框 4"/>
            <p:cNvSpPr txBox="1"/>
            <p:nvPr/>
          </p:nvSpPr>
          <p:spPr>
            <a:xfrm>
              <a:off x="4086407" y="2184001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latin typeface="HappyZcool-2016" charset="-122"/>
                  <a:ea typeface="HappyZcool-2016" charset="-122"/>
                  <a:cs typeface="HappyZcool-2016" charset="-122"/>
                </a:rPr>
                <a:t>谢谢观看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072960" y="2170554"/>
              <a:ext cx="510909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谢谢观看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692981"/>
            <a:ext cx="5201343" cy="3909813"/>
          </a:xfrm>
          <a:prstGeom prst="rect">
            <a:avLst/>
          </a:prstGeom>
        </p:spPr>
      </p:pic>
      <p:grpSp>
        <p:nvGrpSpPr>
          <p:cNvPr id="8" name="组 7"/>
          <p:cNvGrpSpPr/>
          <p:nvPr/>
        </p:nvGrpSpPr>
        <p:grpSpPr>
          <a:xfrm>
            <a:off x="1452171" y="604177"/>
            <a:ext cx="2698175" cy="1589538"/>
            <a:chOff x="4066528" y="2164123"/>
            <a:chExt cx="2698175" cy="1589538"/>
          </a:xfrm>
        </p:grpSpPr>
        <p:sp>
          <p:nvSpPr>
            <p:cNvPr id="9" name="文本框 8"/>
            <p:cNvSpPr txBox="1"/>
            <p:nvPr/>
          </p:nvSpPr>
          <p:spPr>
            <a:xfrm>
              <a:off x="4086407" y="2184001"/>
              <a:ext cx="26468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目录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66528" y="2164123"/>
              <a:ext cx="26981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96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目录</a:t>
              </a: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4898297" y="826612"/>
            <a:ext cx="5236424" cy="1467617"/>
            <a:chOff x="1934287" y="1769633"/>
            <a:chExt cx="5236424" cy="146761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651799" y="2095751"/>
              <a:ext cx="3518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1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猜数字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4898297" y="2108445"/>
            <a:ext cx="6775307" cy="1467617"/>
            <a:chOff x="1934287" y="1769633"/>
            <a:chExt cx="6775307" cy="146761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651799" y="2095751"/>
              <a:ext cx="5057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2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反转任意数字</a:t>
              </a: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4898297" y="3492601"/>
            <a:ext cx="7293703" cy="1467617"/>
            <a:chOff x="1934287" y="1769633"/>
            <a:chExt cx="7293703" cy="1467617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651799" y="2095751"/>
              <a:ext cx="55761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3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多个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数字反转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4898297" y="4835030"/>
            <a:ext cx="5749385" cy="1467617"/>
            <a:chOff x="1934287" y="1769633"/>
            <a:chExt cx="5749385" cy="146761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651799" y="2095751"/>
              <a:ext cx="40318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4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任务拓展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4059513" y="1883828"/>
            <a:ext cx="5970232" cy="2354036"/>
            <a:chOff x="1200479" y="1272676"/>
            <a:chExt cx="5970232" cy="23540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3651799" y="2095751"/>
              <a:ext cx="35189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1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猜数字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任务一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" y="2197768"/>
            <a:ext cx="5335001" cy="435315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1346886" y="3346334"/>
            <a:ext cx="39731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</a:t>
            </a:r>
            <a:r>
              <a:rPr lang="zh-CN" altLang="zh-CN" sz="2000" dirty="0" smtClean="0"/>
              <a:t>当</a:t>
            </a:r>
            <a:r>
              <a:rPr lang="zh-CN" altLang="zh-CN" sz="2000" dirty="0"/>
              <a:t>你</a:t>
            </a:r>
            <a:r>
              <a:rPr lang="zh-CN" altLang="zh-CN" sz="2000" dirty="0">
                <a:solidFill>
                  <a:srgbClr val="FF0000"/>
                </a:solidFill>
              </a:rPr>
              <a:t>从键盘输入一个数</a:t>
            </a:r>
            <a:r>
              <a:rPr lang="zh-CN" altLang="zh-CN" sz="2000" dirty="0"/>
              <a:t>和</a:t>
            </a:r>
            <a:r>
              <a:rPr lang="zh-CN" altLang="zh-CN" sz="2000" dirty="0">
                <a:solidFill>
                  <a:srgbClr val="FF0000"/>
                </a:solidFill>
              </a:rPr>
              <a:t>要被猜中的数字</a:t>
            </a:r>
            <a:r>
              <a:rPr lang="zh-CN" altLang="zh-CN" sz="2000" dirty="0"/>
              <a:t>相比，如果猜大了，则输出猜高了，猜小了则输出猜低了，在猜的过程中可以用二分法的思想进行猜测，直到猜对为止。</a:t>
            </a:r>
          </a:p>
          <a:p>
            <a:r>
              <a:rPr lang="en-US" altLang="zh-CN" sz="1600" dirty="0"/>
              <a:t> </a:t>
            </a:r>
            <a:endParaRPr lang="zh-CN" altLang="zh-CN" sz="16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354701" y="4895929"/>
            <a:ext cx="1363625" cy="14220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77" y="600046"/>
            <a:ext cx="5335001" cy="435315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7146202" y="1489399"/>
            <a:ext cx="4625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例</a:t>
            </a:r>
            <a:r>
              <a:rPr lang="en-US" altLang="zh-CN" b="1" dirty="0" smtClean="0"/>
              <a:t>:        </a:t>
            </a:r>
            <a:r>
              <a:rPr lang="zh-CN" altLang="zh-CN" dirty="0" smtClean="0"/>
              <a:t>请</a:t>
            </a:r>
            <a:r>
              <a:rPr lang="zh-CN" altLang="zh-CN" dirty="0"/>
              <a:t>输入一个</a:t>
            </a:r>
            <a:r>
              <a:rPr lang="en-US" altLang="zh-CN" dirty="0"/>
              <a:t>1</a:t>
            </a:r>
            <a:r>
              <a:rPr lang="zh-CN" altLang="zh-CN" dirty="0"/>
              <a:t>至</a:t>
            </a:r>
            <a:r>
              <a:rPr lang="en-US" altLang="zh-CN" dirty="0"/>
              <a:t>100</a:t>
            </a:r>
            <a:r>
              <a:rPr lang="zh-CN" altLang="zh-CN" dirty="0"/>
              <a:t>的数</a:t>
            </a:r>
            <a:r>
              <a:rPr lang="en-US" altLang="zh-CN" dirty="0"/>
              <a:t>: 50</a:t>
            </a:r>
            <a:endParaRPr lang="zh-CN" altLang="zh-CN" dirty="0"/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猜</a:t>
            </a:r>
            <a:r>
              <a:rPr lang="zh-CN" altLang="zh-CN" dirty="0"/>
              <a:t>低了</a:t>
            </a:r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请</a:t>
            </a:r>
            <a:r>
              <a:rPr lang="zh-CN" altLang="zh-CN" dirty="0"/>
              <a:t>输入一个</a:t>
            </a:r>
            <a:r>
              <a:rPr lang="en-US" altLang="zh-CN" dirty="0"/>
              <a:t>1</a:t>
            </a:r>
            <a:r>
              <a:rPr lang="zh-CN" altLang="zh-CN" dirty="0"/>
              <a:t>至</a:t>
            </a:r>
            <a:r>
              <a:rPr lang="en-US" altLang="zh-CN" dirty="0"/>
              <a:t>100</a:t>
            </a:r>
            <a:r>
              <a:rPr lang="zh-CN" altLang="zh-CN" dirty="0"/>
              <a:t>的数</a:t>
            </a:r>
            <a:r>
              <a:rPr lang="en-US" altLang="zh-CN" dirty="0"/>
              <a:t>: 75</a:t>
            </a:r>
            <a:endParaRPr lang="zh-CN" altLang="zh-CN" dirty="0"/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猜</a:t>
            </a:r>
            <a:r>
              <a:rPr lang="zh-CN" altLang="zh-CN" dirty="0"/>
              <a:t>高了</a:t>
            </a:r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请</a:t>
            </a:r>
            <a:r>
              <a:rPr lang="zh-CN" altLang="zh-CN" dirty="0"/>
              <a:t>输入一个</a:t>
            </a:r>
            <a:r>
              <a:rPr lang="en-US" altLang="zh-CN" dirty="0"/>
              <a:t>1</a:t>
            </a:r>
            <a:r>
              <a:rPr lang="zh-CN" altLang="zh-CN" dirty="0"/>
              <a:t>至</a:t>
            </a:r>
            <a:r>
              <a:rPr lang="en-US" altLang="zh-CN" dirty="0"/>
              <a:t>100</a:t>
            </a:r>
            <a:r>
              <a:rPr lang="zh-CN" altLang="zh-CN" dirty="0"/>
              <a:t>的数</a:t>
            </a:r>
            <a:r>
              <a:rPr lang="en-US" altLang="zh-CN" dirty="0"/>
              <a:t>: 60</a:t>
            </a:r>
            <a:endParaRPr lang="zh-CN" altLang="zh-CN" dirty="0"/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猜</a:t>
            </a:r>
            <a:r>
              <a:rPr lang="zh-CN" altLang="zh-CN" dirty="0"/>
              <a:t>高了</a:t>
            </a:r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请</a:t>
            </a:r>
            <a:r>
              <a:rPr lang="zh-CN" altLang="zh-CN" dirty="0"/>
              <a:t>输入一个</a:t>
            </a:r>
            <a:r>
              <a:rPr lang="en-US" altLang="zh-CN" dirty="0"/>
              <a:t>1</a:t>
            </a:r>
            <a:r>
              <a:rPr lang="zh-CN" altLang="zh-CN" dirty="0"/>
              <a:t>至</a:t>
            </a:r>
            <a:r>
              <a:rPr lang="en-US" altLang="zh-CN" dirty="0"/>
              <a:t>100</a:t>
            </a:r>
            <a:r>
              <a:rPr lang="zh-CN" altLang="zh-CN" dirty="0"/>
              <a:t>的数</a:t>
            </a:r>
            <a:r>
              <a:rPr lang="en-US" altLang="zh-CN" dirty="0"/>
              <a:t>: 55</a:t>
            </a:r>
            <a:endParaRPr lang="zh-CN" altLang="zh-CN" dirty="0"/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猜</a:t>
            </a:r>
            <a:r>
              <a:rPr lang="zh-CN" altLang="zh-CN" dirty="0"/>
              <a:t>高了</a:t>
            </a:r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请</a:t>
            </a:r>
            <a:r>
              <a:rPr lang="zh-CN" altLang="zh-CN" dirty="0"/>
              <a:t>输入一个</a:t>
            </a:r>
            <a:r>
              <a:rPr lang="en-US" altLang="zh-CN" dirty="0"/>
              <a:t>1</a:t>
            </a:r>
            <a:r>
              <a:rPr lang="zh-CN" altLang="zh-CN" dirty="0"/>
              <a:t>至</a:t>
            </a:r>
            <a:r>
              <a:rPr lang="en-US" altLang="zh-CN" dirty="0"/>
              <a:t>100</a:t>
            </a:r>
            <a:r>
              <a:rPr lang="zh-CN" altLang="zh-CN" dirty="0"/>
              <a:t>的数</a:t>
            </a:r>
            <a:r>
              <a:rPr lang="en-US" altLang="zh-CN" dirty="0"/>
              <a:t>: 51</a:t>
            </a:r>
            <a:endParaRPr lang="zh-CN" altLang="zh-CN" dirty="0"/>
          </a:p>
          <a:p>
            <a:r>
              <a:rPr lang="en-US" altLang="zh-CN" dirty="0" smtClean="0"/>
              <a:t>              </a:t>
            </a:r>
            <a:r>
              <a:rPr lang="zh-CN" altLang="zh-CN" dirty="0" smtClean="0"/>
              <a:t>恭喜</a:t>
            </a:r>
            <a:r>
              <a:rPr lang="zh-CN" altLang="zh-CN" dirty="0"/>
              <a:t>你，猜对了！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51809" y="3314249"/>
            <a:ext cx="1363625" cy="14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任务一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411706"/>
            <a:ext cx="5045242" cy="5045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3433011" y="378467"/>
            <a:ext cx="9545053" cy="664351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6360721" y="2034877"/>
            <a:ext cx="4988745" cy="3925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import random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n = 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random.randint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(1, 100)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guess = 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至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100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的数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: "))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 __________: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if _________: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print("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猜高了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guess = 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至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100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的数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: "))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if _________: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print("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猜低了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guess = 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至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100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的数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: "))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if _________: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   print("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恭喜你，猜对了！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</a:t>
            </a:r>
            <a:endParaRPr lang="zh-CN" altLang="en-US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4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63" y="3665383"/>
            <a:ext cx="3635188" cy="36351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77" y="2931457"/>
            <a:ext cx="6332717" cy="47602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9" y="-283881"/>
            <a:ext cx="2667314" cy="3322916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4059513" y="1883828"/>
            <a:ext cx="7509115" cy="2354036"/>
            <a:chOff x="1200479" y="1272676"/>
            <a:chExt cx="7509115" cy="23540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479" y="1272676"/>
              <a:ext cx="2354036" cy="23540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651799" y="2095751"/>
              <a:ext cx="50577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第</a:t>
              </a:r>
              <a:r>
                <a:rPr kumimoji="1" lang="en-US" altLang="zh-CN" sz="4000" dirty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2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项</a:t>
              </a:r>
              <a:r>
                <a:rPr kumimoji="1" lang="en-US" altLang="zh-CN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—</a:t>
              </a:r>
              <a:r>
                <a:rPr kumimoji="1" lang="zh-CN" altLang="en-US" sz="40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反转任意数字</a:t>
              </a:r>
              <a:endParaRPr kumimoji="1" lang="zh-CN" altLang="en-US" sz="40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任务二</a:t>
              </a:r>
              <a:endParaRPr kumimoji="1" lang="en-US" altLang="zh-CN" sz="24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79" y="2759607"/>
            <a:ext cx="3276600" cy="290425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5473022-51EE-426A-943A-4D3C0176316D}"/>
              </a:ext>
            </a:extLst>
          </p:cNvPr>
          <p:cNvSpPr/>
          <p:nvPr/>
        </p:nvSpPr>
        <p:spPr>
          <a:xfrm>
            <a:off x="1806747" y="1941458"/>
            <a:ext cx="9871906" cy="4154541"/>
          </a:xfrm>
          <a:prstGeom prst="rect">
            <a:avLst/>
          </a:prstGeom>
          <a:noFill/>
          <a:ln w="38100">
            <a:solidFill>
              <a:srgbClr val="C8B07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3B09A9E-701C-4227-87BD-0A2EC1B0F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74" y="1552682"/>
            <a:ext cx="3025546" cy="40202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15223" y="2370621"/>
            <a:ext cx="7280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      </a:t>
            </a:r>
            <a:r>
              <a:rPr lang="zh-CN" altLang="zh-CN" sz="2800" b="1" dirty="0" smtClean="0"/>
              <a:t>反转</a:t>
            </a:r>
            <a:r>
              <a:rPr lang="zh-CN" altLang="zh-CN" sz="2800" b="1" dirty="0"/>
              <a:t>任意位数正整数：从键盘输入一个正整数（位数不确定），反转后输出。</a:t>
            </a:r>
            <a:endParaRPr kumimoji="1" lang="zh-CN" altLang="en-US" sz="2800" b="1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2855209" y="3691430"/>
            <a:ext cx="591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</a:rPr>
              <a:t>算法</a:t>
            </a:r>
            <a:r>
              <a:rPr lang="zh-CN" altLang="zh-CN" sz="2000" dirty="0"/>
              <a:t>：输入数字用</a:t>
            </a:r>
            <a:r>
              <a:rPr lang="en-US" altLang="zh-CN" sz="2000" dirty="0"/>
              <a:t>x</a:t>
            </a:r>
            <a:r>
              <a:rPr lang="zh-CN" altLang="zh-CN" sz="2000" dirty="0"/>
              <a:t>记录，</a:t>
            </a:r>
            <a:r>
              <a:rPr lang="zh-CN" altLang="zh-CN" sz="2000" dirty="0">
                <a:solidFill>
                  <a:srgbClr val="FF0000"/>
                </a:solidFill>
              </a:rPr>
              <a:t>反转后数字用</a:t>
            </a:r>
            <a:r>
              <a:rPr lang="en-US" altLang="zh-CN" sz="2000" dirty="0">
                <a:solidFill>
                  <a:srgbClr val="FF0000"/>
                </a:solidFill>
              </a:rPr>
              <a:t>y</a:t>
            </a:r>
            <a:r>
              <a:rPr lang="zh-CN" altLang="zh-CN" sz="2000" dirty="0">
                <a:solidFill>
                  <a:srgbClr val="FF0000"/>
                </a:solidFill>
              </a:rPr>
              <a:t>记录</a:t>
            </a:r>
            <a:r>
              <a:rPr lang="zh-CN" altLang="zh-CN" sz="2000" dirty="0"/>
              <a:t>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2855209" y="4386009"/>
            <a:ext cx="5290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     </a:t>
            </a:r>
            <a:r>
              <a:rPr lang="zh-CN" altLang="zh-CN" sz="2000" dirty="0" smtClean="0"/>
              <a:t>利用</a:t>
            </a:r>
            <a:r>
              <a:rPr lang="zh-CN" altLang="zh-CN" sz="2000" dirty="0"/>
              <a:t>整除（</a:t>
            </a:r>
            <a:r>
              <a:rPr lang="en-US" altLang="zh-CN" sz="2000" dirty="0"/>
              <a:t>//</a:t>
            </a:r>
            <a:r>
              <a:rPr lang="zh-CN" altLang="zh-CN" sz="2000" dirty="0"/>
              <a:t>）和取模（</a:t>
            </a:r>
            <a:r>
              <a:rPr lang="en-US" altLang="zh-CN" sz="2000" dirty="0"/>
              <a:t>%</a:t>
            </a:r>
            <a:r>
              <a:rPr lang="zh-CN" altLang="zh-CN" sz="2000" dirty="0"/>
              <a:t>）运算分离</a:t>
            </a:r>
            <a:r>
              <a:rPr lang="en-US" altLang="zh-CN" sz="2000" dirty="0"/>
              <a:t>x</a:t>
            </a:r>
            <a:r>
              <a:rPr lang="zh-CN" altLang="zh-CN" sz="2000" dirty="0"/>
              <a:t>每位数字，从个位开始，每得到一位数字就加入到新产生的数字</a:t>
            </a:r>
            <a:r>
              <a:rPr lang="en-US" altLang="zh-CN" sz="2000" dirty="0"/>
              <a:t>y</a:t>
            </a:r>
            <a:r>
              <a:rPr lang="zh-CN" altLang="zh-CN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276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3105118" cy="1174215"/>
            <a:chOff x="1750266" y="2093420"/>
            <a:chExt cx="3105118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任务二算法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3545306" y="230525"/>
            <a:ext cx="9545053" cy="66435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39734" y="1871743"/>
            <a:ext cx="3557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输入</a:t>
            </a:r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23468</a:t>
            </a:r>
          </a:p>
          <a:p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   输出</a:t>
            </a:r>
            <a:r>
              <a:rPr kumimoji="1" lang="en-US" altLang="zh-CN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86432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19734" y="2759592"/>
            <a:ext cx="1901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怎么把</a:t>
            </a:r>
            <a:r>
              <a:rPr lang="en-US" altLang="zh-CN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8</a:t>
            </a: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取出来</a:t>
            </a:r>
            <a:endParaRPr lang="zh-CN" altLang="en-US" sz="20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67" y="2039794"/>
            <a:ext cx="3382211" cy="3612816"/>
          </a:xfrm>
          <a:prstGeom prst="rect">
            <a:avLst/>
          </a:prstGeom>
        </p:spPr>
      </p:pic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64736" y="3172205"/>
            <a:ext cx="4035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23468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对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取余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(23468%10)</a:t>
            </a:r>
            <a:endParaRPr lang="zh-CN" altLang="en-US" sz="2000" dirty="0">
              <a:solidFill>
                <a:srgbClr val="FF0000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449065" y="2714684"/>
            <a:ext cx="31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?</a:t>
            </a:r>
            <a:endParaRPr lang="zh-CN" altLang="en-US" sz="2400" b="1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36742" y="3567576"/>
            <a:ext cx="3638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剩下</a:t>
            </a:r>
            <a:r>
              <a:rPr lang="en-US" altLang="zh-CN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2346</a:t>
            </a: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，怎么把</a:t>
            </a:r>
            <a:r>
              <a:rPr lang="en-US" altLang="zh-CN" sz="20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6</a:t>
            </a: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取出来</a:t>
            </a:r>
            <a:endParaRPr lang="zh-CN" altLang="en-US" sz="20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466074" y="3522668"/>
            <a:ext cx="31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?</a:t>
            </a:r>
            <a:endParaRPr lang="zh-CN" altLang="en-US" sz="2400" b="1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67840" y="3949782"/>
            <a:ext cx="40354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2346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对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取余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(2346%10)</a:t>
            </a:r>
            <a:endParaRPr lang="zh-CN" altLang="en-US" sz="2000" dirty="0">
              <a:solidFill>
                <a:srgbClr val="FF0000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39846" y="4503780"/>
            <a:ext cx="3638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怎么加和呢</a:t>
            </a:r>
            <a:endParaRPr lang="zh-CN" altLang="en-US" sz="20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469178" y="4458872"/>
            <a:ext cx="31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 b="1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?</a:t>
            </a:r>
            <a:endParaRPr lang="zh-CN" altLang="en-US" sz="2400" b="1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70944" y="4951303"/>
            <a:ext cx="4035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单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算的话  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y=8,y=6</a:t>
            </a:r>
            <a:endParaRPr lang="en-US" altLang="zh-CN" sz="2000" dirty="0">
              <a:solidFill>
                <a:srgbClr val="FF0000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/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要求的是  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y=86</a:t>
            </a:r>
          </a:p>
          <a:p>
            <a:pPr lvl="0"/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让一开始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y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的值乘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10</a:t>
            </a:r>
            <a:r>
              <a:rPr lang="zh-CN" altLang="en-US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加</a:t>
            </a:r>
            <a:r>
              <a:rPr lang="en-US" altLang="zh-CN" sz="2000" dirty="0" smtClean="0">
                <a:solidFill>
                  <a:srgbClr val="FF0000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6</a:t>
            </a:r>
            <a:endParaRPr lang="zh-CN" altLang="en-US" sz="2000" dirty="0">
              <a:solidFill>
                <a:srgbClr val="FF0000"/>
              </a:solidFill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5112EF87-6DF4-4D3B-85A3-98D3AA7B0846}"/>
              </a:ext>
            </a:extLst>
          </p:cNvPr>
          <p:cNvSpPr txBox="1"/>
          <p:nvPr/>
        </p:nvSpPr>
        <p:spPr>
          <a:xfrm>
            <a:off x="6784849" y="4042299"/>
            <a:ext cx="4035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……</a:t>
            </a:r>
            <a:endParaRPr lang="zh-CN" altLang="en-US" sz="28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293974" y="378467"/>
            <a:ext cx="2489565" cy="1174215"/>
            <a:chOff x="1750266" y="2093420"/>
            <a:chExt cx="2489565" cy="11742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266" y="2093420"/>
              <a:ext cx="1174215" cy="1174215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131835" y="2449694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dirty="0" smtClean="0">
                  <a:solidFill>
                    <a:srgbClr val="A18560"/>
                  </a:solidFill>
                  <a:latin typeface="HappyZcool-2016" charset="-122"/>
                  <a:ea typeface="HappyZcool-2016" charset="-122"/>
                  <a:cs typeface="HappyZcool-2016" charset="-122"/>
                </a:rPr>
                <a:t>任务二</a:t>
              </a:r>
              <a:endParaRPr kumimoji="1" lang="zh-CN" altLang="en-US" sz="24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411706"/>
            <a:ext cx="5045242" cy="50452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7" b="15471"/>
          <a:stretch/>
        </p:blipFill>
        <p:spPr>
          <a:xfrm>
            <a:off x="3433011" y="378467"/>
            <a:ext cx="9545053" cy="664351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91550" y="2623581"/>
            <a:ext cx="3557934" cy="53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反转</a:t>
            </a:r>
            <a:r>
              <a:rPr kumimoji="1" lang="zh-CN" altLang="en-US" sz="2800" dirty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任意</a:t>
            </a:r>
            <a:r>
              <a:rPr kumimoji="1" lang="zh-CN" altLang="en-US" sz="2800" dirty="0" smtClean="0">
                <a:solidFill>
                  <a:srgbClr val="A18560"/>
                </a:solidFill>
                <a:latin typeface="HappyZcool-2016" charset="-122"/>
                <a:ea typeface="HappyZcool-2016" charset="-122"/>
                <a:cs typeface="HappyZcool-2016" charset="-122"/>
              </a:rPr>
              <a:t>数字</a:t>
            </a:r>
            <a:endParaRPr kumimoji="1" lang="zh-CN" altLang="en-US" sz="2800" dirty="0">
              <a:solidFill>
                <a:srgbClr val="A18560"/>
              </a:solidFill>
              <a:latin typeface="HappyZcool-2016" charset="-122"/>
              <a:ea typeface="HappyZcool-2016" charset="-122"/>
              <a:cs typeface="HappyZcool-2016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112EF87-6DF4-4D3B-85A3-98D3AA7B0846}"/>
              </a:ext>
            </a:extLst>
          </p:cNvPr>
          <p:cNvSpPr txBox="1"/>
          <p:nvPr/>
        </p:nvSpPr>
        <p:spPr>
          <a:xfrm>
            <a:off x="5791549" y="3271523"/>
            <a:ext cx="4988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x=</a:t>
            </a:r>
            <a:r>
              <a:rPr lang="en-US" altLang="zh-CN" sz="1400" dirty="0" err="1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(input("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请输入一个正整数：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"))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y=0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while_________:       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</a:t>
            </a:r>
            <a:r>
              <a:rPr lang="en-US" altLang="zh-CN" sz="14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 y=__________</a:t>
            </a:r>
            <a:endParaRPr lang="en-US" altLang="zh-CN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</a:t>
            </a:r>
            <a:r>
              <a:rPr lang="en-US" altLang="zh-CN" sz="14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    x=__________</a:t>
            </a:r>
            <a:endParaRPr lang="en-US" altLang="zh-CN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print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("</a:t>
            </a:r>
            <a:r>
              <a:rPr lang="zh-CN" altLang="en-US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反转后的数字是：</a:t>
            </a:r>
            <a:r>
              <a:rPr lang="en-US" altLang="zh-CN" sz="1400" dirty="0"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+mn-ea"/>
                <a:sym typeface="+mn-lt"/>
              </a:rPr>
              <a:t>",y)</a:t>
            </a:r>
            <a:endParaRPr lang="zh-CN" altLang="en-US" sz="1400" dirty="0">
              <a:latin typeface="站酷快乐体2016修订版" panose="02010600030101010101" pitchFamily="2" charset="-122"/>
              <a:ea typeface="站酷快乐体2016修订版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4107" y="3934327"/>
            <a:ext cx="69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x!=0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639</Words>
  <Application>Microsoft Office PowerPoint</Application>
  <PresentationFormat>自定义</PresentationFormat>
  <Paragraphs>105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1</Manager>
  <Company>1</Company>
  <LinksUpToDate>false</LinksUpToDate>
  <SharedDoc>false</SharedDoc>
  <HyperlinkBase>1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>1</dc:subject>
  <dc:creator>1</dc:creator>
  <dc:description>1</dc:description>
  <cp:lastModifiedBy>8617861004958</cp:lastModifiedBy>
  <cp:revision>203</cp:revision>
  <dcterms:created xsi:type="dcterms:W3CDTF">2017-08-18T03:02:00Z</dcterms:created>
  <dcterms:modified xsi:type="dcterms:W3CDTF">2021-05-21T00:43:13Z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