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7" r:id="rId2"/>
    <p:sldId id="3172" r:id="rId3"/>
    <p:sldId id="287" r:id="rId4"/>
    <p:sldId id="304" r:id="rId5"/>
    <p:sldId id="3276" r:id="rId6"/>
    <p:sldId id="3289" r:id="rId7"/>
    <p:sldId id="3328" r:id="rId8"/>
    <p:sldId id="3307" r:id="rId9"/>
    <p:sldId id="3192" r:id="rId10"/>
    <p:sldId id="3327" r:id="rId11"/>
    <p:sldId id="3193" r:id="rId12"/>
    <p:sldId id="392" r:id="rId13"/>
    <p:sldId id="3194" r:id="rId14"/>
    <p:sldId id="280" r:id="rId15"/>
    <p:sldId id="3186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65" autoAdjust="0"/>
    <p:restoredTop sz="99141" autoAdjust="0"/>
  </p:normalViewPr>
  <p:slideViewPr>
    <p:cSldViewPr snapToGrid="0" showGuides="1">
      <p:cViewPr varScale="1">
        <p:scale>
          <a:sx n="86" d="100"/>
          <a:sy n="86" d="100"/>
        </p:scale>
        <p:origin x="-466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E8144-1717-455B-8710-1072F1C69B3D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C1411-A1CC-4AC7-881C-E2CC93D983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5101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EF2C0-A6C1-40C5-BE79-F079FE5F2DC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3482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C1411-A1CC-4AC7-881C-E2CC93D983C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27079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C1411-A1CC-4AC7-881C-E2CC93D983CD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02544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C9C18-EE02-4D6E-8121-90526B61423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52298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C1411-A1CC-4AC7-881C-E2CC93D983CD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8019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C1411-A1CC-4AC7-881C-E2CC93D983CD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70218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C1411-A1CC-4AC7-881C-E2CC93D983CD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2707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EF2C0-A6C1-40C5-BE79-F079FE5F2DC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2896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C1411-A1CC-4AC7-881C-E2CC93D983C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8892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531118-BCA0-45AB-9275-27825B7BB64C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8783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C1411-A1CC-4AC7-881C-E2CC93D983C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93165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C1411-A1CC-4AC7-881C-E2CC93D983C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7277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C1411-A1CC-4AC7-881C-E2CC93D983C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93165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C1411-A1CC-4AC7-881C-E2CC93D983CD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15015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C1411-A1CC-4AC7-881C-E2CC93D983CD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3301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6222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887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9">
            <a:extLst>
              <a:ext uri="{FF2B5EF4-FFF2-40B4-BE49-F238E27FC236}">
                <a16:creationId xmlns:a16="http://schemas.microsoft.com/office/drawing/2014/main" xmlns="" id="{36E68EB4-91C1-45AF-80AA-DAD0C6E9A31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12573" y="1210468"/>
            <a:ext cx="1040670" cy="92333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buNone/>
              <a:defRPr lang="zh-CN" altLang="en-US" sz="6000" dirty="0" smtClean="0">
                <a:solidFill>
                  <a:schemeClr val="accent1"/>
                </a:solidFill>
                <a:latin typeface="Arial" panose="020B0604020202020204" pitchFamily="34" charset="0"/>
                <a:ea typeface="YouYuan" panose="02010509060101010101" pitchFamily="49" charset="-122"/>
                <a:cs typeface="+mn-ea"/>
              </a:defRPr>
            </a:lvl1pPr>
          </a:lstStyle>
          <a:p>
            <a:pPr marL="0" lvl="0"/>
            <a:r>
              <a:rPr lang="en-US" altLang="zh-CN" dirty="0"/>
              <a:t>00</a:t>
            </a:r>
            <a:endParaRPr lang="zh-CN" altLang="en-US" dirty="0"/>
          </a:p>
        </p:txBody>
      </p:sp>
      <p:sp>
        <p:nvSpPr>
          <p:cNvPr id="5" name="文本占位符 9">
            <a:extLst>
              <a:ext uri="{FF2B5EF4-FFF2-40B4-BE49-F238E27FC236}">
                <a16:creationId xmlns:a16="http://schemas.microsoft.com/office/drawing/2014/main" xmlns="" id="{05608691-1BEB-42DF-AC7F-53F1A92856C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76803" y="3375847"/>
            <a:ext cx="6712209" cy="30476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zh-CN" altLang="en-US" sz="1050" spc="300">
                <a:solidFill>
                  <a:schemeClr val="tx1"/>
                </a:solidFill>
                <a:latin typeface="Arial" panose="020B0604020202020204" pitchFamily="34" charset="0"/>
                <a:ea typeface="YouYuan" panose="02010509060101010101" pitchFamily="49" charset="-122"/>
                <a:cs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/>
              <a:t>Please input your text here, please input your text here.</a:t>
            </a:r>
          </a:p>
        </p:txBody>
      </p:sp>
      <p:sp>
        <p:nvSpPr>
          <p:cNvPr id="6" name="标题 12">
            <a:extLst>
              <a:ext uri="{FF2B5EF4-FFF2-40B4-BE49-F238E27FC236}">
                <a16:creationId xmlns:a16="http://schemas.microsoft.com/office/drawing/2014/main" xmlns="" id="{DAD5093F-D394-4179-9D43-D450DCE807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28357" y="2585615"/>
            <a:ext cx="6535286" cy="782431"/>
          </a:xfrm>
          <a:prstGeom prst="rect">
            <a:avLst/>
          </a:prstGeom>
        </p:spPr>
        <p:txBody>
          <a:bodyPr/>
          <a:lstStyle>
            <a:lvl1pPr algn="ctr">
              <a:defRPr sz="5000" b="1" spc="600">
                <a:solidFill>
                  <a:schemeClr val="accent1"/>
                </a:solidFill>
                <a:latin typeface="幼圆" panose="02010509060101010101" pitchFamily="49" charset="-122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在此输入标题</a:t>
            </a: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492F4736-3DFA-4980-BD87-E37613C435FF}"/>
              </a:ext>
            </a:extLst>
          </p:cNvPr>
          <p:cNvGrpSpPr/>
          <p:nvPr userDrawn="1"/>
        </p:nvGrpSpPr>
        <p:grpSpPr>
          <a:xfrm>
            <a:off x="5937867" y="972193"/>
            <a:ext cx="992594" cy="716975"/>
            <a:chOff x="5627104" y="1188340"/>
            <a:chExt cx="867264" cy="1228168"/>
          </a:xfrm>
        </p:grpSpPr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xmlns="" id="{0C0D56B0-24B0-4870-904C-928BCADBE6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27104" y="1197864"/>
              <a:ext cx="86513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xmlns="" id="{A8D21AEB-073F-4D57-AA06-1BD9755457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94368" y="1188340"/>
              <a:ext cx="0" cy="1228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C2C17A88-7081-4327-829F-084757435D33}"/>
              </a:ext>
            </a:extLst>
          </p:cNvPr>
          <p:cNvGrpSpPr/>
          <p:nvPr userDrawn="1"/>
        </p:nvGrpSpPr>
        <p:grpSpPr>
          <a:xfrm>
            <a:off x="5252744" y="821978"/>
            <a:ext cx="880164" cy="1557011"/>
            <a:chOff x="3447288" y="1197864"/>
            <a:chExt cx="1490472" cy="3008376"/>
          </a:xfrm>
        </p:grpSpPr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xmlns="" id="{029A3233-0A22-41FE-949D-237FBF2E5152}"/>
                </a:ext>
              </a:extLst>
            </p:cNvPr>
            <p:cNvCxnSpPr/>
            <p:nvPr/>
          </p:nvCxnSpPr>
          <p:spPr>
            <a:xfrm flipH="1">
              <a:off x="3447288" y="1197864"/>
              <a:ext cx="256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xmlns="" id="{34128EAC-1B03-46F4-9727-1E09E6F15B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47288" y="4206240"/>
              <a:ext cx="149047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xmlns="" id="{66119898-B866-4386-9A5A-8E16ACAE7E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47288" y="1197865"/>
              <a:ext cx="0" cy="3008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xmlns="" id="{34EA971B-7024-448D-827C-EC46ECD28962}"/>
              </a:ext>
            </a:extLst>
          </p:cNvPr>
          <p:cNvCxnSpPr/>
          <p:nvPr userDrawn="1"/>
        </p:nvCxnSpPr>
        <p:spPr>
          <a:xfrm flipH="1">
            <a:off x="4410671" y="1612708"/>
            <a:ext cx="690880" cy="69088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xmlns="" id="{DFCAA6AD-0223-4BD7-B464-00DE6A462C7C}"/>
              </a:ext>
            </a:extLst>
          </p:cNvPr>
          <p:cNvCxnSpPr>
            <a:cxnSpLocks/>
          </p:cNvCxnSpPr>
          <p:nvPr userDrawn="1"/>
        </p:nvCxnSpPr>
        <p:spPr>
          <a:xfrm flipH="1">
            <a:off x="6913439" y="1681248"/>
            <a:ext cx="340312" cy="340312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938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2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2"/>
          <p:cNvSpPr>
            <a:spLocks noGrp="1"/>
          </p:cNvSpPr>
          <p:nvPr>
            <p:ph type="title" hasCustomPrompt="1"/>
          </p:nvPr>
        </p:nvSpPr>
        <p:spPr>
          <a:xfrm>
            <a:off x="1246463" y="149676"/>
            <a:ext cx="9153416" cy="594951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800" b="1" spc="60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/>
              <a:t>标题</a:t>
            </a:r>
          </a:p>
        </p:txBody>
      </p:sp>
    </p:spTree>
    <p:extLst>
      <p:ext uri="{BB962C8B-B14F-4D97-AF65-F5344CB8AC3E}">
        <p14:creationId xmlns:p14="http://schemas.microsoft.com/office/powerpoint/2010/main" val="1530477028"/>
      </p:ext>
    </p:extLst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6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787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6" r:id="rId2"/>
    <p:sldLayoutId id="2147483661" r:id="rId3"/>
    <p:sldLayoutId id="214748366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notesSlide" Target="../notesSlides/notesSlide2.xml"/><Relationship Id="rId5" Type="http://schemas.openxmlformats.org/officeDocument/2006/relationships/tags" Target="../tags/tag6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5.xml"/><Relationship Id="rId9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3C7E9208-8FCF-4D11-B361-4F20080EBFF6}"/>
              </a:ext>
            </a:extLst>
          </p:cNvPr>
          <p:cNvSpPr/>
          <p:nvPr/>
        </p:nvSpPr>
        <p:spPr>
          <a:xfrm>
            <a:off x="4742017" y="1905315"/>
            <a:ext cx="1141119" cy="1569660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9600" dirty="0">
                <a:solidFill>
                  <a:schemeClr val="accent1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以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85AD6785-8608-428B-81C3-154D2E6B4924}"/>
              </a:ext>
            </a:extLst>
          </p:cNvPr>
          <p:cNvSpPr/>
          <p:nvPr/>
        </p:nvSpPr>
        <p:spPr>
          <a:xfrm>
            <a:off x="4121657" y="502169"/>
            <a:ext cx="1220838" cy="1569660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9600" dirty="0">
                <a:solidFill>
                  <a:schemeClr val="accent1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可</a:t>
            </a: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xmlns="" id="{5AC2CF8E-4065-4833-AF63-A07452C062C3}"/>
              </a:ext>
            </a:extLst>
          </p:cNvPr>
          <p:cNvGrpSpPr/>
          <p:nvPr/>
        </p:nvGrpSpPr>
        <p:grpSpPr>
          <a:xfrm>
            <a:off x="4131389" y="1762766"/>
            <a:ext cx="610628" cy="646331"/>
            <a:chOff x="2327405" y="2869486"/>
            <a:chExt cx="610628" cy="646331"/>
          </a:xfrm>
        </p:grpSpPr>
        <p:sp>
          <p:nvSpPr>
            <p:cNvPr id="16" name="矩形 15">
              <a:extLst>
                <a:ext uri="{FF2B5EF4-FFF2-40B4-BE49-F238E27FC236}">
                  <a16:creationId xmlns:a16="http://schemas.microsoft.com/office/drawing/2014/main" xmlns="" id="{73374103-F6AE-4839-B908-95C7AF5A1D2A}"/>
                </a:ext>
              </a:extLst>
            </p:cNvPr>
            <p:cNvSpPr/>
            <p:nvPr/>
          </p:nvSpPr>
          <p:spPr>
            <a:xfrm>
              <a:off x="2371104" y="2869486"/>
              <a:ext cx="566929" cy="646331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3600" spc="600" dirty="0">
                  <a:solidFill>
                    <a:schemeClr val="accent2"/>
                  </a:solidFill>
                  <a:latin typeface="幼圆" panose="02010509060101010101" pitchFamily="49" charset="-122"/>
                  <a:ea typeface="幼圆" panose="02010509060101010101" pitchFamily="49" charset="-122"/>
                  <a:sym typeface="+mn-lt"/>
                </a:rPr>
                <a:t>自</a:t>
              </a:r>
              <a:endParaRPr lang="zh-CN" altLang="en-US" sz="3600" dirty="0">
                <a:solidFill>
                  <a:schemeClr val="accent2"/>
                </a:solidFill>
                <a:latin typeface="幼圆" panose="02010509060101010101" pitchFamily="49" charset="-122"/>
                <a:ea typeface="幼圆" panose="02010509060101010101" pitchFamily="49" charset="-122"/>
                <a:cs typeface="+mn-ea"/>
                <a:sym typeface="+mn-lt"/>
              </a:endParaRPr>
            </a:p>
          </p:txBody>
        </p:sp>
        <p:sp>
          <p:nvSpPr>
            <p:cNvPr id="17" name="椭圆 16">
              <a:extLst>
                <a:ext uri="{FF2B5EF4-FFF2-40B4-BE49-F238E27FC236}">
                  <a16:creationId xmlns:a16="http://schemas.microsoft.com/office/drawing/2014/main" xmlns="" id="{6064A5A8-20D4-4819-9DD8-22AF21A1492A}"/>
                </a:ext>
              </a:extLst>
            </p:cNvPr>
            <p:cNvSpPr/>
            <p:nvPr/>
          </p:nvSpPr>
          <p:spPr>
            <a:xfrm>
              <a:off x="2327405" y="2930092"/>
              <a:ext cx="566928" cy="56692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2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xmlns="" id="{74B15A4F-E4C0-48A0-803F-815766482163}"/>
              </a:ext>
            </a:extLst>
          </p:cNvPr>
          <p:cNvGrpSpPr/>
          <p:nvPr/>
        </p:nvGrpSpPr>
        <p:grpSpPr>
          <a:xfrm>
            <a:off x="4131389" y="2428628"/>
            <a:ext cx="610628" cy="646331"/>
            <a:chOff x="2327405" y="2869486"/>
            <a:chExt cx="610628" cy="646331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xmlns="" id="{F9A4B63F-E5C7-468F-9E69-5644AF2CADF1}"/>
                </a:ext>
              </a:extLst>
            </p:cNvPr>
            <p:cNvSpPr/>
            <p:nvPr/>
          </p:nvSpPr>
          <p:spPr>
            <a:xfrm>
              <a:off x="2371104" y="2869486"/>
              <a:ext cx="566929" cy="646331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3600" spc="600" dirty="0">
                  <a:solidFill>
                    <a:schemeClr val="accent2"/>
                  </a:solidFill>
                  <a:latin typeface="幼圆" panose="02010509060101010101" pitchFamily="49" charset="-122"/>
                  <a:ea typeface="幼圆" panose="02010509060101010101" pitchFamily="49" charset="-122"/>
                  <a:sym typeface="+mn-lt"/>
                </a:rPr>
                <a:t>定</a:t>
              </a:r>
              <a:endParaRPr lang="zh-CN" altLang="en-US" sz="3600" dirty="0">
                <a:solidFill>
                  <a:schemeClr val="accent2"/>
                </a:solidFill>
                <a:latin typeface="幼圆" panose="02010509060101010101" pitchFamily="49" charset="-122"/>
                <a:ea typeface="幼圆" panose="02010509060101010101" pitchFamily="49" charset="-122"/>
                <a:cs typeface="+mn-ea"/>
                <a:sym typeface="+mn-lt"/>
              </a:endParaRPr>
            </a:p>
          </p:txBody>
        </p:sp>
        <p:sp>
          <p:nvSpPr>
            <p:cNvPr id="20" name="椭圆 19">
              <a:extLst>
                <a:ext uri="{FF2B5EF4-FFF2-40B4-BE49-F238E27FC236}">
                  <a16:creationId xmlns:a16="http://schemas.microsoft.com/office/drawing/2014/main" xmlns="" id="{EF22BD24-09CB-41A8-AC4D-9CB8C2AAD155}"/>
                </a:ext>
              </a:extLst>
            </p:cNvPr>
            <p:cNvSpPr/>
            <p:nvPr/>
          </p:nvSpPr>
          <p:spPr>
            <a:xfrm>
              <a:off x="2327405" y="2930092"/>
              <a:ext cx="566928" cy="56692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2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xmlns="" id="{B68C142E-EC47-4520-9F7E-013B52F49F1E}"/>
              </a:ext>
            </a:extLst>
          </p:cNvPr>
          <p:cNvGrpSpPr/>
          <p:nvPr/>
        </p:nvGrpSpPr>
        <p:grpSpPr>
          <a:xfrm>
            <a:off x="4131389" y="3094490"/>
            <a:ext cx="610628" cy="646331"/>
            <a:chOff x="2327405" y="2869486"/>
            <a:chExt cx="610628" cy="646331"/>
          </a:xfrm>
        </p:grpSpPr>
        <p:sp>
          <p:nvSpPr>
            <p:cNvPr id="22" name="矩形 21">
              <a:extLst>
                <a:ext uri="{FF2B5EF4-FFF2-40B4-BE49-F238E27FC236}">
                  <a16:creationId xmlns:a16="http://schemas.microsoft.com/office/drawing/2014/main" xmlns="" id="{CBF16A04-8665-455D-8729-52662A0E2EC7}"/>
                </a:ext>
              </a:extLst>
            </p:cNvPr>
            <p:cNvSpPr/>
            <p:nvPr/>
          </p:nvSpPr>
          <p:spPr>
            <a:xfrm>
              <a:off x="2371104" y="2869486"/>
              <a:ext cx="566929" cy="646331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3600" dirty="0">
                  <a:solidFill>
                    <a:schemeClr val="accent2"/>
                  </a:solidFill>
                  <a:latin typeface="幼圆" panose="02010509060101010101" pitchFamily="49" charset="-122"/>
                  <a:ea typeface="幼圆" panose="02010509060101010101" pitchFamily="49" charset="-122"/>
                  <a:cs typeface="+mn-ea"/>
                  <a:sym typeface="+mn-lt"/>
                </a:rPr>
                <a:t>义</a:t>
              </a:r>
            </a:p>
          </p:txBody>
        </p:sp>
        <p:sp>
          <p:nvSpPr>
            <p:cNvPr id="23" name="椭圆 22">
              <a:extLst>
                <a:ext uri="{FF2B5EF4-FFF2-40B4-BE49-F238E27FC236}">
                  <a16:creationId xmlns:a16="http://schemas.microsoft.com/office/drawing/2014/main" xmlns="" id="{993912F6-CF15-4B9B-ABC0-B0AE2440D7D3}"/>
                </a:ext>
              </a:extLst>
            </p:cNvPr>
            <p:cNvSpPr/>
            <p:nvPr/>
          </p:nvSpPr>
          <p:spPr>
            <a:xfrm>
              <a:off x="2327405" y="2930092"/>
              <a:ext cx="566928" cy="56692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2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</p:grpSp>
      <p:grpSp>
        <p:nvGrpSpPr>
          <p:cNvPr id="24" name="组合 23">
            <a:extLst>
              <a:ext uri="{FF2B5EF4-FFF2-40B4-BE49-F238E27FC236}">
                <a16:creationId xmlns:a16="http://schemas.microsoft.com/office/drawing/2014/main" xmlns="" id="{00161445-78AF-48D5-9D25-A368E0FD4C4B}"/>
              </a:ext>
            </a:extLst>
          </p:cNvPr>
          <p:cNvGrpSpPr/>
          <p:nvPr/>
        </p:nvGrpSpPr>
        <p:grpSpPr>
          <a:xfrm>
            <a:off x="4131389" y="3760352"/>
            <a:ext cx="610628" cy="646331"/>
            <a:chOff x="2327405" y="2869486"/>
            <a:chExt cx="610628" cy="646331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xmlns="" id="{52FE9C5B-393E-40CD-85D4-6675A82DBEFB}"/>
                </a:ext>
              </a:extLst>
            </p:cNvPr>
            <p:cNvSpPr/>
            <p:nvPr/>
          </p:nvSpPr>
          <p:spPr>
            <a:xfrm>
              <a:off x="2371104" y="2869486"/>
              <a:ext cx="566929" cy="646331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3600" spc="600" dirty="0">
                  <a:solidFill>
                    <a:schemeClr val="accent2"/>
                  </a:solidFill>
                  <a:latin typeface="幼圆" panose="02010509060101010101" pitchFamily="49" charset="-122"/>
                  <a:ea typeface="幼圆" panose="02010509060101010101" pitchFamily="49" charset="-122"/>
                  <a:sym typeface="+mn-lt"/>
                </a:rPr>
                <a:t>函</a:t>
              </a:r>
              <a:endParaRPr lang="zh-CN" altLang="en-US" sz="3600" dirty="0">
                <a:solidFill>
                  <a:schemeClr val="accent2"/>
                </a:solidFill>
                <a:latin typeface="幼圆" panose="02010509060101010101" pitchFamily="49" charset="-122"/>
                <a:ea typeface="幼圆" panose="02010509060101010101" pitchFamily="49" charset="-122"/>
                <a:cs typeface="+mn-ea"/>
                <a:sym typeface="+mn-lt"/>
              </a:endParaRPr>
            </a:p>
          </p:txBody>
        </p:sp>
        <p:sp>
          <p:nvSpPr>
            <p:cNvPr id="27" name="椭圆 26">
              <a:extLst>
                <a:ext uri="{FF2B5EF4-FFF2-40B4-BE49-F238E27FC236}">
                  <a16:creationId xmlns:a16="http://schemas.microsoft.com/office/drawing/2014/main" xmlns="" id="{785277B5-B695-4882-866B-CE536B42B181}"/>
                </a:ext>
              </a:extLst>
            </p:cNvPr>
            <p:cNvSpPr/>
            <p:nvPr/>
          </p:nvSpPr>
          <p:spPr>
            <a:xfrm>
              <a:off x="2327405" y="2930092"/>
              <a:ext cx="566928" cy="56692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2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xmlns="" id="{16158FF2-4BB5-45A0-BC62-CE2389E97BEA}"/>
              </a:ext>
            </a:extLst>
          </p:cNvPr>
          <p:cNvGrpSpPr/>
          <p:nvPr/>
        </p:nvGrpSpPr>
        <p:grpSpPr>
          <a:xfrm>
            <a:off x="5627103" y="1188340"/>
            <a:ext cx="990159" cy="716975"/>
            <a:chOff x="5627104" y="1188340"/>
            <a:chExt cx="865136" cy="1228168"/>
          </a:xfrm>
        </p:grpSpPr>
        <p:cxnSp>
          <p:nvCxnSpPr>
            <p:cNvPr id="29" name="直接连接符 28">
              <a:extLst>
                <a:ext uri="{FF2B5EF4-FFF2-40B4-BE49-F238E27FC236}">
                  <a16:creationId xmlns:a16="http://schemas.microsoft.com/office/drawing/2014/main" xmlns="" id="{A1F75345-2E0F-4640-8A67-F63D52E68F8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27104" y="1197864"/>
              <a:ext cx="86513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>
              <a:extLst>
                <a:ext uri="{FF2B5EF4-FFF2-40B4-BE49-F238E27FC236}">
                  <a16:creationId xmlns:a16="http://schemas.microsoft.com/office/drawing/2014/main" xmlns="" id="{B331C7F3-43A6-4846-AF6B-FB2E601E5DC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83096" y="1188340"/>
              <a:ext cx="0" cy="1228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xmlns="" id="{A022D485-4D25-48BB-AE2F-6A624E9A69F2}"/>
              </a:ext>
            </a:extLst>
          </p:cNvPr>
          <p:cNvGrpSpPr/>
          <p:nvPr/>
        </p:nvGrpSpPr>
        <p:grpSpPr>
          <a:xfrm>
            <a:off x="3447288" y="1197864"/>
            <a:ext cx="880164" cy="3899916"/>
            <a:chOff x="3447288" y="1197864"/>
            <a:chExt cx="1490472" cy="3008376"/>
          </a:xfrm>
        </p:grpSpPr>
        <p:cxnSp>
          <p:nvCxnSpPr>
            <p:cNvPr id="32" name="直接连接符 31">
              <a:extLst>
                <a:ext uri="{FF2B5EF4-FFF2-40B4-BE49-F238E27FC236}">
                  <a16:creationId xmlns:a16="http://schemas.microsoft.com/office/drawing/2014/main" xmlns="" id="{208BDF5F-B371-4E40-84F3-88175D84AD3F}"/>
                </a:ext>
              </a:extLst>
            </p:cNvPr>
            <p:cNvCxnSpPr/>
            <p:nvPr/>
          </p:nvCxnSpPr>
          <p:spPr>
            <a:xfrm flipH="1">
              <a:off x="3447288" y="1197864"/>
              <a:ext cx="256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>
              <a:extLst>
                <a:ext uri="{FF2B5EF4-FFF2-40B4-BE49-F238E27FC236}">
                  <a16:creationId xmlns:a16="http://schemas.microsoft.com/office/drawing/2014/main" xmlns="" id="{24F6DD28-8C7A-41AF-B482-B869A45945F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47288" y="4206240"/>
              <a:ext cx="149047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>
              <a:extLst>
                <a:ext uri="{FF2B5EF4-FFF2-40B4-BE49-F238E27FC236}">
                  <a16:creationId xmlns:a16="http://schemas.microsoft.com/office/drawing/2014/main" xmlns="" id="{297DE9BD-2DE4-4576-886A-5D44A3CCE7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47288" y="1197865"/>
              <a:ext cx="0" cy="3008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矩形 36">
            <a:extLst>
              <a:ext uri="{FF2B5EF4-FFF2-40B4-BE49-F238E27FC236}">
                <a16:creationId xmlns:a16="http://schemas.microsoft.com/office/drawing/2014/main" xmlns="" id="{3C7E9208-8FCF-4D11-B361-4F20080EBFF6}"/>
              </a:ext>
            </a:extLst>
          </p:cNvPr>
          <p:cNvSpPr/>
          <p:nvPr/>
        </p:nvSpPr>
        <p:spPr>
          <a:xfrm>
            <a:off x="6853040" y="3380731"/>
            <a:ext cx="1141119" cy="1569660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9600" dirty="0">
                <a:solidFill>
                  <a:schemeClr val="accent1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的</a:t>
            </a: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xmlns="" id="{3C7E9208-8FCF-4D11-B361-4F20080EBFF6}"/>
              </a:ext>
            </a:extLst>
          </p:cNvPr>
          <p:cNvSpPr/>
          <p:nvPr/>
        </p:nvSpPr>
        <p:spPr>
          <a:xfrm>
            <a:off x="8074210" y="3380731"/>
            <a:ext cx="1141119" cy="1569660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9600" dirty="0">
                <a:solidFill>
                  <a:schemeClr val="accent1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代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xmlns="" id="{3C7E9208-8FCF-4D11-B361-4F20080EBFF6}"/>
              </a:ext>
            </a:extLst>
          </p:cNvPr>
          <p:cNvSpPr/>
          <p:nvPr/>
        </p:nvSpPr>
        <p:spPr>
          <a:xfrm>
            <a:off x="7439728" y="1902785"/>
            <a:ext cx="1141119" cy="1569660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9600" dirty="0">
                <a:solidFill>
                  <a:schemeClr val="accent1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用</a:t>
            </a: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xmlns="" id="{3C7E9208-8FCF-4D11-B361-4F20080EBFF6}"/>
              </a:ext>
            </a:extLst>
          </p:cNvPr>
          <p:cNvSpPr/>
          <p:nvPr/>
        </p:nvSpPr>
        <p:spPr>
          <a:xfrm>
            <a:off x="6046702" y="1915142"/>
            <a:ext cx="1141119" cy="1569660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9600" dirty="0">
                <a:solidFill>
                  <a:schemeClr val="accent1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复</a:t>
            </a: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xmlns="" id="{3C7E9208-8FCF-4D11-B361-4F20080EBFF6}"/>
              </a:ext>
            </a:extLst>
          </p:cNvPr>
          <p:cNvSpPr/>
          <p:nvPr/>
        </p:nvSpPr>
        <p:spPr>
          <a:xfrm>
            <a:off x="9338899" y="3410461"/>
            <a:ext cx="1141119" cy="1569660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9600" dirty="0">
                <a:solidFill>
                  <a:schemeClr val="accent1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码</a:t>
            </a:r>
          </a:p>
        </p:txBody>
      </p:sp>
      <p:grpSp>
        <p:nvGrpSpPr>
          <p:cNvPr id="42" name="组合 41">
            <a:extLst>
              <a:ext uri="{FF2B5EF4-FFF2-40B4-BE49-F238E27FC236}">
                <a16:creationId xmlns:a16="http://schemas.microsoft.com/office/drawing/2014/main" xmlns="" id="{00161445-78AF-48D5-9D25-A368E0FD4C4B}"/>
              </a:ext>
            </a:extLst>
          </p:cNvPr>
          <p:cNvGrpSpPr/>
          <p:nvPr/>
        </p:nvGrpSpPr>
        <p:grpSpPr>
          <a:xfrm>
            <a:off x="4128524" y="4424957"/>
            <a:ext cx="610628" cy="646331"/>
            <a:chOff x="2327405" y="2869486"/>
            <a:chExt cx="610628" cy="646331"/>
          </a:xfrm>
        </p:grpSpPr>
        <p:sp>
          <p:nvSpPr>
            <p:cNvPr id="43" name="矩形 42">
              <a:extLst>
                <a:ext uri="{FF2B5EF4-FFF2-40B4-BE49-F238E27FC236}">
                  <a16:creationId xmlns:a16="http://schemas.microsoft.com/office/drawing/2014/main" xmlns="" id="{52FE9C5B-393E-40CD-85D4-6675A82DBEFB}"/>
                </a:ext>
              </a:extLst>
            </p:cNvPr>
            <p:cNvSpPr/>
            <p:nvPr/>
          </p:nvSpPr>
          <p:spPr>
            <a:xfrm>
              <a:off x="2371104" y="2869486"/>
              <a:ext cx="566929" cy="646331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3600" spc="600" dirty="0">
                  <a:solidFill>
                    <a:schemeClr val="accent2"/>
                  </a:solidFill>
                  <a:latin typeface="幼圆" panose="02010509060101010101" pitchFamily="49" charset="-122"/>
                  <a:ea typeface="幼圆" panose="02010509060101010101" pitchFamily="49" charset="-122"/>
                  <a:sym typeface="+mn-lt"/>
                </a:rPr>
                <a:t>数</a:t>
              </a:r>
              <a:endParaRPr lang="zh-CN" altLang="en-US" sz="3600" dirty="0">
                <a:solidFill>
                  <a:schemeClr val="accent2"/>
                </a:solidFill>
                <a:latin typeface="幼圆" panose="02010509060101010101" pitchFamily="49" charset="-122"/>
                <a:ea typeface="幼圆" panose="02010509060101010101" pitchFamily="49" charset="-122"/>
                <a:cs typeface="+mn-ea"/>
                <a:sym typeface="+mn-lt"/>
              </a:endParaRPr>
            </a:p>
          </p:txBody>
        </p:sp>
        <p:sp>
          <p:nvSpPr>
            <p:cNvPr id="44" name="椭圆 43">
              <a:extLst>
                <a:ext uri="{FF2B5EF4-FFF2-40B4-BE49-F238E27FC236}">
                  <a16:creationId xmlns:a16="http://schemas.microsoft.com/office/drawing/2014/main" xmlns="" id="{785277B5-B695-4882-866B-CE536B42B181}"/>
                </a:ext>
              </a:extLst>
            </p:cNvPr>
            <p:cNvSpPr/>
            <p:nvPr/>
          </p:nvSpPr>
          <p:spPr>
            <a:xfrm>
              <a:off x="2327405" y="2930092"/>
              <a:ext cx="566928" cy="56692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2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82276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FBB576B1-8CD8-4DFD-BA1F-1FB4BB213298}"/>
              </a:ext>
            </a:extLst>
          </p:cNvPr>
          <p:cNvSpPr/>
          <p:nvPr/>
        </p:nvSpPr>
        <p:spPr>
          <a:xfrm>
            <a:off x="1697640" y="1274449"/>
            <a:ext cx="9472861" cy="584775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zh-CN" sz="3200" dirty="0"/>
              <a:t>自定义求阶乘的函数，然后用函数求整数</a:t>
            </a:r>
            <a:r>
              <a:rPr lang="en-US" altLang="zh-CN" sz="3200" dirty="0"/>
              <a:t>15</a:t>
            </a:r>
            <a:r>
              <a:rPr lang="zh-CN" altLang="zh-CN" sz="3200" dirty="0"/>
              <a:t>的阶乘。</a:t>
            </a:r>
            <a:endParaRPr lang="zh-CN" altLang="en-US" sz="3200" dirty="0">
              <a:solidFill>
                <a:schemeClr val="accent1"/>
              </a:solidFill>
              <a:latin typeface="庞门正道标题体" panose="02010600030101010101" pitchFamily="2" charset="-122"/>
              <a:ea typeface="庞门正道标题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="" id="{FBB576B1-8CD8-4DFD-BA1F-1FB4BB213298}"/>
              </a:ext>
            </a:extLst>
          </p:cNvPr>
          <p:cNvSpPr/>
          <p:nvPr/>
        </p:nvSpPr>
        <p:spPr>
          <a:xfrm>
            <a:off x="1697640" y="1982910"/>
            <a:ext cx="6194800" cy="584775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3200" dirty="0">
                <a:solidFill>
                  <a:schemeClr val="accent1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n</a:t>
            </a:r>
            <a:r>
              <a:rPr lang="en-US" altLang="zh-CN" sz="3200" dirty="0" smtClean="0">
                <a:solidFill>
                  <a:schemeClr val="accent1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!=1*2*3*……*(n-1)*n</a:t>
            </a:r>
            <a:endParaRPr lang="zh-CN" altLang="en-US" sz="3200" dirty="0">
              <a:solidFill>
                <a:schemeClr val="accent1"/>
              </a:solidFill>
              <a:latin typeface="庞门正道标题体" panose="02010600030101010101" pitchFamily="2" charset="-122"/>
              <a:ea typeface="庞门正道标题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FBB576B1-8CD8-4DFD-BA1F-1FB4BB213298}"/>
              </a:ext>
            </a:extLst>
          </p:cNvPr>
          <p:cNvSpPr/>
          <p:nvPr/>
        </p:nvSpPr>
        <p:spPr>
          <a:xfrm>
            <a:off x="1103839" y="2742235"/>
            <a:ext cx="4736430" cy="2554545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计算从</a:t>
            </a:r>
            <a:r>
              <a:rPr lang="en-US" altLang="zh-CN" sz="3200" dirty="0" smtClean="0"/>
              <a:t>1</a:t>
            </a:r>
            <a:r>
              <a:rPr lang="zh-CN" altLang="en-US" sz="3200" dirty="0" smtClean="0"/>
              <a:t>累加到</a:t>
            </a:r>
            <a:r>
              <a:rPr lang="en-US" altLang="zh-CN" sz="3200" dirty="0" smtClean="0"/>
              <a:t>100</a:t>
            </a:r>
          </a:p>
          <a:p>
            <a:r>
              <a:rPr lang="en-US" altLang="zh-CN" sz="3200" dirty="0" smtClean="0"/>
              <a:t>sum=0</a:t>
            </a:r>
            <a:endParaRPr lang="en-US" altLang="zh-CN" sz="3200" dirty="0"/>
          </a:p>
          <a:p>
            <a:r>
              <a:rPr lang="en-US" altLang="zh-CN" sz="3200" dirty="0" smtClean="0">
                <a:solidFill>
                  <a:srgbClr val="FF0000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for</a:t>
            </a:r>
            <a:r>
              <a:rPr lang="en-US" altLang="zh-CN" sz="3200" dirty="0" smtClean="0"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 </a:t>
            </a:r>
            <a:r>
              <a:rPr lang="en-US" altLang="zh-CN" sz="3200" dirty="0" err="1" smtClean="0"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i</a:t>
            </a:r>
            <a:r>
              <a:rPr lang="en-US" altLang="zh-CN" sz="3200" dirty="0" smtClean="0"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 </a:t>
            </a:r>
            <a:r>
              <a:rPr lang="en-US" altLang="zh-CN" sz="3200" dirty="0" smtClean="0">
                <a:solidFill>
                  <a:srgbClr val="FF0000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in</a:t>
            </a:r>
            <a:r>
              <a:rPr lang="en-US" altLang="zh-CN" sz="3200" dirty="0" smtClean="0"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 range(1,101):</a:t>
            </a:r>
          </a:p>
          <a:p>
            <a:r>
              <a:rPr lang="en-US" altLang="zh-CN" sz="3200" dirty="0" smtClean="0"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	sum=</a:t>
            </a:r>
            <a:r>
              <a:rPr lang="en-US" altLang="zh-CN" sz="3200" dirty="0" err="1" smtClean="0"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sum+i</a:t>
            </a:r>
            <a:endParaRPr lang="en-US" altLang="zh-CN" sz="3200" dirty="0" smtClean="0">
              <a:latin typeface="庞门正道标题体" panose="02010600030101010101" pitchFamily="2" charset="-122"/>
              <a:ea typeface="庞门正道标题体" panose="02010600030101010101" pitchFamily="2" charset="-122"/>
              <a:cs typeface="+mn-ea"/>
              <a:sym typeface="+mn-lt"/>
            </a:endParaRPr>
          </a:p>
          <a:p>
            <a:r>
              <a:rPr lang="en-US" altLang="zh-CN" sz="3200" dirty="0" smtClean="0"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print(sum)</a:t>
            </a:r>
            <a:endParaRPr lang="zh-CN" altLang="en-US" sz="3200" dirty="0">
              <a:latin typeface="庞门正道标题体" panose="02010600030101010101" pitchFamily="2" charset="-122"/>
              <a:ea typeface="庞门正道标题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FBB576B1-8CD8-4DFD-BA1F-1FB4BB213298}"/>
              </a:ext>
            </a:extLst>
          </p:cNvPr>
          <p:cNvSpPr/>
          <p:nvPr/>
        </p:nvSpPr>
        <p:spPr>
          <a:xfrm>
            <a:off x="6656156" y="3726267"/>
            <a:ext cx="4736430" cy="584775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for</a:t>
            </a:r>
            <a:r>
              <a:rPr lang="en-US" altLang="zh-CN" sz="3200" dirty="0" smtClean="0"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 </a:t>
            </a:r>
            <a:r>
              <a:rPr lang="en-US" altLang="zh-CN" sz="3200" dirty="0" err="1" smtClean="0"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i</a:t>
            </a:r>
            <a:r>
              <a:rPr lang="en-US" altLang="zh-CN" sz="3200" dirty="0" smtClean="0"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 </a:t>
            </a:r>
            <a:r>
              <a:rPr lang="en-US" altLang="zh-CN" sz="3200" dirty="0" smtClean="0">
                <a:solidFill>
                  <a:srgbClr val="FF0000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in</a:t>
            </a:r>
            <a:r>
              <a:rPr lang="en-US" altLang="zh-CN" sz="3200" dirty="0" smtClean="0"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 range(1,16):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FBB576B1-8CD8-4DFD-BA1F-1FB4BB213298}"/>
              </a:ext>
            </a:extLst>
          </p:cNvPr>
          <p:cNvSpPr/>
          <p:nvPr/>
        </p:nvSpPr>
        <p:spPr>
          <a:xfrm>
            <a:off x="6672629" y="3174331"/>
            <a:ext cx="4736430" cy="584775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s=1</a:t>
            </a:r>
            <a:endParaRPr lang="en-US" altLang="zh-CN" sz="3200" dirty="0" smtClean="0">
              <a:latin typeface="庞门正道标题体" panose="02010600030101010101" pitchFamily="2" charset="-122"/>
              <a:ea typeface="庞门正道标题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FBB576B1-8CD8-4DFD-BA1F-1FB4BB213298}"/>
              </a:ext>
            </a:extLst>
          </p:cNvPr>
          <p:cNvSpPr/>
          <p:nvPr/>
        </p:nvSpPr>
        <p:spPr>
          <a:xfrm>
            <a:off x="6672629" y="4709360"/>
            <a:ext cx="4736430" cy="584775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p</a:t>
            </a:r>
            <a:r>
              <a:rPr lang="en-US" altLang="zh-CN" sz="3200" dirty="0" smtClean="0">
                <a:solidFill>
                  <a:srgbClr val="FF0000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rint(s)</a:t>
            </a:r>
            <a:endParaRPr lang="en-US" altLang="zh-CN" sz="3200" dirty="0" smtClean="0">
              <a:latin typeface="庞门正道标题体" panose="02010600030101010101" pitchFamily="2" charset="-122"/>
              <a:ea typeface="庞门正道标题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FBB576B1-8CD8-4DFD-BA1F-1FB4BB213298}"/>
              </a:ext>
            </a:extLst>
          </p:cNvPr>
          <p:cNvSpPr/>
          <p:nvPr/>
        </p:nvSpPr>
        <p:spPr>
          <a:xfrm>
            <a:off x="6672629" y="4175235"/>
            <a:ext cx="4736430" cy="584775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	</a:t>
            </a:r>
            <a:r>
              <a:rPr lang="en-US" altLang="zh-CN" sz="3200" dirty="0" smtClean="0">
                <a:solidFill>
                  <a:srgbClr val="FF0000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s=s*</a:t>
            </a:r>
            <a:r>
              <a:rPr lang="en-US" altLang="zh-CN" sz="3200" dirty="0" err="1" smtClean="0">
                <a:solidFill>
                  <a:srgbClr val="FF0000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i</a:t>
            </a:r>
            <a:endParaRPr lang="en-US" altLang="zh-CN" sz="3200" dirty="0" smtClean="0">
              <a:latin typeface="庞门正道标题体" panose="02010600030101010101" pitchFamily="2" charset="-122"/>
              <a:ea typeface="庞门正道标题体" panose="02010600030101010101" pitchFamily="2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98637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DC136607-CCE0-4F86-A65A-66F2DC5FF0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/>
              <a:t>03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0225D34-71CE-4D27-BF7B-B5A99C154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最大公约数</a:t>
            </a:r>
          </a:p>
        </p:txBody>
      </p:sp>
    </p:spTree>
    <p:extLst>
      <p:ext uri="{BB962C8B-B14F-4D97-AF65-F5344CB8AC3E}">
        <p14:creationId xmlns:p14="http://schemas.microsoft.com/office/powerpoint/2010/main" val="30414337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缺角矩形 51"/>
          <p:cNvSpPr/>
          <p:nvPr/>
        </p:nvSpPr>
        <p:spPr>
          <a:xfrm rot="5400000">
            <a:off x="779981" y="2616976"/>
            <a:ext cx="3949700" cy="2920497"/>
          </a:xfrm>
          <a:prstGeom prst="hexagon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outerShdw blurRad="406400" dist="2413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Arial" panose="020B0604020202020204" pitchFamily="34" charset="0"/>
              <a:ea typeface="幼圆" panose="02010509060101010101" charset="-122"/>
              <a:cs typeface="幼圆" panose="02010509060101010101" charset="-122"/>
              <a:sym typeface="+mn-lt"/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2271978" y="1798590"/>
            <a:ext cx="965706" cy="96570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Arial" panose="020B0604020202020204" pitchFamily="34" charset="0"/>
              <a:ea typeface="幼圆" panose="02010509060101010101" charset="-122"/>
              <a:cs typeface="幼圆" panose="02010509060101010101" charset="-122"/>
              <a:sym typeface="+mn-lt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1568052" y="2787054"/>
            <a:ext cx="2344058" cy="3917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b="1" dirty="0">
                <a:latin typeface="Arial" panose="020B0604020202020204" pitchFamily="34" charset="0"/>
                <a:ea typeface="幼圆" panose="02010509060101010101" charset="-122"/>
                <a:cs typeface="幼圆" panose="02010509060101010101" charset="-122"/>
                <a:sym typeface="+mn-lt"/>
              </a:rPr>
              <a:t>问题</a:t>
            </a:r>
          </a:p>
        </p:txBody>
      </p:sp>
      <p:sp>
        <p:nvSpPr>
          <p:cNvPr id="59" name="缺角矩形 58"/>
          <p:cNvSpPr/>
          <p:nvPr/>
        </p:nvSpPr>
        <p:spPr>
          <a:xfrm rot="5400000">
            <a:off x="4121150" y="2616976"/>
            <a:ext cx="3949700" cy="2920497"/>
          </a:xfrm>
          <a:prstGeom prst="hexagon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outerShdw blurRad="406400" dist="2413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Arial" panose="020B0604020202020204" pitchFamily="34" charset="0"/>
              <a:ea typeface="幼圆" panose="02010509060101010101" charset="-122"/>
              <a:cs typeface="幼圆" panose="02010509060101010101" charset="-122"/>
              <a:sym typeface="+mn-lt"/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5613147" y="1798590"/>
            <a:ext cx="965706" cy="965704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Arial" panose="020B0604020202020204" pitchFamily="34" charset="0"/>
              <a:ea typeface="幼圆" panose="02010509060101010101" charset="-122"/>
              <a:cs typeface="幼圆" panose="02010509060101010101" charset="-122"/>
              <a:sym typeface="+mn-lt"/>
            </a:endParaRPr>
          </a:p>
        </p:txBody>
      </p:sp>
      <p:grpSp>
        <p:nvGrpSpPr>
          <p:cNvPr id="62" name="组合 61"/>
          <p:cNvGrpSpPr/>
          <p:nvPr/>
        </p:nvGrpSpPr>
        <p:grpSpPr>
          <a:xfrm>
            <a:off x="4635751" y="2811766"/>
            <a:ext cx="2790660" cy="1985829"/>
            <a:chOff x="1323273" y="2436114"/>
            <a:chExt cx="2790660" cy="1985829"/>
          </a:xfrm>
        </p:grpSpPr>
        <p:sp>
          <p:nvSpPr>
            <p:cNvPr id="63" name="矩形 62"/>
            <p:cNvSpPr/>
            <p:nvPr/>
          </p:nvSpPr>
          <p:spPr>
            <a:xfrm>
              <a:off x="1323273" y="2852283"/>
              <a:ext cx="2790660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zh-CN" sz="2000" dirty="0" smtClean="0">
                  <a:solidFill>
                    <a:srgbClr val="FF0000"/>
                  </a:solidFill>
                </a:rPr>
                <a:t>      </a:t>
              </a:r>
              <a:r>
                <a:rPr lang="zh-CN" altLang="zh-CN" sz="2000" dirty="0" smtClean="0">
                  <a:solidFill>
                    <a:srgbClr val="FF0000"/>
                  </a:solidFill>
                </a:rPr>
                <a:t>以</a:t>
              </a:r>
              <a:r>
                <a:rPr lang="zh-CN" altLang="zh-CN" sz="2000" dirty="0">
                  <a:solidFill>
                    <a:srgbClr val="FF0000"/>
                  </a:solidFill>
                </a:rPr>
                <a:t>除数和余数反复做除法运算</a:t>
              </a:r>
              <a:r>
                <a:rPr lang="zh-CN" altLang="zh-CN" sz="2000" dirty="0"/>
                <a:t>，当</a:t>
              </a:r>
              <a:r>
                <a:rPr lang="zh-CN" altLang="zh-CN" sz="2000" dirty="0">
                  <a:solidFill>
                    <a:srgbClr val="FF0000"/>
                  </a:solidFill>
                </a:rPr>
                <a:t>余数为</a:t>
              </a:r>
              <a:r>
                <a:rPr lang="en-US" altLang="zh-CN" sz="2000" dirty="0">
                  <a:solidFill>
                    <a:srgbClr val="FF0000"/>
                  </a:solidFill>
                </a:rPr>
                <a:t> 0 </a:t>
              </a:r>
              <a:r>
                <a:rPr lang="zh-CN" altLang="zh-CN" sz="2000" dirty="0"/>
                <a:t>时，取</a:t>
              </a:r>
              <a:r>
                <a:rPr lang="zh-CN" altLang="zh-CN" sz="2000" dirty="0">
                  <a:solidFill>
                    <a:srgbClr val="FF0000"/>
                  </a:solidFill>
                </a:rPr>
                <a:t>当前算式除数</a:t>
              </a:r>
              <a:r>
                <a:rPr lang="zh-CN" altLang="zh-CN" sz="2000" dirty="0"/>
                <a:t>为</a:t>
              </a:r>
              <a:r>
                <a:rPr lang="zh-CN" altLang="zh-CN" sz="2000" dirty="0" smtClean="0"/>
                <a:t>最大公约数</a:t>
              </a:r>
              <a:r>
                <a:rPr lang="zh-CN" altLang="en-US" sz="1400" dirty="0" smtClean="0">
                  <a:latin typeface="Arial" panose="020B0604020202020204" pitchFamily="34" charset="0"/>
                  <a:ea typeface="幼圆" panose="02010509060101010101" charset="-122"/>
                  <a:cs typeface="幼圆" panose="02010509060101010101" charset="-122"/>
                  <a:sym typeface="+mn-lt"/>
                </a:rPr>
                <a:t>。</a:t>
              </a:r>
              <a:endParaRPr lang="zh-CN" altLang="en-US" sz="1400" dirty="0">
                <a:latin typeface="Arial" panose="020B0604020202020204" pitchFamily="34" charset="0"/>
                <a:ea typeface="幼圆" panose="02010509060101010101" charset="-122"/>
                <a:cs typeface="幼圆" panose="02010509060101010101" charset="-122"/>
                <a:sym typeface="+mn-lt"/>
              </a:endParaRPr>
            </a:p>
          </p:txBody>
        </p:sp>
        <p:sp>
          <p:nvSpPr>
            <p:cNvPr id="64" name="矩形 63"/>
            <p:cNvSpPr/>
            <p:nvPr/>
          </p:nvSpPr>
          <p:spPr>
            <a:xfrm>
              <a:off x="1647715" y="2436114"/>
              <a:ext cx="2344058" cy="39171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zh-CN" altLang="en-US" b="1" dirty="0">
                  <a:latin typeface="Arial" panose="020B0604020202020204" pitchFamily="34" charset="0"/>
                  <a:ea typeface="幼圆" panose="02010509060101010101" charset="-122"/>
                  <a:cs typeface="幼圆" panose="02010509060101010101" charset="-122"/>
                  <a:sym typeface="+mn-lt"/>
                </a:rPr>
                <a:t>最大公约数</a:t>
              </a:r>
            </a:p>
          </p:txBody>
        </p:sp>
      </p:grpSp>
      <p:sp>
        <p:nvSpPr>
          <p:cNvPr id="36" name="缺角矩形 35"/>
          <p:cNvSpPr/>
          <p:nvPr/>
        </p:nvSpPr>
        <p:spPr>
          <a:xfrm rot="5400000">
            <a:off x="7726146" y="2301530"/>
            <a:ext cx="4273711" cy="3875400"/>
          </a:xfrm>
          <a:prstGeom prst="hexagon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outerShdw blurRad="406400" dist="2413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Arial" panose="020B0604020202020204" pitchFamily="34" charset="0"/>
              <a:ea typeface="幼圆" panose="02010509060101010101" charset="-122"/>
              <a:cs typeface="幼圆" panose="02010509060101010101" charset="-122"/>
              <a:sym typeface="+mn-lt"/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9372264" y="1675020"/>
            <a:ext cx="965706" cy="96570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Arial" panose="020B0604020202020204" pitchFamily="34" charset="0"/>
              <a:ea typeface="幼圆" panose="02010509060101010101" charset="-122"/>
              <a:cs typeface="幼圆" panose="02010509060101010101" charset="-122"/>
              <a:sym typeface="+mn-lt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8880832" y="2725267"/>
            <a:ext cx="2032708" cy="3917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b="1" dirty="0">
                <a:latin typeface="Arial" panose="020B0604020202020204" pitchFamily="34" charset="0"/>
                <a:ea typeface="幼圆" panose="02010509060101010101" charset="-122"/>
                <a:cs typeface="幼圆" panose="02010509060101010101" charset="-122"/>
                <a:sym typeface="+mn-lt"/>
              </a:rPr>
              <a:t>代码</a:t>
            </a:r>
          </a:p>
        </p:txBody>
      </p:sp>
      <p:sp>
        <p:nvSpPr>
          <p:cNvPr id="24" name="laptop_35888"/>
          <p:cNvSpPr>
            <a:spLocks noChangeAspect="1"/>
          </p:cNvSpPr>
          <p:nvPr/>
        </p:nvSpPr>
        <p:spPr bwMode="auto">
          <a:xfrm>
            <a:off x="5791156" y="2054663"/>
            <a:ext cx="609685" cy="386954"/>
          </a:xfrm>
          <a:custGeom>
            <a:avLst/>
            <a:gdLst>
              <a:gd name="T0" fmla="*/ 2999 w 3376"/>
              <a:gd name="T1" fmla="*/ 1729 h 2146"/>
              <a:gd name="T2" fmla="*/ 2998 w 3376"/>
              <a:gd name="T3" fmla="*/ 1729 h 2146"/>
              <a:gd name="T4" fmla="*/ 2998 w 3376"/>
              <a:gd name="T5" fmla="*/ 0 h 2146"/>
              <a:gd name="T6" fmla="*/ 376 w 3376"/>
              <a:gd name="T7" fmla="*/ 0 h 2146"/>
              <a:gd name="T8" fmla="*/ 376 w 3376"/>
              <a:gd name="T9" fmla="*/ 1729 h 2146"/>
              <a:gd name="T10" fmla="*/ 377 w 3376"/>
              <a:gd name="T11" fmla="*/ 1729 h 2146"/>
              <a:gd name="T12" fmla="*/ 0 w 3376"/>
              <a:gd name="T13" fmla="*/ 2025 h 2146"/>
              <a:gd name="T14" fmla="*/ 0 w 3376"/>
              <a:gd name="T15" fmla="*/ 2146 h 2146"/>
              <a:gd name="T16" fmla="*/ 3376 w 3376"/>
              <a:gd name="T17" fmla="*/ 2146 h 2146"/>
              <a:gd name="T18" fmla="*/ 3376 w 3376"/>
              <a:gd name="T19" fmla="*/ 2025 h 2146"/>
              <a:gd name="T20" fmla="*/ 2999 w 3376"/>
              <a:gd name="T21" fmla="*/ 1729 h 2146"/>
              <a:gd name="T22" fmla="*/ 615 w 3376"/>
              <a:gd name="T23" fmla="*/ 174 h 2146"/>
              <a:gd name="T24" fmla="*/ 2792 w 3376"/>
              <a:gd name="T25" fmla="*/ 177 h 2146"/>
              <a:gd name="T26" fmla="*/ 2774 w 3376"/>
              <a:gd name="T27" fmla="*/ 1557 h 2146"/>
              <a:gd name="T28" fmla="*/ 611 w 3376"/>
              <a:gd name="T29" fmla="*/ 1565 h 2146"/>
              <a:gd name="T30" fmla="*/ 615 w 3376"/>
              <a:gd name="T31" fmla="*/ 174 h 2146"/>
              <a:gd name="T32" fmla="*/ 1493 w 3376"/>
              <a:gd name="T33" fmla="*/ 2026 h 2146"/>
              <a:gd name="T34" fmla="*/ 1546 w 3376"/>
              <a:gd name="T35" fmla="*/ 1950 h 2146"/>
              <a:gd name="T36" fmla="*/ 1889 w 3376"/>
              <a:gd name="T37" fmla="*/ 1950 h 2146"/>
              <a:gd name="T38" fmla="*/ 1952 w 3376"/>
              <a:gd name="T39" fmla="*/ 2026 h 2146"/>
              <a:gd name="T40" fmla="*/ 1493 w 3376"/>
              <a:gd name="T41" fmla="*/ 2026 h 2146"/>
              <a:gd name="T42" fmla="*/ 362 w 3376"/>
              <a:gd name="T43" fmla="*/ 1880 h 2146"/>
              <a:gd name="T44" fmla="*/ 487 w 3376"/>
              <a:gd name="T45" fmla="*/ 1794 h 2146"/>
              <a:gd name="T46" fmla="*/ 2910 w 3376"/>
              <a:gd name="T47" fmla="*/ 1794 h 2146"/>
              <a:gd name="T48" fmla="*/ 3083 w 3376"/>
              <a:gd name="T49" fmla="*/ 1890 h 2146"/>
              <a:gd name="T50" fmla="*/ 362 w 3376"/>
              <a:gd name="T51" fmla="*/ 1880 h 2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376" h="2146">
                <a:moveTo>
                  <a:pt x="2999" y="1729"/>
                </a:moveTo>
                <a:lnTo>
                  <a:pt x="2998" y="1729"/>
                </a:lnTo>
                <a:lnTo>
                  <a:pt x="2998" y="0"/>
                </a:lnTo>
                <a:lnTo>
                  <a:pt x="376" y="0"/>
                </a:lnTo>
                <a:lnTo>
                  <a:pt x="376" y="1729"/>
                </a:lnTo>
                <a:lnTo>
                  <a:pt x="377" y="1729"/>
                </a:lnTo>
                <a:lnTo>
                  <a:pt x="0" y="2025"/>
                </a:lnTo>
                <a:lnTo>
                  <a:pt x="0" y="2146"/>
                </a:lnTo>
                <a:lnTo>
                  <a:pt x="3376" y="2146"/>
                </a:lnTo>
                <a:lnTo>
                  <a:pt x="3376" y="2025"/>
                </a:lnTo>
                <a:lnTo>
                  <a:pt x="2999" y="1729"/>
                </a:lnTo>
                <a:close/>
                <a:moveTo>
                  <a:pt x="615" y="174"/>
                </a:moveTo>
                <a:lnTo>
                  <a:pt x="2792" y="177"/>
                </a:lnTo>
                <a:lnTo>
                  <a:pt x="2774" y="1557"/>
                </a:lnTo>
                <a:lnTo>
                  <a:pt x="611" y="1565"/>
                </a:lnTo>
                <a:lnTo>
                  <a:pt x="615" y="174"/>
                </a:lnTo>
                <a:close/>
                <a:moveTo>
                  <a:pt x="1493" y="2026"/>
                </a:moveTo>
                <a:lnTo>
                  <a:pt x="1546" y="1950"/>
                </a:lnTo>
                <a:lnTo>
                  <a:pt x="1889" y="1950"/>
                </a:lnTo>
                <a:lnTo>
                  <a:pt x="1952" y="2026"/>
                </a:lnTo>
                <a:lnTo>
                  <a:pt x="1493" y="2026"/>
                </a:lnTo>
                <a:close/>
                <a:moveTo>
                  <a:pt x="362" y="1880"/>
                </a:moveTo>
                <a:lnTo>
                  <a:pt x="487" y="1794"/>
                </a:lnTo>
                <a:lnTo>
                  <a:pt x="2910" y="1794"/>
                </a:lnTo>
                <a:lnTo>
                  <a:pt x="3083" y="1890"/>
                </a:lnTo>
                <a:lnTo>
                  <a:pt x="362" y="188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latin typeface="Arial" panose="020B0604020202020204" pitchFamily="34" charset="0"/>
              <a:ea typeface="幼圆" panose="02010509060101010101" charset="-122"/>
              <a:cs typeface="幼圆" panose="02010509060101010101" charset="-122"/>
              <a:sym typeface="+mn-lt"/>
            </a:endParaRPr>
          </a:p>
        </p:txBody>
      </p:sp>
      <p:sp>
        <p:nvSpPr>
          <p:cNvPr id="25" name="settings_329530"/>
          <p:cNvSpPr>
            <a:spLocks noChangeAspect="1"/>
          </p:cNvSpPr>
          <p:nvPr/>
        </p:nvSpPr>
        <p:spPr bwMode="auto">
          <a:xfrm>
            <a:off x="2449986" y="2045548"/>
            <a:ext cx="609685" cy="519198"/>
          </a:xfrm>
          <a:custGeom>
            <a:avLst/>
            <a:gdLst>
              <a:gd name="connsiteX0" fmla="*/ 303714 w 607639"/>
              <a:gd name="connsiteY0" fmla="*/ 173520 h 517456"/>
              <a:gd name="connsiteX1" fmla="*/ 337586 w 607639"/>
              <a:gd name="connsiteY1" fmla="*/ 207321 h 517456"/>
              <a:gd name="connsiteX2" fmla="*/ 303714 w 607639"/>
              <a:gd name="connsiteY2" fmla="*/ 241122 h 517456"/>
              <a:gd name="connsiteX3" fmla="*/ 269842 w 607639"/>
              <a:gd name="connsiteY3" fmla="*/ 207321 h 517456"/>
              <a:gd name="connsiteX4" fmla="*/ 303714 w 607639"/>
              <a:gd name="connsiteY4" fmla="*/ 173520 h 517456"/>
              <a:gd name="connsiteX5" fmla="*/ 303758 w 607639"/>
              <a:gd name="connsiteY5" fmla="*/ 139994 h 517456"/>
              <a:gd name="connsiteX6" fmla="*/ 236373 w 607639"/>
              <a:gd name="connsiteY6" fmla="*/ 207277 h 517456"/>
              <a:gd name="connsiteX7" fmla="*/ 303758 w 607639"/>
              <a:gd name="connsiteY7" fmla="*/ 274559 h 517456"/>
              <a:gd name="connsiteX8" fmla="*/ 371054 w 607639"/>
              <a:gd name="connsiteY8" fmla="*/ 207277 h 517456"/>
              <a:gd name="connsiteX9" fmla="*/ 303758 w 607639"/>
              <a:gd name="connsiteY9" fmla="*/ 139994 h 517456"/>
              <a:gd name="connsiteX10" fmla="*/ 282839 w 607639"/>
              <a:gd name="connsiteY10" fmla="*/ 68801 h 517456"/>
              <a:gd name="connsiteX11" fmla="*/ 303669 w 607639"/>
              <a:gd name="connsiteY11" fmla="*/ 68801 h 517456"/>
              <a:gd name="connsiteX12" fmla="*/ 303847 w 607639"/>
              <a:gd name="connsiteY12" fmla="*/ 68801 h 517456"/>
              <a:gd name="connsiteX13" fmla="*/ 324588 w 607639"/>
              <a:gd name="connsiteY13" fmla="*/ 68801 h 517456"/>
              <a:gd name="connsiteX14" fmla="*/ 327703 w 607639"/>
              <a:gd name="connsiteY14" fmla="*/ 99465 h 517456"/>
              <a:gd name="connsiteX15" fmla="*/ 363221 w 607639"/>
              <a:gd name="connsiteY15" fmla="*/ 114219 h 517456"/>
              <a:gd name="connsiteX16" fmla="*/ 387166 w 607639"/>
              <a:gd name="connsiteY16" fmla="*/ 94665 h 517456"/>
              <a:gd name="connsiteX17" fmla="*/ 416541 w 607639"/>
              <a:gd name="connsiteY17" fmla="*/ 124085 h 517456"/>
              <a:gd name="connsiteX18" fmla="*/ 396958 w 607639"/>
              <a:gd name="connsiteY18" fmla="*/ 147993 h 517456"/>
              <a:gd name="connsiteX19" fmla="*/ 411645 w 607639"/>
              <a:gd name="connsiteY19" fmla="*/ 183457 h 517456"/>
              <a:gd name="connsiteX20" fmla="*/ 442445 w 607639"/>
              <a:gd name="connsiteY20" fmla="*/ 186479 h 517456"/>
              <a:gd name="connsiteX21" fmla="*/ 442445 w 607639"/>
              <a:gd name="connsiteY21" fmla="*/ 228075 h 517456"/>
              <a:gd name="connsiteX22" fmla="*/ 411645 w 607639"/>
              <a:gd name="connsiteY22" fmla="*/ 231185 h 517456"/>
              <a:gd name="connsiteX23" fmla="*/ 396958 w 607639"/>
              <a:gd name="connsiteY23" fmla="*/ 266649 h 517456"/>
              <a:gd name="connsiteX24" fmla="*/ 416541 w 607639"/>
              <a:gd name="connsiteY24" fmla="*/ 290558 h 517456"/>
              <a:gd name="connsiteX25" fmla="*/ 387166 w 607639"/>
              <a:gd name="connsiteY25" fmla="*/ 319977 h 517456"/>
              <a:gd name="connsiteX26" fmla="*/ 363221 w 607639"/>
              <a:gd name="connsiteY26" fmla="*/ 300423 h 517456"/>
              <a:gd name="connsiteX27" fmla="*/ 327703 w 607639"/>
              <a:gd name="connsiteY27" fmla="*/ 315177 h 517456"/>
              <a:gd name="connsiteX28" fmla="*/ 324588 w 607639"/>
              <a:gd name="connsiteY28" fmla="*/ 345841 h 517456"/>
              <a:gd name="connsiteX29" fmla="*/ 303847 w 607639"/>
              <a:gd name="connsiteY29" fmla="*/ 345841 h 517456"/>
              <a:gd name="connsiteX30" fmla="*/ 303669 w 607639"/>
              <a:gd name="connsiteY30" fmla="*/ 345841 h 517456"/>
              <a:gd name="connsiteX31" fmla="*/ 282839 w 607639"/>
              <a:gd name="connsiteY31" fmla="*/ 345841 h 517456"/>
              <a:gd name="connsiteX32" fmla="*/ 279813 w 607639"/>
              <a:gd name="connsiteY32" fmla="*/ 315177 h 517456"/>
              <a:gd name="connsiteX33" fmla="*/ 244295 w 607639"/>
              <a:gd name="connsiteY33" fmla="*/ 300423 h 517456"/>
              <a:gd name="connsiteX34" fmla="*/ 220350 w 607639"/>
              <a:gd name="connsiteY34" fmla="*/ 319977 h 517456"/>
              <a:gd name="connsiteX35" fmla="*/ 190886 w 607639"/>
              <a:gd name="connsiteY35" fmla="*/ 290558 h 517456"/>
              <a:gd name="connsiteX36" fmla="*/ 210558 w 607639"/>
              <a:gd name="connsiteY36" fmla="*/ 266649 h 517456"/>
              <a:gd name="connsiteX37" fmla="*/ 195782 w 607639"/>
              <a:gd name="connsiteY37" fmla="*/ 231185 h 517456"/>
              <a:gd name="connsiteX38" fmla="*/ 164982 w 607639"/>
              <a:gd name="connsiteY38" fmla="*/ 228075 h 517456"/>
              <a:gd name="connsiteX39" fmla="*/ 164982 w 607639"/>
              <a:gd name="connsiteY39" fmla="*/ 186568 h 517456"/>
              <a:gd name="connsiteX40" fmla="*/ 195782 w 607639"/>
              <a:gd name="connsiteY40" fmla="*/ 183457 h 517456"/>
              <a:gd name="connsiteX41" fmla="*/ 210558 w 607639"/>
              <a:gd name="connsiteY41" fmla="*/ 147993 h 517456"/>
              <a:gd name="connsiteX42" fmla="*/ 190886 w 607639"/>
              <a:gd name="connsiteY42" fmla="*/ 124085 h 517456"/>
              <a:gd name="connsiteX43" fmla="*/ 220350 w 607639"/>
              <a:gd name="connsiteY43" fmla="*/ 94665 h 517456"/>
              <a:gd name="connsiteX44" fmla="*/ 244295 w 607639"/>
              <a:gd name="connsiteY44" fmla="*/ 114219 h 517456"/>
              <a:gd name="connsiteX45" fmla="*/ 279813 w 607639"/>
              <a:gd name="connsiteY45" fmla="*/ 99465 h 517456"/>
              <a:gd name="connsiteX46" fmla="*/ 38005 w 607639"/>
              <a:gd name="connsiteY46" fmla="*/ 37951 h 517456"/>
              <a:gd name="connsiteX47" fmla="*/ 38005 w 607639"/>
              <a:gd name="connsiteY47" fmla="*/ 376049 h 517456"/>
              <a:gd name="connsiteX48" fmla="*/ 569634 w 607639"/>
              <a:gd name="connsiteY48" fmla="*/ 376049 h 517456"/>
              <a:gd name="connsiteX49" fmla="*/ 569634 w 607639"/>
              <a:gd name="connsiteY49" fmla="*/ 37951 h 517456"/>
              <a:gd name="connsiteX50" fmla="*/ 28482 w 607639"/>
              <a:gd name="connsiteY50" fmla="*/ 0 h 517456"/>
              <a:gd name="connsiteX51" fmla="*/ 579157 w 607639"/>
              <a:gd name="connsiteY51" fmla="*/ 0 h 517456"/>
              <a:gd name="connsiteX52" fmla="*/ 607639 w 607639"/>
              <a:gd name="connsiteY52" fmla="*/ 28441 h 517456"/>
              <a:gd name="connsiteX53" fmla="*/ 607639 w 607639"/>
              <a:gd name="connsiteY53" fmla="*/ 385559 h 517456"/>
              <a:gd name="connsiteX54" fmla="*/ 579157 w 607639"/>
              <a:gd name="connsiteY54" fmla="*/ 414000 h 517456"/>
              <a:gd name="connsiteX55" fmla="*/ 351304 w 607639"/>
              <a:gd name="connsiteY55" fmla="*/ 414000 h 517456"/>
              <a:gd name="connsiteX56" fmla="*/ 351304 w 607639"/>
              <a:gd name="connsiteY56" fmla="*/ 479593 h 517456"/>
              <a:gd name="connsiteX57" fmla="*/ 437906 w 607639"/>
              <a:gd name="connsiteY57" fmla="*/ 479593 h 517456"/>
              <a:gd name="connsiteX58" fmla="*/ 437906 w 607639"/>
              <a:gd name="connsiteY58" fmla="*/ 517456 h 517456"/>
              <a:gd name="connsiteX59" fmla="*/ 169733 w 607639"/>
              <a:gd name="connsiteY59" fmla="*/ 517456 h 517456"/>
              <a:gd name="connsiteX60" fmla="*/ 169733 w 607639"/>
              <a:gd name="connsiteY60" fmla="*/ 479593 h 517456"/>
              <a:gd name="connsiteX61" fmla="*/ 256335 w 607639"/>
              <a:gd name="connsiteY61" fmla="*/ 479593 h 517456"/>
              <a:gd name="connsiteX62" fmla="*/ 256335 w 607639"/>
              <a:gd name="connsiteY62" fmla="*/ 414000 h 517456"/>
              <a:gd name="connsiteX63" fmla="*/ 28482 w 607639"/>
              <a:gd name="connsiteY63" fmla="*/ 414000 h 517456"/>
              <a:gd name="connsiteX64" fmla="*/ 0 w 607639"/>
              <a:gd name="connsiteY64" fmla="*/ 385559 h 517456"/>
              <a:gd name="connsiteX65" fmla="*/ 0 w 607639"/>
              <a:gd name="connsiteY65" fmla="*/ 28441 h 517456"/>
              <a:gd name="connsiteX66" fmla="*/ 28482 w 607639"/>
              <a:gd name="connsiteY66" fmla="*/ 0 h 517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607639" h="517456">
                <a:moveTo>
                  <a:pt x="303714" y="173520"/>
                </a:moveTo>
                <a:cubicBezTo>
                  <a:pt x="322421" y="173520"/>
                  <a:pt x="337586" y="188653"/>
                  <a:pt x="337586" y="207321"/>
                </a:cubicBezTo>
                <a:cubicBezTo>
                  <a:pt x="337586" y="225989"/>
                  <a:pt x="322421" y="241122"/>
                  <a:pt x="303714" y="241122"/>
                </a:cubicBezTo>
                <a:cubicBezTo>
                  <a:pt x="285007" y="241122"/>
                  <a:pt x="269842" y="225989"/>
                  <a:pt x="269842" y="207321"/>
                </a:cubicBezTo>
                <a:cubicBezTo>
                  <a:pt x="269842" y="188653"/>
                  <a:pt x="285007" y="173520"/>
                  <a:pt x="303714" y="173520"/>
                </a:cubicBezTo>
                <a:close/>
                <a:moveTo>
                  <a:pt x="303758" y="139994"/>
                </a:moveTo>
                <a:cubicBezTo>
                  <a:pt x="266549" y="139994"/>
                  <a:pt x="236373" y="170125"/>
                  <a:pt x="236373" y="207277"/>
                </a:cubicBezTo>
                <a:cubicBezTo>
                  <a:pt x="236373" y="244517"/>
                  <a:pt x="266549" y="274559"/>
                  <a:pt x="303758" y="274559"/>
                </a:cubicBezTo>
                <a:cubicBezTo>
                  <a:pt x="340967" y="274559"/>
                  <a:pt x="371054" y="244517"/>
                  <a:pt x="371054" y="207277"/>
                </a:cubicBezTo>
                <a:cubicBezTo>
                  <a:pt x="371054" y="170125"/>
                  <a:pt x="340967" y="139994"/>
                  <a:pt x="303758" y="139994"/>
                </a:cubicBezTo>
                <a:close/>
                <a:moveTo>
                  <a:pt x="282839" y="68801"/>
                </a:moveTo>
                <a:lnTo>
                  <a:pt x="303669" y="68801"/>
                </a:lnTo>
                <a:lnTo>
                  <a:pt x="303847" y="68801"/>
                </a:lnTo>
                <a:lnTo>
                  <a:pt x="324588" y="68801"/>
                </a:lnTo>
                <a:lnTo>
                  <a:pt x="327703" y="99465"/>
                </a:lnTo>
                <a:cubicBezTo>
                  <a:pt x="340522" y="102309"/>
                  <a:pt x="352450" y="107375"/>
                  <a:pt x="363221" y="114219"/>
                </a:cubicBezTo>
                <a:lnTo>
                  <a:pt x="387166" y="94665"/>
                </a:lnTo>
                <a:lnTo>
                  <a:pt x="416541" y="124085"/>
                </a:lnTo>
                <a:lnTo>
                  <a:pt x="396958" y="147993"/>
                </a:lnTo>
                <a:cubicBezTo>
                  <a:pt x="403812" y="158748"/>
                  <a:pt x="408797" y="170658"/>
                  <a:pt x="411645" y="183457"/>
                </a:cubicBezTo>
                <a:lnTo>
                  <a:pt x="442445" y="186479"/>
                </a:lnTo>
                <a:lnTo>
                  <a:pt x="442445" y="228075"/>
                </a:lnTo>
                <a:lnTo>
                  <a:pt x="411645" y="231185"/>
                </a:lnTo>
                <a:cubicBezTo>
                  <a:pt x="408886" y="243984"/>
                  <a:pt x="403812" y="255894"/>
                  <a:pt x="396958" y="266649"/>
                </a:cubicBezTo>
                <a:lnTo>
                  <a:pt x="416541" y="290558"/>
                </a:lnTo>
                <a:lnTo>
                  <a:pt x="387166" y="319977"/>
                </a:lnTo>
                <a:lnTo>
                  <a:pt x="363221" y="300423"/>
                </a:lnTo>
                <a:cubicBezTo>
                  <a:pt x="352450" y="307267"/>
                  <a:pt x="340522" y="312333"/>
                  <a:pt x="327703" y="315177"/>
                </a:cubicBezTo>
                <a:lnTo>
                  <a:pt x="324588" y="345841"/>
                </a:lnTo>
                <a:lnTo>
                  <a:pt x="303847" y="345841"/>
                </a:lnTo>
                <a:lnTo>
                  <a:pt x="303669" y="345841"/>
                </a:lnTo>
                <a:lnTo>
                  <a:pt x="282839" y="345841"/>
                </a:lnTo>
                <a:lnTo>
                  <a:pt x="279813" y="315177"/>
                </a:lnTo>
                <a:cubicBezTo>
                  <a:pt x="266994" y="312333"/>
                  <a:pt x="254977" y="307267"/>
                  <a:pt x="244295" y="300423"/>
                </a:cubicBezTo>
                <a:lnTo>
                  <a:pt x="220350" y="319977"/>
                </a:lnTo>
                <a:lnTo>
                  <a:pt x="190886" y="290558"/>
                </a:lnTo>
                <a:lnTo>
                  <a:pt x="210558" y="266649"/>
                </a:lnTo>
                <a:cubicBezTo>
                  <a:pt x="203704" y="255894"/>
                  <a:pt x="198630" y="243984"/>
                  <a:pt x="195782" y="231185"/>
                </a:cubicBezTo>
                <a:lnTo>
                  <a:pt x="164982" y="228075"/>
                </a:lnTo>
                <a:lnTo>
                  <a:pt x="164982" y="186568"/>
                </a:lnTo>
                <a:lnTo>
                  <a:pt x="195782" y="183457"/>
                </a:lnTo>
                <a:cubicBezTo>
                  <a:pt x="198630" y="170658"/>
                  <a:pt x="203704" y="158748"/>
                  <a:pt x="210558" y="147993"/>
                </a:cubicBezTo>
                <a:lnTo>
                  <a:pt x="190886" y="124085"/>
                </a:lnTo>
                <a:lnTo>
                  <a:pt x="220350" y="94665"/>
                </a:lnTo>
                <a:lnTo>
                  <a:pt x="244295" y="114219"/>
                </a:lnTo>
                <a:cubicBezTo>
                  <a:pt x="254977" y="107375"/>
                  <a:pt x="266905" y="102309"/>
                  <a:pt x="279813" y="99465"/>
                </a:cubicBezTo>
                <a:close/>
                <a:moveTo>
                  <a:pt x="38005" y="37951"/>
                </a:moveTo>
                <a:lnTo>
                  <a:pt x="38005" y="376049"/>
                </a:lnTo>
                <a:lnTo>
                  <a:pt x="569634" y="376049"/>
                </a:lnTo>
                <a:lnTo>
                  <a:pt x="569634" y="37951"/>
                </a:lnTo>
                <a:close/>
                <a:moveTo>
                  <a:pt x="28482" y="0"/>
                </a:moveTo>
                <a:lnTo>
                  <a:pt x="579157" y="0"/>
                </a:lnTo>
                <a:cubicBezTo>
                  <a:pt x="594822" y="0"/>
                  <a:pt x="607639" y="12799"/>
                  <a:pt x="607639" y="28441"/>
                </a:cubicBezTo>
                <a:lnTo>
                  <a:pt x="607639" y="385559"/>
                </a:lnTo>
                <a:cubicBezTo>
                  <a:pt x="607639" y="401202"/>
                  <a:pt x="594822" y="414000"/>
                  <a:pt x="579157" y="414000"/>
                </a:cubicBezTo>
                <a:lnTo>
                  <a:pt x="351304" y="414000"/>
                </a:lnTo>
                <a:lnTo>
                  <a:pt x="351304" y="479593"/>
                </a:lnTo>
                <a:lnTo>
                  <a:pt x="437906" y="479593"/>
                </a:lnTo>
                <a:lnTo>
                  <a:pt x="437906" y="517456"/>
                </a:lnTo>
                <a:lnTo>
                  <a:pt x="169733" y="517456"/>
                </a:lnTo>
                <a:lnTo>
                  <a:pt x="169733" y="479593"/>
                </a:lnTo>
                <a:lnTo>
                  <a:pt x="256335" y="479593"/>
                </a:lnTo>
                <a:lnTo>
                  <a:pt x="256335" y="414000"/>
                </a:lnTo>
                <a:lnTo>
                  <a:pt x="28482" y="414000"/>
                </a:lnTo>
                <a:cubicBezTo>
                  <a:pt x="12817" y="414000"/>
                  <a:pt x="0" y="401202"/>
                  <a:pt x="0" y="385559"/>
                </a:cubicBezTo>
                <a:lnTo>
                  <a:pt x="0" y="28441"/>
                </a:lnTo>
                <a:cubicBezTo>
                  <a:pt x="0" y="12799"/>
                  <a:pt x="12817" y="0"/>
                  <a:pt x="2848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latin typeface="Arial" panose="020B0604020202020204" pitchFamily="34" charset="0"/>
              <a:ea typeface="幼圆" panose="02010509060101010101" charset="-122"/>
              <a:cs typeface="幼圆" panose="02010509060101010101" charset="-122"/>
              <a:sym typeface="+mn-lt"/>
            </a:endParaRPr>
          </a:p>
        </p:txBody>
      </p:sp>
      <p:sp>
        <p:nvSpPr>
          <p:cNvPr id="26" name="text-messages_72553"/>
          <p:cNvSpPr>
            <a:spLocks noChangeAspect="1"/>
          </p:cNvSpPr>
          <p:nvPr/>
        </p:nvSpPr>
        <p:spPr bwMode="auto">
          <a:xfrm>
            <a:off x="9550272" y="1909503"/>
            <a:ext cx="609685" cy="496738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608697" h="495934">
                <a:moveTo>
                  <a:pt x="274757" y="203328"/>
                </a:moveTo>
                <a:cubicBezTo>
                  <a:pt x="262375" y="203328"/>
                  <a:pt x="252305" y="213383"/>
                  <a:pt x="252305" y="225746"/>
                </a:cubicBezTo>
                <a:cubicBezTo>
                  <a:pt x="252305" y="238110"/>
                  <a:pt x="262375" y="248164"/>
                  <a:pt x="274757" y="248164"/>
                </a:cubicBezTo>
                <a:lnTo>
                  <a:pt x="505837" y="248164"/>
                </a:lnTo>
                <a:cubicBezTo>
                  <a:pt x="518219" y="248164"/>
                  <a:pt x="528289" y="238110"/>
                  <a:pt x="528289" y="225746"/>
                </a:cubicBezTo>
                <a:cubicBezTo>
                  <a:pt x="528289" y="213383"/>
                  <a:pt x="518219" y="203328"/>
                  <a:pt x="505837" y="203328"/>
                </a:cubicBezTo>
                <a:close/>
                <a:moveTo>
                  <a:pt x="274757" y="85949"/>
                </a:moveTo>
                <a:cubicBezTo>
                  <a:pt x="262375" y="85949"/>
                  <a:pt x="252305" y="95929"/>
                  <a:pt x="252305" y="108293"/>
                </a:cubicBezTo>
                <a:cubicBezTo>
                  <a:pt x="252305" y="120656"/>
                  <a:pt x="262375" y="130711"/>
                  <a:pt x="274757" y="130711"/>
                </a:cubicBezTo>
                <a:lnTo>
                  <a:pt x="505837" y="130711"/>
                </a:lnTo>
                <a:cubicBezTo>
                  <a:pt x="518219" y="130711"/>
                  <a:pt x="528289" y="120656"/>
                  <a:pt x="528289" y="108293"/>
                </a:cubicBezTo>
                <a:cubicBezTo>
                  <a:pt x="528289" y="95929"/>
                  <a:pt x="518219" y="85949"/>
                  <a:pt x="505837" y="85949"/>
                </a:cubicBezTo>
                <a:close/>
                <a:moveTo>
                  <a:pt x="36405" y="60757"/>
                </a:moveTo>
                <a:lnTo>
                  <a:pt x="135995" y="60757"/>
                </a:lnTo>
                <a:lnTo>
                  <a:pt x="135995" y="146720"/>
                </a:lnTo>
                <a:lnTo>
                  <a:pt x="102873" y="146720"/>
                </a:lnTo>
                <a:cubicBezTo>
                  <a:pt x="90490" y="146720"/>
                  <a:pt x="80419" y="156702"/>
                  <a:pt x="80419" y="169067"/>
                </a:cubicBezTo>
                <a:cubicBezTo>
                  <a:pt x="80419" y="181433"/>
                  <a:pt x="90490" y="191489"/>
                  <a:pt x="102873" y="191489"/>
                </a:cubicBezTo>
                <a:lnTo>
                  <a:pt x="135995" y="191489"/>
                </a:lnTo>
                <a:lnTo>
                  <a:pt x="135995" y="264118"/>
                </a:lnTo>
                <a:lnTo>
                  <a:pt x="102873" y="264118"/>
                </a:lnTo>
                <a:cubicBezTo>
                  <a:pt x="90490" y="264118"/>
                  <a:pt x="80419" y="274174"/>
                  <a:pt x="80419" y="286540"/>
                </a:cubicBezTo>
                <a:cubicBezTo>
                  <a:pt x="80419" y="298905"/>
                  <a:pt x="90490" y="308961"/>
                  <a:pt x="102873" y="308961"/>
                </a:cubicBezTo>
                <a:lnTo>
                  <a:pt x="136816" y="308961"/>
                </a:lnTo>
                <a:cubicBezTo>
                  <a:pt x="142262" y="343451"/>
                  <a:pt x="172176" y="369970"/>
                  <a:pt x="208208" y="369970"/>
                </a:cubicBezTo>
                <a:lnTo>
                  <a:pt x="430515" y="369970"/>
                </a:lnTo>
                <a:lnTo>
                  <a:pt x="433201" y="374439"/>
                </a:lnTo>
                <a:cubicBezTo>
                  <a:pt x="427308" y="386507"/>
                  <a:pt x="414924" y="394850"/>
                  <a:pt x="400526" y="394850"/>
                </a:cubicBezTo>
                <a:lnTo>
                  <a:pt x="157779" y="394850"/>
                </a:lnTo>
                <a:lnTo>
                  <a:pt x="103022" y="487144"/>
                </a:lnTo>
                <a:cubicBezTo>
                  <a:pt x="99665" y="492731"/>
                  <a:pt x="93772" y="495934"/>
                  <a:pt x="87580" y="495934"/>
                </a:cubicBezTo>
                <a:cubicBezTo>
                  <a:pt x="85939" y="495934"/>
                  <a:pt x="84372" y="495711"/>
                  <a:pt x="82806" y="495264"/>
                </a:cubicBezTo>
                <a:cubicBezTo>
                  <a:pt x="74973" y="493178"/>
                  <a:pt x="69602" y="486101"/>
                  <a:pt x="69602" y="477982"/>
                </a:cubicBezTo>
                <a:lnTo>
                  <a:pt x="69602" y="394850"/>
                </a:lnTo>
                <a:lnTo>
                  <a:pt x="36405" y="394850"/>
                </a:lnTo>
                <a:cubicBezTo>
                  <a:pt x="16263" y="394850"/>
                  <a:pt x="0" y="378611"/>
                  <a:pt x="0" y="358572"/>
                </a:cubicBezTo>
                <a:lnTo>
                  <a:pt x="0" y="97034"/>
                </a:lnTo>
                <a:cubicBezTo>
                  <a:pt x="0" y="76996"/>
                  <a:pt x="16263" y="60757"/>
                  <a:pt x="36405" y="60757"/>
                </a:cubicBezTo>
                <a:close/>
                <a:moveTo>
                  <a:pt x="208222" y="0"/>
                </a:moveTo>
                <a:lnTo>
                  <a:pt x="572297" y="0"/>
                </a:lnTo>
                <a:cubicBezTo>
                  <a:pt x="592436" y="0"/>
                  <a:pt x="608697" y="16236"/>
                  <a:pt x="608697" y="36346"/>
                </a:cubicBezTo>
                <a:lnTo>
                  <a:pt x="608697" y="297768"/>
                </a:lnTo>
                <a:cubicBezTo>
                  <a:pt x="608697" y="317802"/>
                  <a:pt x="592436" y="334039"/>
                  <a:pt x="572297" y="334039"/>
                </a:cubicBezTo>
                <a:lnTo>
                  <a:pt x="539104" y="334039"/>
                </a:lnTo>
                <a:lnTo>
                  <a:pt x="539104" y="417232"/>
                </a:lnTo>
                <a:cubicBezTo>
                  <a:pt x="539104" y="425276"/>
                  <a:pt x="533734" y="432351"/>
                  <a:pt x="525902" y="434511"/>
                </a:cubicBezTo>
                <a:cubicBezTo>
                  <a:pt x="524336" y="434884"/>
                  <a:pt x="522769" y="435107"/>
                  <a:pt x="521203" y="435107"/>
                </a:cubicBezTo>
                <a:cubicBezTo>
                  <a:pt x="514937" y="435107"/>
                  <a:pt x="509045" y="431904"/>
                  <a:pt x="505763" y="426318"/>
                </a:cubicBezTo>
                <a:lnTo>
                  <a:pt x="450939" y="334039"/>
                </a:lnTo>
                <a:lnTo>
                  <a:pt x="208222" y="334039"/>
                </a:lnTo>
                <a:cubicBezTo>
                  <a:pt x="188158" y="334039"/>
                  <a:pt x="171897" y="317802"/>
                  <a:pt x="171897" y="297768"/>
                </a:cubicBezTo>
                <a:lnTo>
                  <a:pt x="171897" y="36346"/>
                </a:lnTo>
                <a:cubicBezTo>
                  <a:pt x="171897" y="16236"/>
                  <a:pt x="188158" y="0"/>
                  <a:pt x="2082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latin typeface="Arial" panose="020B0604020202020204" pitchFamily="34" charset="0"/>
              <a:ea typeface="幼圆" panose="02010509060101010101" charset="-122"/>
              <a:cs typeface="幼圆" panose="02010509060101010101" charset="-122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294583" y="3233509"/>
            <a:ext cx="292049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 smtClean="0"/>
              <a:t>       </a:t>
            </a:r>
            <a:r>
              <a:rPr lang="zh-CN" altLang="zh-CN" sz="2000" dirty="0" smtClean="0"/>
              <a:t>利用</a:t>
            </a:r>
            <a:r>
              <a:rPr lang="zh-CN" altLang="zh-CN" sz="2000" dirty="0"/>
              <a:t>之前课堂上所学知识，自定义求最大公约数的函数，然后用该函数求任意两个数的最大公约数。</a:t>
            </a:r>
            <a:endParaRPr lang="zh-CN" altLang="en-US" sz="2000" dirty="0"/>
          </a:p>
        </p:txBody>
      </p:sp>
      <p:sp>
        <p:nvSpPr>
          <p:cNvPr id="4" name="矩形 3"/>
          <p:cNvSpPr/>
          <p:nvPr/>
        </p:nvSpPr>
        <p:spPr>
          <a:xfrm>
            <a:off x="8119402" y="3108399"/>
            <a:ext cx="353085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p=</a:t>
            </a:r>
            <a:r>
              <a:rPr lang="en-US" altLang="zh-CN" dirty="0" err="1"/>
              <a:t>int</a:t>
            </a:r>
            <a:r>
              <a:rPr lang="en-US" altLang="zh-CN" dirty="0"/>
              <a:t>(input("</a:t>
            </a:r>
            <a:r>
              <a:rPr lang="zh-CN" altLang="en-US" dirty="0"/>
              <a:t>请输入一个数：</a:t>
            </a:r>
            <a:r>
              <a:rPr lang="en-US" altLang="zh-CN" dirty="0"/>
              <a:t>"))</a:t>
            </a:r>
          </a:p>
          <a:p>
            <a:r>
              <a:rPr lang="en-US" altLang="zh-CN" dirty="0"/>
              <a:t>q=</a:t>
            </a:r>
            <a:r>
              <a:rPr lang="en-US" altLang="zh-CN" dirty="0" err="1"/>
              <a:t>int</a:t>
            </a:r>
            <a:r>
              <a:rPr lang="en-US" altLang="zh-CN" dirty="0"/>
              <a:t>(input("</a:t>
            </a:r>
            <a:r>
              <a:rPr lang="zh-CN" altLang="en-US" dirty="0"/>
              <a:t>请输入一个数：</a:t>
            </a:r>
            <a:r>
              <a:rPr lang="en-US" altLang="zh-CN" dirty="0"/>
              <a:t>"))</a:t>
            </a:r>
          </a:p>
          <a:p>
            <a:r>
              <a:rPr lang="en-US" altLang="zh-CN" dirty="0"/>
              <a:t>r=p % q</a:t>
            </a:r>
          </a:p>
          <a:p>
            <a:r>
              <a:rPr lang="en-US" altLang="zh-CN" dirty="0"/>
              <a:t>while </a:t>
            </a:r>
            <a:r>
              <a:rPr lang="en-US" altLang="zh-CN" dirty="0" smtClean="0"/>
              <a:t>r!=0:</a:t>
            </a:r>
            <a:endParaRPr lang="en-US" altLang="zh-CN" dirty="0"/>
          </a:p>
          <a:p>
            <a:r>
              <a:rPr lang="en-US" altLang="zh-CN" dirty="0"/>
              <a:t>    </a:t>
            </a:r>
            <a:r>
              <a:rPr lang="en-US" altLang="zh-CN" dirty="0" smtClean="0"/>
              <a:t>p=q</a:t>
            </a:r>
            <a:endParaRPr lang="en-US" altLang="zh-CN" dirty="0"/>
          </a:p>
          <a:p>
            <a:r>
              <a:rPr lang="en-US" altLang="zh-CN" dirty="0"/>
              <a:t>    </a:t>
            </a:r>
            <a:r>
              <a:rPr lang="en-US" altLang="zh-CN" dirty="0" smtClean="0"/>
              <a:t>q=r</a:t>
            </a:r>
          </a:p>
          <a:p>
            <a:r>
              <a:rPr lang="en-US" altLang="zh-CN" dirty="0" smtClean="0"/>
              <a:t>    r=</a:t>
            </a:r>
            <a:r>
              <a:rPr lang="en-US" altLang="zh-CN" dirty="0" err="1" smtClean="0"/>
              <a:t>p%q</a:t>
            </a:r>
            <a:endParaRPr lang="en-US" altLang="zh-CN" dirty="0" smtClean="0"/>
          </a:p>
          <a:p>
            <a:r>
              <a:rPr lang="en-US" altLang="zh-CN" dirty="0" smtClean="0"/>
              <a:t>print</a:t>
            </a:r>
            <a:r>
              <a:rPr lang="en-US" altLang="zh-CN" dirty="0"/>
              <a:t>("</a:t>
            </a:r>
            <a:r>
              <a:rPr lang="zh-CN" altLang="en-US" dirty="0"/>
              <a:t>两个数的</a:t>
            </a:r>
            <a:r>
              <a:rPr lang="zh-CN" altLang="en-US" dirty="0" smtClean="0"/>
              <a:t>最大公约数是</a:t>
            </a:r>
            <a:r>
              <a:rPr lang="en-US" altLang="zh-CN" dirty="0" smtClean="0"/>
              <a:t>",q)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94829100"/>
      </p:ext>
    </p:extLst>
  </p:cSld>
  <p:clrMapOvr>
    <a:masterClrMapping/>
  </p:clrMapOvr>
  <p:transition spd="slow" advTm="3000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DC136607-CCE0-4F86-A65A-66F2DC5FF0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/>
              <a:t>04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0225D34-71CE-4D27-BF7B-B5A99C154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拓展练习</a:t>
            </a:r>
          </a:p>
        </p:txBody>
      </p:sp>
    </p:spTree>
    <p:extLst>
      <p:ext uri="{BB962C8B-B14F-4D97-AF65-F5344CB8AC3E}">
        <p14:creationId xmlns:p14="http://schemas.microsoft.com/office/powerpoint/2010/main" val="30094535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1387847" y="1385868"/>
            <a:ext cx="3368920" cy="466776"/>
            <a:chOff x="1387950" y="2892588"/>
            <a:chExt cx="1887732" cy="842513"/>
          </a:xfrm>
        </p:grpSpPr>
        <p:sp>
          <p:nvSpPr>
            <p:cNvPr id="18" name="TextBox 14"/>
            <p:cNvSpPr txBox="1"/>
            <p:nvPr/>
          </p:nvSpPr>
          <p:spPr>
            <a:xfrm>
              <a:off x="1387950" y="2892588"/>
              <a:ext cx="1879404" cy="7469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 b="1" dirty="0">
                  <a:latin typeface="Arial" panose="020B0604020202020204" pitchFamily="34" charset="0"/>
                  <a:ea typeface="YouYuan" panose="02010509060101010101" pitchFamily="49" charset="-122"/>
                  <a:cs typeface="+mn-ea"/>
                  <a:sym typeface="Arial" panose="020B0604020202020204" pitchFamily="34" charset="0"/>
                </a:rPr>
                <a:t>问题</a:t>
              </a:r>
            </a:p>
          </p:txBody>
        </p:sp>
        <p:cxnSp>
          <p:nvCxnSpPr>
            <p:cNvPr id="19" name="直接连接符 18"/>
            <p:cNvCxnSpPr/>
            <p:nvPr/>
          </p:nvCxnSpPr>
          <p:spPr>
            <a:xfrm>
              <a:off x="1456215" y="3735101"/>
              <a:ext cx="1819467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组合 20"/>
          <p:cNvGrpSpPr/>
          <p:nvPr/>
        </p:nvGrpSpPr>
        <p:grpSpPr>
          <a:xfrm>
            <a:off x="7270487" y="1385868"/>
            <a:ext cx="3672644" cy="902395"/>
            <a:chOff x="1387950" y="2892588"/>
            <a:chExt cx="2057920" cy="1628789"/>
          </a:xfrm>
        </p:grpSpPr>
        <p:sp>
          <p:nvSpPr>
            <p:cNvPr id="22" name="TextBox 14"/>
            <p:cNvSpPr txBox="1"/>
            <p:nvPr/>
          </p:nvSpPr>
          <p:spPr>
            <a:xfrm>
              <a:off x="1387950" y="2892588"/>
              <a:ext cx="1879404" cy="7469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 b="1" dirty="0">
                  <a:latin typeface="Arial" panose="020B0604020202020204" pitchFamily="34" charset="0"/>
                  <a:ea typeface="YouYuan" panose="02010509060101010101" pitchFamily="49" charset="-122"/>
                  <a:cs typeface="+mn-ea"/>
                  <a:sym typeface="Arial" panose="020B0604020202020204" pitchFamily="34" charset="0"/>
                </a:rPr>
                <a:t>代码</a:t>
              </a:r>
            </a:p>
          </p:txBody>
        </p:sp>
        <p:cxnSp>
          <p:nvCxnSpPr>
            <p:cNvPr id="23" name="直接连接符 22"/>
            <p:cNvCxnSpPr/>
            <p:nvPr/>
          </p:nvCxnSpPr>
          <p:spPr>
            <a:xfrm>
              <a:off x="1456215" y="3735101"/>
              <a:ext cx="1819467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387950" y="3843520"/>
              <a:ext cx="2057920" cy="67785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 algn="just">
                <a:lnSpc>
                  <a:spcPct val="150000"/>
                </a:lnSpc>
                <a:defRPr sz="14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+mn-ea"/>
                </a:defRPr>
              </a:lvl1pPr>
            </a:lstStyle>
            <a:p>
              <a:endParaRPr lang="zh-CN" altLang="en-US" dirty="0">
                <a:ea typeface="YouYuan" panose="02010509060101010101" pitchFamily="49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7" name="Freeform 21"/>
          <p:cNvSpPr>
            <a:spLocks noEditPoints="1"/>
          </p:cNvSpPr>
          <p:nvPr/>
        </p:nvSpPr>
        <p:spPr bwMode="auto">
          <a:xfrm>
            <a:off x="5995974" y="1385868"/>
            <a:ext cx="711588" cy="1080661"/>
          </a:xfrm>
          <a:custGeom>
            <a:avLst/>
            <a:gdLst>
              <a:gd name="T0" fmla="*/ 72 w 401"/>
              <a:gd name="T1" fmla="*/ 59 h 610"/>
              <a:gd name="T2" fmla="*/ 92 w 401"/>
              <a:gd name="T3" fmla="*/ 27 h 610"/>
              <a:gd name="T4" fmla="*/ 130 w 401"/>
              <a:gd name="T5" fmla="*/ 23 h 610"/>
              <a:gd name="T6" fmla="*/ 110 w 401"/>
              <a:gd name="T7" fmla="*/ 55 h 610"/>
              <a:gd name="T8" fmla="*/ 72 w 401"/>
              <a:gd name="T9" fmla="*/ 59 h 610"/>
              <a:gd name="T10" fmla="*/ 150 w 401"/>
              <a:gd name="T11" fmla="*/ 453 h 610"/>
              <a:gd name="T12" fmla="*/ 194 w 401"/>
              <a:gd name="T13" fmla="*/ 458 h 610"/>
              <a:gd name="T14" fmla="*/ 291 w 401"/>
              <a:gd name="T15" fmla="*/ 431 h 610"/>
              <a:gd name="T16" fmla="*/ 297 w 401"/>
              <a:gd name="T17" fmla="*/ 408 h 610"/>
              <a:gd name="T18" fmla="*/ 275 w 401"/>
              <a:gd name="T19" fmla="*/ 403 h 610"/>
              <a:gd name="T20" fmla="*/ 158 w 401"/>
              <a:gd name="T21" fmla="*/ 422 h 610"/>
              <a:gd name="T22" fmla="*/ 62 w 401"/>
              <a:gd name="T23" fmla="*/ 353 h 610"/>
              <a:gd name="T24" fmla="*/ 43 w 401"/>
              <a:gd name="T25" fmla="*/ 236 h 610"/>
              <a:gd name="T26" fmla="*/ 103 w 401"/>
              <a:gd name="T27" fmla="*/ 146 h 610"/>
              <a:gd name="T28" fmla="*/ 207 w 401"/>
              <a:gd name="T29" fmla="*/ 316 h 610"/>
              <a:gd name="T30" fmla="*/ 208 w 401"/>
              <a:gd name="T31" fmla="*/ 318 h 610"/>
              <a:gd name="T32" fmla="*/ 208 w 401"/>
              <a:gd name="T33" fmla="*/ 318 h 610"/>
              <a:gd name="T34" fmla="*/ 267 w 401"/>
              <a:gd name="T35" fmla="*/ 311 h 610"/>
              <a:gd name="T36" fmla="*/ 299 w 401"/>
              <a:gd name="T37" fmla="*/ 262 h 610"/>
              <a:gd name="T38" fmla="*/ 300 w 401"/>
              <a:gd name="T39" fmla="*/ 261 h 610"/>
              <a:gd name="T40" fmla="*/ 147 w 401"/>
              <a:gd name="T41" fmla="*/ 14 h 610"/>
              <a:gd name="T42" fmla="*/ 147 w 401"/>
              <a:gd name="T43" fmla="*/ 14 h 610"/>
              <a:gd name="T44" fmla="*/ 147 w 401"/>
              <a:gd name="T45" fmla="*/ 13 h 610"/>
              <a:gd name="T46" fmla="*/ 87 w 401"/>
              <a:gd name="T47" fmla="*/ 18 h 610"/>
              <a:gd name="T48" fmla="*/ 55 w 401"/>
              <a:gd name="T49" fmla="*/ 69 h 610"/>
              <a:gd name="T50" fmla="*/ 56 w 401"/>
              <a:gd name="T51" fmla="*/ 70 h 610"/>
              <a:gd name="T52" fmla="*/ 56 w 401"/>
              <a:gd name="T53" fmla="*/ 70 h 610"/>
              <a:gd name="T54" fmla="*/ 86 w 401"/>
              <a:gd name="T55" fmla="*/ 119 h 610"/>
              <a:gd name="T56" fmla="*/ 12 w 401"/>
              <a:gd name="T57" fmla="*/ 228 h 610"/>
              <a:gd name="T58" fmla="*/ 35 w 401"/>
              <a:gd name="T59" fmla="*/ 369 h 610"/>
              <a:gd name="T60" fmla="*/ 150 w 401"/>
              <a:gd name="T61" fmla="*/ 453 h 610"/>
              <a:gd name="T62" fmla="*/ 386 w 401"/>
              <a:gd name="T63" fmla="*/ 356 h 610"/>
              <a:gd name="T64" fmla="*/ 163 w 401"/>
              <a:gd name="T65" fmla="*/ 356 h 610"/>
              <a:gd name="T66" fmla="*/ 148 w 401"/>
              <a:gd name="T67" fmla="*/ 371 h 610"/>
              <a:gd name="T68" fmla="*/ 163 w 401"/>
              <a:gd name="T69" fmla="*/ 387 h 610"/>
              <a:gd name="T70" fmla="*/ 386 w 401"/>
              <a:gd name="T71" fmla="*/ 387 h 610"/>
              <a:gd name="T72" fmla="*/ 401 w 401"/>
              <a:gd name="T73" fmla="*/ 371 h 610"/>
              <a:gd name="T74" fmla="*/ 386 w 401"/>
              <a:gd name="T75" fmla="*/ 356 h 610"/>
              <a:gd name="T76" fmla="*/ 202 w 401"/>
              <a:gd name="T77" fmla="*/ 506 h 610"/>
              <a:gd name="T78" fmla="*/ 183 w 401"/>
              <a:gd name="T79" fmla="*/ 526 h 610"/>
              <a:gd name="T80" fmla="*/ 163 w 401"/>
              <a:gd name="T81" fmla="*/ 506 h 610"/>
              <a:gd name="T82" fmla="*/ 183 w 401"/>
              <a:gd name="T83" fmla="*/ 487 h 610"/>
              <a:gd name="T84" fmla="*/ 202 w 401"/>
              <a:gd name="T85" fmla="*/ 506 h 610"/>
              <a:gd name="T86" fmla="*/ 142 w 401"/>
              <a:gd name="T87" fmla="*/ 506 h 610"/>
              <a:gd name="T88" fmla="*/ 183 w 401"/>
              <a:gd name="T89" fmla="*/ 547 h 610"/>
              <a:gd name="T90" fmla="*/ 223 w 401"/>
              <a:gd name="T91" fmla="*/ 506 h 610"/>
              <a:gd name="T92" fmla="*/ 183 w 401"/>
              <a:gd name="T93" fmla="*/ 466 h 610"/>
              <a:gd name="T94" fmla="*/ 142 w 401"/>
              <a:gd name="T95" fmla="*/ 506 h 610"/>
              <a:gd name="T96" fmla="*/ 237 w 401"/>
              <a:gd name="T97" fmla="*/ 525 h 610"/>
              <a:gd name="T98" fmla="*/ 183 w 401"/>
              <a:gd name="T99" fmla="*/ 564 h 610"/>
              <a:gd name="T100" fmla="*/ 128 w 401"/>
              <a:gd name="T101" fmla="*/ 525 h 610"/>
              <a:gd name="T102" fmla="*/ 55 w 401"/>
              <a:gd name="T103" fmla="*/ 594 h 610"/>
              <a:gd name="T104" fmla="*/ 54 w 401"/>
              <a:gd name="T105" fmla="*/ 605 h 610"/>
              <a:gd name="T106" fmla="*/ 64 w 401"/>
              <a:gd name="T107" fmla="*/ 610 h 610"/>
              <a:gd name="T108" fmla="*/ 302 w 401"/>
              <a:gd name="T109" fmla="*/ 610 h 610"/>
              <a:gd name="T110" fmla="*/ 302 w 401"/>
              <a:gd name="T111" fmla="*/ 610 h 610"/>
              <a:gd name="T112" fmla="*/ 312 w 401"/>
              <a:gd name="T113" fmla="*/ 599 h 610"/>
              <a:gd name="T114" fmla="*/ 310 w 401"/>
              <a:gd name="T115" fmla="*/ 593 h 610"/>
              <a:gd name="T116" fmla="*/ 237 w 401"/>
              <a:gd name="T117" fmla="*/ 525 h 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01" h="610">
                <a:moveTo>
                  <a:pt x="72" y="59"/>
                </a:moveTo>
                <a:cubicBezTo>
                  <a:pt x="67" y="51"/>
                  <a:pt x="76" y="36"/>
                  <a:pt x="92" y="27"/>
                </a:cubicBezTo>
                <a:cubicBezTo>
                  <a:pt x="108" y="17"/>
                  <a:pt x="125" y="15"/>
                  <a:pt x="130" y="23"/>
                </a:cubicBezTo>
                <a:cubicBezTo>
                  <a:pt x="134" y="31"/>
                  <a:pt x="126" y="45"/>
                  <a:pt x="110" y="55"/>
                </a:cubicBezTo>
                <a:cubicBezTo>
                  <a:pt x="94" y="65"/>
                  <a:pt x="77" y="67"/>
                  <a:pt x="72" y="59"/>
                </a:cubicBezTo>
                <a:close/>
                <a:moveTo>
                  <a:pt x="150" y="453"/>
                </a:moveTo>
                <a:cubicBezTo>
                  <a:pt x="165" y="457"/>
                  <a:pt x="179" y="458"/>
                  <a:pt x="194" y="458"/>
                </a:cubicBezTo>
                <a:cubicBezTo>
                  <a:pt x="228" y="458"/>
                  <a:pt x="262" y="449"/>
                  <a:pt x="291" y="431"/>
                </a:cubicBezTo>
                <a:cubicBezTo>
                  <a:pt x="299" y="426"/>
                  <a:pt x="301" y="416"/>
                  <a:pt x="297" y="408"/>
                </a:cubicBezTo>
                <a:cubicBezTo>
                  <a:pt x="292" y="401"/>
                  <a:pt x="282" y="399"/>
                  <a:pt x="275" y="403"/>
                </a:cubicBezTo>
                <a:cubicBezTo>
                  <a:pt x="239" y="425"/>
                  <a:pt x="198" y="432"/>
                  <a:pt x="158" y="422"/>
                </a:cubicBezTo>
                <a:cubicBezTo>
                  <a:pt x="118" y="412"/>
                  <a:pt x="84" y="388"/>
                  <a:pt x="62" y="353"/>
                </a:cubicBezTo>
                <a:cubicBezTo>
                  <a:pt x="40" y="317"/>
                  <a:pt x="34" y="276"/>
                  <a:pt x="43" y="236"/>
                </a:cubicBezTo>
                <a:cubicBezTo>
                  <a:pt x="52" y="199"/>
                  <a:pt x="73" y="168"/>
                  <a:pt x="103" y="146"/>
                </a:cubicBezTo>
                <a:lnTo>
                  <a:pt x="207" y="316"/>
                </a:lnTo>
                <a:lnTo>
                  <a:pt x="208" y="318"/>
                </a:lnTo>
                <a:lnTo>
                  <a:pt x="208" y="318"/>
                </a:lnTo>
                <a:cubicBezTo>
                  <a:pt x="217" y="328"/>
                  <a:pt x="243" y="325"/>
                  <a:pt x="267" y="311"/>
                </a:cubicBezTo>
                <a:cubicBezTo>
                  <a:pt x="291" y="296"/>
                  <a:pt x="305" y="274"/>
                  <a:pt x="299" y="262"/>
                </a:cubicBezTo>
                <a:lnTo>
                  <a:pt x="300" y="261"/>
                </a:lnTo>
                <a:lnTo>
                  <a:pt x="147" y="14"/>
                </a:lnTo>
                <a:lnTo>
                  <a:pt x="147" y="14"/>
                </a:lnTo>
                <a:cubicBezTo>
                  <a:pt x="147" y="13"/>
                  <a:pt x="147" y="13"/>
                  <a:pt x="147" y="13"/>
                </a:cubicBezTo>
                <a:cubicBezTo>
                  <a:pt x="139" y="0"/>
                  <a:pt x="112" y="3"/>
                  <a:pt x="87" y="18"/>
                </a:cubicBezTo>
                <a:cubicBezTo>
                  <a:pt x="62" y="34"/>
                  <a:pt x="48" y="57"/>
                  <a:pt x="55" y="69"/>
                </a:cubicBezTo>
                <a:cubicBezTo>
                  <a:pt x="55" y="69"/>
                  <a:pt x="56" y="70"/>
                  <a:pt x="56" y="70"/>
                </a:cubicBezTo>
                <a:lnTo>
                  <a:pt x="56" y="70"/>
                </a:lnTo>
                <a:lnTo>
                  <a:pt x="86" y="119"/>
                </a:lnTo>
                <a:cubicBezTo>
                  <a:pt x="49" y="145"/>
                  <a:pt x="23" y="184"/>
                  <a:pt x="12" y="228"/>
                </a:cubicBezTo>
                <a:cubicBezTo>
                  <a:pt x="0" y="277"/>
                  <a:pt x="9" y="327"/>
                  <a:pt x="35" y="369"/>
                </a:cubicBezTo>
                <a:cubicBezTo>
                  <a:pt x="61" y="412"/>
                  <a:pt x="102" y="442"/>
                  <a:pt x="150" y="453"/>
                </a:cubicBezTo>
                <a:close/>
                <a:moveTo>
                  <a:pt x="386" y="356"/>
                </a:moveTo>
                <a:lnTo>
                  <a:pt x="163" y="356"/>
                </a:lnTo>
                <a:cubicBezTo>
                  <a:pt x="155" y="356"/>
                  <a:pt x="148" y="363"/>
                  <a:pt x="148" y="371"/>
                </a:cubicBezTo>
                <a:cubicBezTo>
                  <a:pt x="148" y="380"/>
                  <a:pt x="155" y="387"/>
                  <a:pt x="163" y="387"/>
                </a:cubicBezTo>
                <a:lnTo>
                  <a:pt x="386" y="387"/>
                </a:lnTo>
                <a:cubicBezTo>
                  <a:pt x="394" y="387"/>
                  <a:pt x="401" y="380"/>
                  <a:pt x="401" y="371"/>
                </a:cubicBezTo>
                <a:cubicBezTo>
                  <a:pt x="401" y="363"/>
                  <a:pt x="394" y="356"/>
                  <a:pt x="386" y="356"/>
                </a:cubicBezTo>
                <a:close/>
                <a:moveTo>
                  <a:pt x="202" y="506"/>
                </a:moveTo>
                <a:cubicBezTo>
                  <a:pt x="202" y="517"/>
                  <a:pt x="193" y="526"/>
                  <a:pt x="183" y="526"/>
                </a:cubicBezTo>
                <a:cubicBezTo>
                  <a:pt x="172" y="526"/>
                  <a:pt x="163" y="517"/>
                  <a:pt x="163" y="506"/>
                </a:cubicBezTo>
                <a:cubicBezTo>
                  <a:pt x="163" y="495"/>
                  <a:pt x="172" y="487"/>
                  <a:pt x="183" y="487"/>
                </a:cubicBezTo>
                <a:cubicBezTo>
                  <a:pt x="193" y="487"/>
                  <a:pt x="202" y="495"/>
                  <a:pt x="202" y="506"/>
                </a:cubicBezTo>
                <a:close/>
                <a:moveTo>
                  <a:pt x="142" y="506"/>
                </a:moveTo>
                <a:cubicBezTo>
                  <a:pt x="142" y="529"/>
                  <a:pt x="160" y="547"/>
                  <a:pt x="183" y="547"/>
                </a:cubicBezTo>
                <a:cubicBezTo>
                  <a:pt x="205" y="547"/>
                  <a:pt x="223" y="529"/>
                  <a:pt x="223" y="506"/>
                </a:cubicBezTo>
                <a:cubicBezTo>
                  <a:pt x="223" y="484"/>
                  <a:pt x="205" y="466"/>
                  <a:pt x="183" y="466"/>
                </a:cubicBezTo>
                <a:cubicBezTo>
                  <a:pt x="160" y="466"/>
                  <a:pt x="142" y="484"/>
                  <a:pt x="142" y="506"/>
                </a:cubicBezTo>
                <a:close/>
                <a:moveTo>
                  <a:pt x="237" y="525"/>
                </a:moveTo>
                <a:cubicBezTo>
                  <a:pt x="229" y="548"/>
                  <a:pt x="208" y="564"/>
                  <a:pt x="183" y="564"/>
                </a:cubicBezTo>
                <a:cubicBezTo>
                  <a:pt x="157" y="564"/>
                  <a:pt x="136" y="548"/>
                  <a:pt x="128" y="525"/>
                </a:cubicBezTo>
                <a:cubicBezTo>
                  <a:pt x="85" y="548"/>
                  <a:pt x="56" y="591"/>
                  <a:pt x="55" y="594"/>
                </a:cubicBezTo>
                <a:cubicBezTo>
                  <a:pt x="52" y="597"/>
                  <a:pt x="52" y="601"/>
                  <a:pt x="54" y="605"/>
                </a:cubicBezTo>
                <a:cubicBezTo>
                  <a:pt x="56" y="608"/>
                  <a:pt x="60" y="610"/>
                  <a:pt x="64" y="610"/>
                </a:cubicBezTo>
                <a:lnTo>
                  <a:pt x="302" y="610"/>
                </a:lnTo>
                <a:lnTo>
                  <a:pt x="302" y="610"/>
                </a:lnTo>
                <a:cubicBezTo>
                  <a:pt x="308" y="610"/>
                  <a:pt x="312" y="605"/>
                  <a:pt x="312" y="599"/>
                </a:cubicBezTo>
                <a:cubicBezTo>
                  <a:pt x="312" y="597"/>
                  <a:pt x="312" y="595"/>
                  <a:pt x="310" y="593"/>
                </a:cubicBezTo>
                <a:cubicBezTo>
                  <a:pt x="306" y="587"/>
                  <a:pt x="278" y="547"/>
                  <a:pt x="237" y="52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16" tIns="45708" rIns="91416" bIns="45708" numCol="1" anchor="t" anchorCtr="0" compatLnSpc="1"/>
          <a:lstStyle/>
          <a:p>
            <a:endParaRPr lang="zh-CN" altLang="en-US" sz="2400">
              <a:solidFill>
                <a:prstClr val="black"/>
              </a:solidFill>
              <a:latin typeface="Arial" panose="020B0604020202020204" pitchFamily="34" charset="0"/>
              <a:ea typeface="YouYuan" panose="020105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8" name="Freeform 25"/>
          <p:cNvSpPr>
            <a:spLocks noEditPoints="1"/>
          </p:cNvSpPr>
          <p:nvPr/>
        </p:nvSpPr>
        <p:spPr bwMode="auto">
          <a:xfrm>
            <a:off x="643533" y="1739693"/>
            <a:ext cx="553145" cy="755959"/>
          </a:xfrm>
          <a:custGeom>
            <a:avLst/>
            <a:gdLst>
              <a:gd name="T0" fmla="*/ 58 w 443"/>
              <a:gd name="T1" fmla="*/ 98 h 605"/>
              <a:gd name="T2" fmla="*/ 49 w 443"/>
              <a:gd name="T3" fmla="*/ 605 h 605"/>
              <a:gd name="T4" fmla="*/ 443 w 443"/>
              <a:gd name="T5" fmla="*/ 149 h 605"/>
              <a:gd name="T6" fmla="*/ 410 w 443"/>
              <a:gd name="T7" fmla="*/ 159 h 605"/>
              <a:gd name="T8" fmla="*/ 51 w 443"/>
              <a:gd name="T9" fmla="*/ 570 h 605"/>
              <a:gd name="T10" fmla="*/ 192 w 443"/>
              <a:gd name="T11" fmla="*/ 64 h 605"/>
              <a:gd name="T12" fmla="*/ 252 w 443"/>
              <a:gd name="T13" fmla="*/ 64 h 605"/>
              <a:gd name="T14" fmla="*/ 221 w 443"/>
              <a:gd name="T15" fmla="*/ 96 h 605"/>
              <a:gd name="T16" fmla="*/ 155 w 443"/>
              <a:gd name="T17" fmla="*/ 66 h 605"/>
              <a:gd name="T18" fmla="*/ 81 w 443"/>
              <a:gd name="T19" fmla="*/ 153 h 605"/>
              <a:gd name="T20" fmla="*/ 362 w 443"/>
              <a:gd name="T21" fmla="*/ 153 h 605"/>
              <a:gd name="T22" fmla="*/ 288 w 443"/>
              <a:gd name="T23" fmla="*/ 66 h 605"/>
              <a:gd name="T24" fmla="*/ 155 w 443"/>
              <a:gd name="T25" fmla="*/ 66 h 605"/>
              <a:gd name="T26" fmla="*/ 156 w 443"/>
              <a:gd name="T27" fmla="*/ 459 h 605"/>
              <a:gd name="T28" fmla="*/ 107 w 443"/>
              <a:gd name="T29" fmla="*/ 473 h 605"/>
              <a:gd name="T30" fmla="*/ 97 w 443"/>
              <a:gd name="T31" fmla="*/ 484 h 605"/>
              <a:gd name="T32" fmla="*/ 156 w 443"/>
              <a:gd name="T33" fmla="*/ 489 h 605"/>
              <a:gd name="T34" fmla="*/ 94 w 443"/>
              <a:gd name="T35" fmla="*/ 519 h 605"/>
              <a:gd name="T36" fmla="*/ 172 w 443"/>
              <a:gd name="T37" fmla="*/ 481 h 605"/>
              <a:gd name="T38" fmla="*/ 172 w 443"/>
              <a:gd name="T39" fmla="*/ 456 h 605"/>
              <a:gd name="T40" fmla="*/ 78 w 443"/>
              <a:gd name="T41" fmla="*/ 461 h 605"/>
              <a:gd name="T42" fmla="*/ 152 w 443"/>
              <a:gd name="T43" fmla="*/ 539 h 605"/>
              <a:gd name="T44" fmla="*/ 152 w 443"/>
              <a:gd name="T45" fmla="*/ 237 h 605"/>
              <a:gd name="T46" fmla="*/ 107 w 443"/>
              <a:gd name="T47" fmla="*/ 251 h 605"/>
              <a:gd name="T48" fmla="*/ 123 w 443"/>
              <a:gd name="T49" fmla="*/ 291 h 605"/>
              <a:gd name="T50" fmla="*/ 94 w 443"/>
              <a:gd name="T51" fmla="*/ 302 h 605"/>
              <a:gd name="T52" fmla="*/ 152 w 443"/>
              <a:gd name="T53" fmla="*/ 222 h 605"/>
              <a:gd name="T54" fmla="*/ 78 w 443"/>
              <a:gd name="T55" fmla="*/ 300 h 605"/>
              <a:gd name="T56" fmla="*/ 171 w 443"/>
              <a:gd name="T57" fmla="*/ 255 h 605"/>
              <a:gd name="T58" fmla="*/ 170 w 443"/>
              <a:gd name="T59" fmla="*/ 234 h 605"/>
              <a:gd name="T60" fmla="*/ 156 w 443"/>
              <a:gd name="T61" fmla="*/ 357 h 605"/>
              <a:gd name="T62" fmla="*/ 97 w 443"/>
              <a:gd name="T63" fmla="*/ 372 h 605"/>
              <a:gd name="T64" fmla="*/ 156 w 443"/>
              <a:gd name="T65" fmla="*/ 412 h 605"/>
              <a:gd name="T66" fmla="*/ 171 w 443"/>
              <a:gd name="T67" fmla="*/ 345 h 605"/>
              <a:gd name="T68" fmla="*/ 78 w 443"/>
              <a:gd name="T69" fmla="*/ 349 h 605"/>
              <a:gd name="T70" fmla="*/ 156 w 443"/>
              <a:gd name="T71" fmla="*/ 427 h 605"/>
              <a:gd name="T72" fmla="*/ 205 w 443"/>
              <a:gd name="T73" fmla="*/ 330 h 605"/>
              <a:gd name="T74" fmla="*/ 232 w 443"/>
              <a:gd name="T75" fmla="*/ 513 h 605"/>
              <a:gd name="T76" fmla="*/ 356 w 443"/>
              <a:gd name="T77" fmla="*/ 475 h 605"/>
              <a:gd name="T78" fmla="*/ 227 w 443"/>
              <a:gd name="T79" fmla="*/ 508 h 605"/>
              <a:gd name="T80" fmla="*/ 356 w 443"/>
              <a:gd name="T81" fmla="*/ 360 h 605"/>
              <a:gd name="T82" fmla="*/ 227 w 443"/>
              <a:gd name="T83" fmla="*/ 291 h 605"/>
              <a:gd name="T84" fmla="*/ 227 w 443"/>
              <a:gd name="T85" fmla="*/ 250 h 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43" h="605">
                <a:moveTo>
                  <a:pt x="34" y="159"/>
                </a:moveTo>
                <a:cubicBezTo>
                  <a:pt x="34" y="142"/>
                  <a:pt x="42" y="134"/>
                  <a:pt x="58" y="133"/>
                </a:cubicBezTo>
                <a:lnTo>
                  <a:pt x="58" y="98"/>
                </a:lnTo>
                <a:cubicBezTo>
                  <a:pt x="27" y="99"/>
                  <a:pt x="0" y="118"/>
                  <a:pt x="0" y="149"/>
                </a:cubicBezTo>
                <a:lnTo>
                  <a:pt x="0" y="556"/>
                </a:lnTo>
                <a:cubicBezTo>
                  <a:pt x="0" y="581"/>
                  <a:pt x="24" y="605"/>
                  <a:pt x="49" y="605"/>
                </a:cubicBezTo>
                <a:lnTo>
                  <a:pt x="394" y="605"/>
                </a:lnTo>
                <a:cubicBezTo>
                  <a:pt x="419" y="605"/>
                  <a:pt x="443" y="581"/>
                  <a:pt x="443" y="556"/>
                </a:cubicBezTo>
                <a:lnTo>
                  <a:pt x="443" y="149"/>
                </a:lnTo>
                <a:cubicBezTo>
                  <a:pt x="443" y="118"/>
                  <a:pt x="416" y="99"/>
                  <a:pt x="385" y="98"/>
                </a:cubicBezTo>
                <a:lnTo>
                  <a:pt x="385" y="133"/>
                </a:lnTo>
                <a:cubicBezTo>
                  <a:pt x="402" y="134"/>
                  <a:pt x="410" y="142"/>
                  <a:pt x="410" y="159"/>
                </a:cubicBezTo>
                <a:lnTo>
                  <a:pt x="410" y="545"/>
                </a:lnTo>
                <a:cubicBezTo>
                  <a:pt x="410" y="557"/>
                  <a:pt x="404" y="570"/>
                  <a:pt x="393" y="570"/>
                </a:cubicBezTo>
                <a:lnTo>
                  <a:pt x="51" y="570"/>
                </a:lnTo>
                <a:cubicBezTo>
                  <a:pt x="37" y="570"/>
                  <a:pt x="34" y="556"/>
                  <a:pt x="34" y="542"/>
                </a:cubicBezTo>
                <a:lnTo>
                  <a:pt x="34" y="159"/>
                </a:lnTo>
                <a:close/>
                <a:moveTo>
                  <a:pt x="192" y="64"/>
                </a:moveTo>
                <a:cubicBezTo>
                  <a:pt x="192" y="50"/>
                  <a:pt x="205" y="37"/>
                  <a:pt x="219" y="37"/>
                </a:cubicBezTo>
                <a:lnTo>
                  <a:pt x="224" y="37"/>
                </a:lnTo>
                <a:cubicBezTo>
                  <a:pt x="238" y="37"/>
                  <a:pt x="252" y="50"/>
                  <a:pt x="252" y="64"/>
                </a:cubicBezTo>
                <a:lnTo>
                  <a:pt x="252" y="67"/>
                </a:lnTo>
                <a:cubicBezTo>
                  <a:pt x="252" y="83"/>
                  <a:pt x="238" y="96"/>
                  <a:pt x="222" y="96"/>
                </a:cubicBezTo>
                <a:lnTo>
                  <a:pt x="221" y="96"/>
                </a:lnTo>
                <a:cubicBezTo>
                  <a:pt x="205" y="96"/>
                  <a:pt x="192" y="83"/>
                  <a:pt x="192" y="67"/>
                </a:cubicBezTo>
                <a:lnTo>
                  <a:pt x="192" y="64"/>
                </a:lnTo>
                <a:close/>
                <a:moveTo>
                  <a:pt x="155" y="66"/>
                </a:moveTo>
                <a:lnTo>
                  <a:pt x="106" y="66"/>
                </a:lnTo>
                <a:cubicBezTo>
                  <a:pt x="89" y="66"/>
                  <a:pt x="81" y="74"/>
                  <a:pt x="81" y="90"/>
                </a:cubicBezTo>
                <a:lnTo>
                  <a:pt x="81" y="153"/>
                </a:lnTo>
                <a:cubicBezTo>
                  <a:pt x="81" y="164"/>
                  <a:pt x="88" y="175"/>
                  <a:pt x="98" y="175"/>
                </a:cubicBezTo>
                <a:lnTo>
                  <a:pt x="345" y="175"/>
                </a:lnTo>
                <a:cubicBezTo>
                  <a:pt x="355" y="175"/>
                  <a:pt x="362" y="164"/>
                  <a:pt x="362" y="153"/>
                </a:cubicBezTo>
                <a:lnTo>
                  <a:pt x="362" y="90"/>
                </a:lnTo>
                <a:cubicBezTo>
                  <a:pt x="362" y="74"/>
                  <a:pt x="354" y="66"/>
                  <a:pt x="337" y="66"/>
                </a:cubicBezTo>
                <a:lnTo>
                  <a:pt x="288" y="66"/>
                </a:lnTo>
                <a:cubicBezTo>
                  <a:pt x="288" y="32"/>
                  <a:pt x="260" y="0"/>
                  <a:pt x="227" y="0"/>
                </a:cubicBezTo>
                <a:lnTo>
                  <a:pt x="216" y="0"/>
                </a:lnTo>
                <a:cubicBezTo>
                  <a:pt x="184" y="0"/>
                  <a:pt x="155" y="32"/>
                  <a:pt x="155" y="66"/>
                </a:cubicBezTo>
                <a:close/>
                <a:moveTo>
                  <a:pt x="94" y="464"/>
                </a:moveTo>
                <a:cubicBezTo>
                  <a:pt x="94" y="460"/>
                  <a:pt x="95" y="459"/>
                  <a:pt x="98" y="459"/>
                </a:cubicBezTo>
                <a:lnTo>
                  <a:pt x="156" y="459"/>
                </a:lnTo>
                <a:lnTo>
                  <a:pt x="156" y="464"/>
                </a:lnTo>
                <a:cubicBezTo>
                  <a:pt x="156" y="469"/>
                  <a:pt x="132" y="483"/>
                  <a:pt x="127" y="485"/>
                </a:cubicBezTo>
                <a:cubicBezTo>
                  <a:pt x="123" y="482"/>
                  <a:pt x="114" y="473"/>
                  <a:pt x="107" y="473"/>
                </a:cubicBezTo>
                <a:lnTo>
                  <a:pt x="106" y="473"/>
                </a:lnTo>
                <a:cubicBezTo>
                  <a:pt x="102" y="473"/>
                  <a:pt x="97" y="479"/>
                  <a:pt x="97" y="482"/>
                </a:cubicBezTo>
                <a:lnTo>
                  <a:pt x="97" y="484"/>
                </a:lnTo>
                <a:cubicBezTo>
                  <a:pt x="97" y="488"/>
                  <a:pt x="118" y="511"/>
                  <a:pt x="123" y="511"/>
                </a:cubicBezTo>
                <a:lnTo>
                  <a:pt x="124" y="511"/>
                </a:lnTo>
                <a:cubicBezTo>
                  <a:pt x="128" y="511"/>
                  <a:pt x="152" y="492"/>
                  <a:pt x="156" y="489"/>
                </a:cubicBezTo>
                <a:cubicBezTo>
                  <a:pt x="156" y="497"/>
                  <a:pt x="160" y="524"/>
                  <a:pt x="152" y="524"/>
                </a:cubicBezTo>
                <a:lnTo>
                  <a:pt x="98" y="524"/>
                </a:lnTo>
                <a:cubicBezTo>
                  <a:pt x="95" y="524"/>
                  <a:pt x="94" y="523"/>
                  <a:pt x="94" y="519"/>
                </a:cubicBezTo>
                <a:lnTo>
                  <a:pt x="94" y="464"/>
                </a:lnTo>
                <a:close/>
                <a:moveTo>
                  <a:pt x="152" y="539"/>
                </a:moveTo>
                <a:cubicBezTo>
                  <a:pt x="181" y="539"/>
                  <a:pt x="170" y="508"/>
                  <a:pt x="172" y="481"/>
                </a:cubicBezTo>
                <a:cubicBezTo>
                  <a:pt x="173" y="467"/>
                  <a:pt x="207" y="455"/>
                  <a:pt x="210" y="443"/>
                </a:cubicBezTo>
                <a:lnTo>
                  <a:pt x="206" y="443"/>
                </a:lnTo>
                <a:cubicBezTo>
                  <a:pt x="195" y="443"/>
                  <a:pt x="179" y="452"/>
                  <a:pt x="172" y="456"/>
                </a:cubicBezTo>
                <a:cubicBezTo>
                  <a:pt x="168" y="451"/>
                  <a:pt x="164" y="444"/>
                  <a:pt x="155" y="444"/>
                </a:cubicBezTo>
                <a:lnTo>
                  <a:pt x="95" y="444"/>
                </a:lnTo>
                <a:cubicBezTo>
                  <a:pt x="86" y="444"/>
                  <a:pt x="78" y="452"/>
                  <a:pt x="78" y="461"/>
                </a:cubicBezTo>
                <a:lnTo>
                  <a:pt x="78" y="522"/>
                </a:lnTo>
                <a:cubicBezTo>
                  <a:pt x="78" y="533"/>
                  <a:pt x="87" y="539"/>
                  <a:pt x="98" y="539"/>
                </a:cubicBezTo>
                <a:lnTo>
                  <a:pt x="152" y="539"/>
                </a:lnTo>
                <a:close/>
                <a:moveTo>
                  <a:pt x="94" y="242"/>
                </a:moveTo>
                <a:cubicBezTo>
                  <a:pt x="94" y="238"/>
                  <a:pt x="95" y="237"/>
                  <a:pt x="98" y="237"/>
                </a:cubicBezTo>
                <a:lnTo>
                  <a:pt x="152" y="237"/>
                </a:lnTo>
                <a:cubicBezTo>
                  <a:pt x="155" y="237"/>
                  <a:pt x="156" y="238"/>
                  <a:pt x="156" y="242"/>
                </a:cubicBezTo>
                <a:cubicBezTo>
                  <a:pt x="156" y="246"/>
                  <a:pt x="130" y="263"/>
                  <a:pt x="127" y="263"/>
                </a:cubicBezTo>
                <a:cubicBezTo>
                  <a:pt x="124" y="263"/>
                  <a:pt x="116" y="251"/>
                  <a:pt x="107" y="251"/>
                </a:cubicBezTo>
                <a:cubicBezTo>
                  <a:pt x="103" y="251"/>
                  <a:pt x="97" y="256"/>
                  <a:pt x="97" y="260"/>
                </a:cubicBezTo>
                <a:lnTo>
                  <a:pt x="97" y="262"/>
                </a:lnTo>
                <a:cubicBezTo>
                  <a:pt x="97" y="268"/>
                  <a:pt x="118" y="288"/>
                  <a:pt x="123" y="291"/>
                </a:cubicBezTo>
                <a:lnTo>
                  <a:pt x="156" y="266"/>
                </a:lnTo>
                <a:lnTo>
                  <a:pt x="156" y="302"/>
                </a:lnTo>
                <a:lnTo>
                  <a:pt x="94" y="302"/>
                </a:lnTo>
                <a:lnTo>
                  <a:pt x="94" y="242"/>
                </a:lnTo>
                <a:close/>
                <a:moveTo>
                  <a:pt x="170" y="234"/>
                </a:moveTo>
                <a:cubicBezTo>
                  <a:pt x="168" y="226"/>
                  <a:pt x="162" y="222"/>
                  <a:pt x="152" y="222"/>
                </a:cubicBezTo>
                <a:lnTo>
                  <a:pt x="98" y="222"/>
                </a:lnTo>
                <a:cubicBezTo>
                  <a:pt x="87" y="222"/>
                  <a:pt x="78" y="229"/>
                  <a:pt x="78" y="239"/>
                </a:cubicBezTo>
                <a:lnTo>
                  <a:pt x="78" y="300"/>
                </a:lnTo>
                <a:cubicBezTo>
                  <a:pt x="78" y="309"/>
                  <a:pt x="86" y="317"/>
                  <a:pt x="95" y="317"/>
                </a:cubicBezTo>
                <a:lnTo>
                  <a:pt x="155" y="317"/>
                </a:lnTo>
                <a:cubicBezTo>
                  <a:pt x="179" y="317"/>
                  <a:pt x="172" y="279"/>
                  <a:pt x="171" y="255"/>
                </a:cubicBezTo>
                <a:lnTo>
                  <a:pt x="210" y="222"/>
                </a:lnTo>
                <a:cubicBezTo>
                  <a:pt x="210" y="222"/>
                  <a:pt x="207" y="221"/>
                  <a:pt x="207" y="221"/>
                </a:cubicBezTo>
                <a:cubicBezTo>
                  <a:pt x="192" y="221"/>
                  <a:pt x="180" y="234"/>
                  <a:pt x="170" y="234"/>
                </a:cubicBezTo>
                <a:close/>
                <a:moveTo>
                  <a:pt x="94" y="349"/>
                </a:moveTo>
                <a:lnTo>
                  <a:pt x="156" y="349"/>
                </a:lnTo>
                <a:lnTo>
                  <a:pt x="156" y="357"/>
                </a:lnTo>
                <a:lnTo>
                  <a:pt x="127" y="375"/>
                </a:lnTo>
                <a:lnTo>
                  <a:pt x="108" y="361"/>
                </a:lnTo>
                <a:cubicBezTo>
                  <a:pt x="103" y="364"/>
                  <a:pt x="97" y="365"/>
                  <a:pt x="97" y="372"/>
                </a:cubicBezTo>
                <a:cubicBezTo>
                  <a:pt x="97" y="377"/>
                  <a:pt x="118" y="401"/>
                  <a:pt x="123" y="401"/>
                </a:cubicBezTo>
                <a:cubicBezTo>
                  <a:pt x="130" y="401"/>
                  <a:pt x="148" y="380"/>
                  <a:pt x="156" y="378"/>
                </a:cubicBezTo>
                <a:lnTo>
                  <a:pt x="156" y="412"/>
                </a:lnTo>
                <a:lnTo>
                  <a:pt x="94" y="412"/>
                </a:lnTo>
                <a:lnTo>
                  <a:pt x="94" y="349"/>
                </a:lnTo>
                <a:close/>
                <a:moveTo>
                  <a:pt x="171" y="345"/>
                </a:moveTo>
                <a:cubicBezTo>
                  <a:pt x="169" y="340"/>
                  <a:pt x="165" y="334"/>
                  <a:pt x="156" y="334"/>
                </a:cubicBezTo>
                <a:lnTo>
                  <a:pt x="94" y="334"/>
                </a:lnTo>
                <a:cubicBezTo>
                  <a:pt x="86" y="334"/>
                  <a:pt x="78" y="341"/>
                  <a:pt x="78" y="349"/>
                </a:cubicBezTo>
                <a:lnTo>
                  <a:pt x="78" y="412"/>
                </a:lnTo>
                <a:cubicBezTo>
                  <a:pt x="78" y="420"/>
                  <a:pt x="86" y="427"/>
                  <a:pt x="94" y="427"/>
                </a:cubicBezTo>
                <a:lnTo>
                  <a:pt x="156" y="427"/>
                </a:lnTo>
                <a:cubicBezTo>
                  <a:pt x="179" y="427"/>
                  <a:pt x="172" y="388"/>
                  <a:pt x="171" y="365"/>
                </a:cubicBezTo>
                <a:lnTo>
                  <a:pt x="210" y="333"/>
                </a:lnTo>
                <a:lnTo>
                  <a:pt x="205" y="330"/>
                </a:lnTo>
                <a:lnTo>
                  <a:pt x="171" y="345"/>
                </a:lnTo>
                <a:close/>
                <a:moveTo>
                  <a:pt x="227" y="508"/>
                </a:moveTo>
                <a:cubicBezTo>
                  <a:pt x="227" y="512"/>
                  <a:pt x="228" y="513"/>
                  <a:pt x="232" y="513"/>
                </a:cubicBezTo>
                <a:lnTo>
                  <a:pt x="351" y="513"/>
                </a:lnTo>
                <a:cubicBezTo>
                  <a:pt x="355" y="513"/>
                  <a:pt x="356" y="512"/>
                  <a:pt x="356" y="508"/>
                </a:cubicBezTo>
                <a:lnTo>
                  <a:pt x="356" y="475"/>
                </a:lnTo>
                <a:cubicBezTo>
                  <a:pt x="356" y="471"/>
                  <a:pt x="355" y="470"/>
                  <a:pt x="351" y="470"/>
                </a:cubicBezTo>
                <a:lnTo>
                  <a:pt x="227" y="470"/>
                </a:lnTo>
                <a:lnTo>
                  <a:pt x="227" y="508"/>
                </a:lnTo>
                <a:close/>
                <a:moveTo>
                  <a:pt x="227" y="401"/>
                </a:moveTo>
                <a:lnTo>
                  <a:pt x="356" y="401"/>
                </a:lnTo>
                <a:lnTo>
                  <a:pt x="356" y="360"/>
                </a:lnTo>
                <a:lnTo>
                  <a:pt x="227" y="360"/>
                </a:lnTo>
                <a:lnTo>
                  <a:pt x="227" y="401"/>
                </a:lnTo>
                <a:close/>
                <a:moveTo>
                  <a:pt x="227" y="291"/>
                </a:moveTo>
                <a:lnTo>
                  <a:pt x="321" y="291"/>
                </a:lnTo>
                <a:lnTo>
                  <a:pt x="321" y="250"/>
                </a:lnTo>
                <a:lnTo>
                  <a:pt x="227" y="250"/>
                </a:lnTo>
                <a:lnTo>
                  <a:pt x="227" y="29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16" tIns="45708" rIns="91416" bIns="45708" numCol="1" anchor="t" anchorCtr="0" compatLnSpc="1"/>
          <a:lstStyle/>
          <a:p>
            <a:endParaRPr lang="zh-CN" altLang="en-US" sz="2400">
              <a:solidFill>
                <a:prstClr val="black"/>
              </a:solidFill>
              <a:latin typeface="Arial" panose="020B0604020202020204" pitchFamily="34" charset="0"/>
              <a:ea typeface="YouYuan" panose="020105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387848" y="1885077"/>
            <a:ext cx="387175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       </a:t>
            </a:r>
            <a:r>
              <a:rPr lang="zh-CN" altLang="zh-CN" sz="2400" dirty="0" smtClean="0"/>
              <a:t>自定义</a:t>
            </a:r>
            <a:r>
              <a:rPr lang="zh-CN" altLang="zh-CN" sz="2400" dirty="0"/>
              <a:t>函数用于判断某个数是质数，在主程序中通过</a:t>
            </a:r>
            <a:r>
              <a:rPr lang="en-US" altLang="zh-CN" sz="2400" dirty="0"/>
              <a:t>for</a:t>
            </a:r>
            <a:r>
              <a:rPr lang="zh-CN" altLang="zh-CN" sz="2400" dirty="0"/>
              <a:t>语句循环依次取出给定列表中的数，利用自定义函数判断如果是质数就累加到</a:t>
            </a:r>
            <a:r>
              <a:rPr lang="en-US" altLang="zh-CN" sz="2400" dirty="0"/>
              <a:t>s</a:t>
            </a:r>
            <a:r>
              <a:rPr lang="zh-CN" altLang="zh-CN" sz="2400" dirty="0"/>
              <a:t>中，最后输出</a:t>
            </a:r>
            <a:r>
              <a:rPr lang="en-US" altLang="zh-CN" sz="2400" dirty="0"/>
              <a:t>s</a:t>
            </a:r>
            <a:r>
              <a:rPr lang="zh-CN" altLang="zh-CN" sz="2400" dirty="0"/>
              <a:t>。</a:t>
            </a:r>
            <a:endParaRPr lang="zh-CN" alt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9567" y="1976916"/>
            <a:ext cx="4752920" cy="378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58388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FBB576B1-8CD8-4DFD-BA1F-1FB4BB213298}"/>
              </a:ext>
            </a:extLst>
          </p:cNvPr>
          <p:cNvSpPr/>
          <p:nvPr/>
        </p:nvSpPr>
        <p:spPr>
          <a:xfrm>
            <a:off x="2018923" y="2707861"/>
            <a:ext cx="9107786" cy="1107996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6600" dirty="0">
                <a:solidFill>
                  <a:schemeClr val="accent1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感谢聆听</a:t>
            </a:r>
          </a:p>
        </p:txBody>
      </p:sp>
    </p:spTree>
    <p:extLst>
      <p:ext uri="{BB962C8B-B14F-4D97-AF65-F5344CB8AC3E}">
        <p14:creationId xmlns:p14="http://schemas.microsoft.com/office/powerpoint/2010/main" val="14761507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>
            <a:extLst>
              <a:ext uri="{FF2B5EF4-FFF2-40B4-BE49-F238E27FC236}">
                <a16:creationId xmlns:a16="http://schemas.microsoft.com/office/drawing/2014/main" xmlns="" id="{2C129789-B87B-4DEB-A95C-5D95CF0DC0C9}"/>
              </a:ext>
            </a:extLst>
          </p:cNvPr>
          <p:cNvGrpSpPr/>
          <p:nvPr/>
        </p:nvGrpSpPr>
        <p:grpSpPr>
          <a:xfrm>
            <a:off x="3532597" y="2950080"/>
            <a:ext cx="992594" cy="716975"/>
            <a:chOff x="5627104" y="1188340"/>
            <a:chExt cx="867264" cy="1228168"/>
          </a:xfrm>
        </p:grpSpPr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xmlns="" id="{6C82CC75-FB66-4AA3-91AD-C7692D862E4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27104" y="1197864"/>
              <a:ext cx="86513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xmlns="" id="{42BDEB9B-B5A6-4CA6-995A-FA812DD72A2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94368" y="1188340"/>
              <a:ext cx="0" cy="1228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xmlns="" id="{DB827B5B-E0B6-4223-B569-0FB08BDD3B43}"/>
              </a:ext>
            </a:extLst>
          </p:cNvPr>
          <p:cNvGrpSpPr/>
          <p:nvPr/>
        </p:nvGrpSpPr>
        <p:grpSpPr>
          <a:xfrm>
            <a:off x="1760630" y="2747645"/>
            <a:ext cx="880164" cy="1557011"/>
            <a:chOff x="3447288" y="1197864"/>
            <a:chExt cx="1490472" cy="3008376"/>
          </a:xfrm>
        </p:grpSpPr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xmlns="" id="{A9004559-C251-49FB-BD40-82EA35D448BE}"/>
                </a:ext>
              </a:extLst>
            </p:cNvPr>
            <p:cNvCxnSpPr/>
            <p:nvPr/>
          </p:nvCxnSpPr>
          <p:spPr>
            <a:xfrm flipH="1">
              <a:off x="3447288" y="1197864"/>
              <a:ext cx="256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xmlns="" id="{04D4595C-3BA9-4197-89CF-1FF193DD918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47288" y="4206240"/>
              <a:ext cx="149047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xmlns="" id="{C80FEE2F-77C9-42A8-96C4-6039ABD50E7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47288" y="1197865"/>
              <a:ext cx="0" cy="3008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ectangle 3">
            <a:extLst>
              <a:ext uri="{FF2B5EF4-FFF2-40B4-BE49-F238E27FC236}">
                <a16:creationId xmlns:a16="http://schemas.microsoft.com/office/drawing/2014/main" xmlns="" id="{D073E48C-D0FD-40D6-A8CA-BB6DA5982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701" y="3225156"/>
            <a:ext cx="166427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833C0B"/>
                </a:solidFill>
                <a:effectLst/>
                <a:uLnTx/>
                <a:uFillTx/>
                <a:latin typeface="思源宋體 TW Light" panose="02020300000000000000" pitchFamily="18" charset="-128"/>
                <a:ea typeface="思源宋體 TW Light" panose="02020300000000000000" pitchFamily="18" charset="-128"/>
                <a:cs typeface="+mn-cs"/>
              </a:rPr>
              <a:t>录</a:t>
            </a:r>
          </a:p>
        </p:txBody>
      </p:sp>
      <p:sp>
        <p:nvSpPr>
          <p:cNvPr id="30" name="Rectangle 3">
            <a:extLst>
              <a:ext uri="{FF2B5EF4-FFF2-40B4-BE49-F238E27FC236}">
                <a16:creationId xmlns:a16="http://schemas.microsoft.com/office/drawing/2014/main" xmlns="" id="{1CF3E7FA-E6B0-4267-801C-D43B59FAC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0630" y="2402393"/>
            <a:ext cx="166427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833C0B"/>
                </a:solidFill>
                <a:effectLst/>
                <a:uLnTx/>
                <a:uFillTx/>
                <a:latin typeface="思源宋體 TW Light" panose="02020300000000000000" pitchFamily="18" charset="-128"/>
                <a:ea typeface="思源宋體 TW Light" panose="02020300000000000000" pitchFamily="18" charset="-128"/>
                <a:cs typeface="+mn-cs"/>
              </a:rPr>
              <a:t>目</a:t>
            </a:r>
          </a:p>
        </p:txBody>
      </p:sp>
      <p:sp>
        <p:nvSpPr>
          <p:cNvPr id="31" name="文本框 95">
            <a:extLst>
              <a:ext uri="{FF2B5EF4-FFF2-40B4-BE49-F238E27FC236}">
                <a16:creationId xmlns:a16="http://schemas.microsoft.com/office/drawing/2014/main" xmlns="" id="{D183FA3B-DA02-4631-B64F-BFEAE8A2C64A}"/>
              </a:ext>
            </a:extLst>
          </p:cNvPr>
          <p:cNvSpPr txBox="1"/>
          <p:nvPr/>
        </p:nvSpPr>
        <p:spPr>
          <a:xfrm>
            <a:off x="2852644" y="4185387"/>
            <a:ext cx="1918134" cy="238537"/>
          </a:xfrm>
          <a:prstGeom prst="rect">
            <a:avLst/>
          </a:prstGeom>
          <a:solidFill>
            <a:schemeClr val="tx1"/>
          </a:solidFill>
        </p:spPr>
        <p:txBody>
          <a:bodyPr wrap="square" lIns="68589" tIns="34295" rIns="68589" bIns="34295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100" b="1" i="0" u="none" strike="noStrike" kern="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n-ea"/>
                <a:sym typeface="Arial" panose="020B0604020202020204" pitchFamily="34" charset="0"/>
              </a:rPr>
              <a:t>CONTENTS</a:t>
            </a:r>
          </a:p>
        </p:txBody>
      </p: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xmlns="" id="{97A718C1-2431-43D8-B33A-1EF6328E1CCC}"/>
              </a:ext>
            </a:extLst>
          </p:cNvPr>
          <p:cNvCxnSpPr>
            <a:cxnSpLocks/>
          </p:cNvCxnSpPr>
          <p:nvPr/>
        </p:nvCxnSpPr>
        <p:spPr>
          <a:xfrm flipH="1">
            <a:off x="2165001" y="2304179"/>
            <a:ext cx="363914" cy="363914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xmlns="" id="{4992012F-7210-4E37-88DF-191962CD427F}"/>
              </a:ext>
            </a:extLst>
          </p:cNvPr>
          <p:cNvCxnSpPr/>
          <p:nvPr/>
        </p:nvCxnSpPr>
        <p:spPr>
          <a:xfrm flipH="1">
            <a:off x="2569373" y="3202394"/>
            <a:ext cx="690880" cy="69088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xmlns="" id="{74022561-90E0-424C-858A-7437C8B60E04}"/>
              </a:ext>
            </a:extLst>
          </p:cNvPr>
          <p:cNvCxnSpPr>
            <a:cxnSpLocks/>
          </p:cNvCxnSpPr>
          <p:nvPr/>
        </p:nvCxnSpPr>
        <p:spPr>
          <a:xfrm flipH="1">
            <a:off x="4508169" y="3659135"/>
            <a:ext cx="340312" cy="340312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MH_Number_1">
            <a:extLst>
              <a:ext uri="{FF2B5EF4-FFF2-40B4-BE49-F238E27FC236}">
                <a16:creationId xmlns:a16="http://schemas.microsoft.com/office/drawing/2014/main" xmlns="" id="{9E356AC8-63D8-40A9-8929-6191453E1FF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4995860" y="1078770"/>
            <a:ext cx="379667" cy="379667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110" b="1" dirty="0">
                <a:solidFill>
                  <a:schemeClr val="bg1"/>
                </a:solidFill>
                <a:latin typeface="Arial" panose="020B0604020202020204" pitchFamily="34" charset="0"/>
                <a:ea typeface="YouYuan" panose="02010509060101010101" pitchFamily="49" charset="-122"/>
                <a:cs typeface="+mn-ea"/>
                <a:sym typeface="Arial" panose="020B0604020202020204" pitchFamily="34" charset="0"/>
              </a:rPr>
              <a:t>1</a:t>
            </a:r>
            <a:endParaRPr lang="zh-CN" altLang="en-US" sz="2110" b="1" dirty="0">
              <a:solidFill>
                <a:schemeClr val="bg1"/>
              </a:solidFill>
              <a:latin typeface="Arial" panose="020B0604020202020204" pitchFamily="34" charset="0"/>
              <a:ea typeface="YouYuan" panose="020105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6" name="MH_Entry_1">
            <a:extLst>
              <a:ext uri="{FF2B5EF4-FFF2-40B4-BE49-F238E27FC236}">
                <a16:creationId xmlns:a16="http://schemas.microsoft.com/office/drawing/2014/main" xmlns="" id="{FF81FE4B-4BBE-4044-82BE-608AB583400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5700856" y="1120685"/>
            <a:ext cx="2251181" cy="369332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lvl="0">
              <a:defRPr/>
            </a:pPr>
            <a:r>
              <a:rPr lang="zh-CN" altLang="en-US" sz="2400" b="1" dirty="0" smtClean="0">
                <a:solidFill>
                  <a:schemeClr val="accent1"/>
                </a:solidFill>
                <a:latin typeface="Arial" panose="020B0604020202020204" pitchFamily="34" charset="0"/>
                <a:ea typeface="YouYuan" panose="02010509060101010101" pitchFamily="49" charset="-122"/>
                <a:cs typeface="+mn-ea"/>
                <a:sym typeface="Arial" panose="020B0604020202020204" pitchFamily="34" charset="0"/>
              </a:rPr>
              <a:t>知识在线</a:t>
            </a:r>
            <a:endParaRPr lang="zh-CN" altLang="en-US" sz="1200" b="1" dirty="0">
              <a:solidFill>
                <a:schemeClr val="accent1"/>
              </a:solidFill>
              <a:latin typeface="Arial" panose="020B0604020202020204" pitchFamily="34" charset="0"/>
              <a:ea typeface="YouYuan" panose="020105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7" name="341">
            <a:extLst>
              <a:ext uri="{FF2B5EF4-FFF2-40B4-BE49-F238E27FC236}">
                <a16:creationId xmlns:a16="http://schemas.microsoft.com/office/drawing/2014/main" xmlns="" id="{9729ECEB-04F1-4282-84A3-02DBDBCE24B3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5699476" y="2341986"/>
            <a:ext cx="379667" cy="379667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110" b="1" dirty="0">
                <a:solidFill>
                  <a:schemeClr val="bg1"/>
                </a:solidFill>
                <a:latin typeface="Arial" panose="020B0604020202020204" pitchFamily="34" charset="0"/>
                <a:ea typeface="YouYuan" panose="02010509060101010101" pitchFamily="49" charset="-122"/>
                <a:cs typeface="+mn-ea"/>
                <a:sym typeface="Arial" panose="020B0604020202020204" pitchFamily="34" charset="0"/>
              </a:rPr>
              <a:t>2</a:t>
            </a:r>
            <a:endParaRPr lang="zh-CN" altLang="en-US" sz="2110" b="1" dirty="0">
              <a:solidFill>
                <a:schemeClr val="bg1"/>
              </a:solidFill>
              <a:latin typeface="Arial" panose="020B0604020202020204" pitchFamily="34" charset="0"/>
              <a:ea typeface="YouYuan" panose="020105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8" name="MH_E4667">
            <a:extLst>
              <a:ext uri="{FF2B5EF4-FFF2-40B4-BE49-F238E27FC236}">
                <a16:creationId xmlns:a16="http://schemas.microsoft.com/office/drawing/2014/main" xmlns="" id="{90DA5EA3-9AEC-48A3-9F89-27B513B5BDA0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476929" y="2383901"/>
            <a:ext cx="2251181" cy="369332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lvl="0">
              <a:defRPr/>
            </a:pPr>
            <a:r>
              <a:rPr lang="zh-CN" altLang="en-US" sz="2400" b="1" dirty="0" smtClean="0">
                <a:solidFill>
                  <a:schemeClr val="accent1"/>
                </a:solidFill>
                <a:latin typeface="Arial" panose="020B0604020202020204" pitchFamily="34" charset="0"/>
                <a:ea typeface="YouYuan" panose="02010509060101010101" pitchFamily="49" charset="-122"/>
                <a:cs typeface="+mn-ea"/>
                <a:sym typeface="Arial" panose="020B0604020202020204" pitchFamily="34" charset="0"/>
              </a:rPr>
              <a:t>阶乘计算</a:t>
            </a:r>
            <a:endParaRPr lang="zh-CN" altLang="en-US" sz="1200" b="1" dirty="0">
              <a:solidFill>
                <a:schemeClr val="accent1"/>
              </a:solidFill>
              <a:latin typeface="Arial" panose="020B0604020202020204" pitchFamily="34" charset="0"/>
              <a:ea typeface="YouYuan" panose="020105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9" name="MH_Number_3">
            <a:extLst>
              <a:ext uri="{FF2B5EF4-FFF2-40B4-BE49-F238E27FC236}">
                <a16:creationId xmlns:a16="http://schemas.microsoft.com/office/drawing/2014/main" xmlns="" id="{587729FE-04F3-49EF-B2CA-CC1694335437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403092" y="3605202"/>
            <a:ext cx="379667" cy="379667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110" b="1" dirty="0">
                <a:solidFill>
                  <a:schemeClr val="bg1"/>
                </a:solidFill>
                <a:latin typeface="Arial" panose="020B0604020202020204" pitchFamily="34" charset="0"/>
                <a:ea typeface="YouYuan" panose="02010509060101010101" pitchFamily="49" charset="-122"/>
                <a:cs typeface="+mn-ea"/>
                <a:sym typeface="Arial" panose="020B0604020202020204" pitchFamily="34" charset="0"/>
              </a:rPr>
              <a:t>3</a:t>
            </a:r>
            <a:endParaRPr lang="zh-CN" altLang="en-US" sz="2110" b="1" dirty="0">
              <a:solidFill>
                <a:schemeClr val="bg1"/>
              </a:solidFill>
              <a:latin typeface="Arial" panose="020B0604020202020204" pitchFamily="34" charset="0"/>
              <a:ea typeface="YouYuan" panose="020105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0" name="MH_Entry_3">
            <a:extLst>
              <a:ext uri="{FF2B5EF4-FFF2-40B4-BE49-F238E27FC236}">
                <a16:creationId xmlns:a16="http://schemas.microsoft.com/office/drawing/2014/main" xmlns="" id="{F01B1D45-CD51-4815-8EEA-E5C854EBEB77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7108155" y="3647117"/>
            <a:ext cx="2251181" cy="369332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lvl="0">
              <a:defRPr/>
            </a:pPr>
            <a:r>
              <a:rPr lang="zh-CN" altLang="en-US" sz="2400" b="1" dirty="0">
                <a:solidFill>
                  <a:schemeClr val="accent1"/>
                </a:solidFill>
                <a:latin typeface="Arial" panose="020B0604020202020204" pitchFamily="34" charset="0"/>
                <a:ea typeface="YouYuan" panose="02010509060101010101" pitchFamily="49" charset="-122"/>
                <a:cs typeface="+mn-ea"/>
                <a:sym typeface="Arial" panose="020B0604020202020204" pitchFamily="34" charset="0"/>
              </a:rPr>
              <a:t>最大公约数</a:t>
            </a:r>
            <a:endParaRPr lang="zh-CN" altLang="en-US" sz="1200" b="1" dirty="0">
              <a:solidFill>
                <a:schemeClr val="accent1"/>
              </a:solidFill>
              <a:latin typeface="Arial" panose="020B0604020202020204" pitchFamily="34" charset="0"/>
              <a:ea typeface="YouYuan" panose="020105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1" name="312">
            <a:extLst>
              <a:ext uri="{FF2B5EF4-FFF2-40B4-BE49-F238E27FC236}">
                <a16:creationId xmlns:a16="http://schemas.microsoft.com/office/drawing/2014/main" xmlns="" id="{4B083B19-CE75-4AB0-B63B-7F221A10E0A5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7106707" y="4868418"/>
            <a:ext cx="379667" cy="379667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110" b="1" dirty="0">
                <a:solidFill>
                  <a:schemeClr val="bg1"/>
                </a:solidFill>
                <a:latin typeface="Arial" panose="020B0604020202020204" pitchFamily="34" charset="0"/>
                <a:ea typeface="YouYuan" panose="02010509060101010101" pitchFamily="49" charset="-122"/>
                <a:cs typeface="+mn-ea"/>
                <a:sym typeface="Arial" panose="020B0604020202020204" pitchFamily="34" charset="0"/>
              </a:rPr>
              <a:t>4</a:t>
            </a:r>
            <a:endParaRPr lang="zh-CN" altLang="en-US" sz="2110" b="1" dirty="0">
              <a:solidFill>
                <a:schemeClr val="bg1"/>
              </a:solidFill>
              <a:latin typeface="Arial" panose="020B0604020202020204" pitchFamily="34" charset="0"/>
              <a:ea typeface="YouYuan" panose="020105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2" name="313">
            <a:extLst>
              <a:ext uri="{FF2B5EF4-FFF2-40B4-BE49-F238E27FC236}">
                <a16:creationId xmlns:a16="http://schemas.microsoft.com/office/drawing/2014/main" xmlns="" id="{CF00F8B9-8F2A-447A-9BA2-A82C619B9757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7811703" y="4910333"/>
            <a:ext cx="2251181" cy="369332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lvl="0">
              <a:defRPr/>
            </a:pPr>
            <a:r>
              <a:rPr lang="zh-CN" altLang="en-US" sz="2400" b="1" dirty="0">
                <a:solidFill>
                  <a:schemeClr val="accent1"/>
                </a:solidFill>
                <a:latin typeface="Arial" panose="020B0604020202020204" pitchFamily="34" charset="0"/>
                <a:ea typeface="YouYuan" panose="02010509060101010101" pitchFamily="49" charset="-122"/>
                <a:cs typeface="+mn-ea"/>
                <a:sym typeface="Arial" panose="020B0604020202020204" pitchFamily="34" charset="0"/>
              </a:rPr>
              <a:t>拓展练习</a:t>
            </a:r>
            <a:endParaRPr lang="zh-CN" altLang="en-US" sz="1200" b="1" dirty="0">
              <a:solidFill>
                <a:schemeClr val="accent1"/>
              </a:solidFill>
              <a:latin typeface="Arial" panose="020B0604020202020204" pitchFamily="34" charset="0"/>
              <a:ea typeface="YouYuan" panose="02010509060101010101" pitchFamily="49" charset="-122"/>
              <a:cs typeface="+mn-ea"/>
              <a:sym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48820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DC136607-CCE0-4F86-A65A-66F2DC5FF0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/>
              <a:t>01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0225D34-71CE-4D27-BF7B-B5A99C154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知识在线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329198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/>
          <p:nvPr/>
        </p:nvSpPr>
        <p:spPr bwMode="auto">
          <a:xfrm>
            <a:off x="5364692" y="3890584"/>
            <a:ext cx="1873251" cy="2480733"/>
          </a:xfrm>
          <a:custGeom>
            <a:avLst/>
            <a:gdLst/>
            <a:ahLst/>
            <a:cxnLst>
              <a:cxn ang="0">
                <a:pos x="885" y="361"/>
              </a:cxn>
              <a:cxn ang="0">
                <a:pos x="840" y="315"/>
              </a:cxn>
              <a:cxn ang="0">
                <a:pos x="379" y="777"/>
              </a:cxn>
              <a:cxn ang="0">
                <a:pos x="379" y="1172"/>
              </a:cxn>
              <a:cxn ang="0">
                <a:pos x="0" y="1172"/>
              </a:cxn>
              <a:cxn ang="0">
                <a:pos x="0" y="620"/>
              </a:cxn>
              <a:cxn ang="0">
                <a:pos x="572" y="49"/>
              </a:cxn>
              <a:cxn ang="0">
                <a:pos x="523" y="0"/>
              </a:cxn>
              <a:cxn ang="0">
                <a:pos x="885" y="0"/>
              </a:cxn>
              <a:cxn ang="0">
                <a:pos x="885" y="361"/>
              </a:cxn>
            </a:cxnLst>
            <a:rect l="0" t="0" r="r" b="b"/>
            <a:pathLst>
              <a:path w="885" h="1172">
                <a:moveTo>
                  <a:pt x="885" y="361"/>
                </a:moveTo>
                <a:lnTo>
                  <a:pt x="840" y="315"/>
                </a:lnTo>
                <a:lnTo>
                  <a:pt x="379" y="777"/>
                </a:lnTo>
                <a:lnTo>
                  <a:pt x="379" y="1172"/>
                </a:lnTo>
                <a:lnTo>
                  <a:pt x="0" y="1172"/>
                </a:lnTo>
                <a:lnTo>
                  <a:pt x="0" y="620"/>
                </a:lnTo>
                <a:lnTo>
                  <a:pt x="572" y="49"/>
                </a:lnTo>
                <a:lnTo>
                  <a:pt x="523" y="0"/>
                </a:lnTo>
                <a:lnTo>
                  <a:pt x="885" y="0"/>
                </a:lnTo>
                <a:lnTo>
                  <a:pt x="885" y="361"/>
                </a:lnTo>
                <a:close/>
              </a:path>
            </a:pathLst>
          </a:custGeom>
          <a:noFill/>
          <a:ln w="9525">
            <a:solidFill>
              <a:schemeClr val="accent1"/>
            </a:solidFill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13754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665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幼圆" panose="02010509060101010101" pitchFamily="49" charset="-122"/>
              <a:sym typeface="+mn-lt"/>
            </a:endParaRPr>
          </a:p>
        </p:txBody>
      </p:sp>
      <p:sp>
        <p:nvSpPr>
          <p:cNvPr id="5" name="Freeform 12"/>
          <p:cNvSpPr/>
          <p:nvPr/>
        </p:nvSpPr>
        <p:spPr bwMode="auto">
          <a:xfrm>
            <a:off x="4939242" y="980168"/>
            <a:ext cx="1540933" cy="1591733"/>
          </a:xfrm>
          <a:custGeom>
            <a:avLst/>
            <a:gdLst/>
            <a:ahLst/>
            <a:cxnLst>
              <a:cxn ang="0">
                <a:pos x="313" y="41"/>
              </a:cxn>
              <a:cxn ang="0">
                <a:pos x="709" y="437"/>
              </a:cxn>
              <a:cxn ang="0">
                <a:pos x="682" y="463"/>
              </a:cxn>
              <a:cxn ang="0">
                <a:pos x="728" y="509"/>
              </a:cxn>
              <a:cxn ang="0">
                <a:pos x="483" y="752"/>
              </a:cxn>
              <a:cxn ang="0">
                <a:pos x="41" y="312"/>
              </a:cxn>
              <a:cxn ang="0">
                <a:pos x="0" y="352"/>
              </a:cxn>
              <a:cxn ang="0">
                <a:pos x="0" y="0"/>
              </a:cxn>
              <a:cxn ang="0">
                <a:pos x="349" y="0"/>
              </a:cxn>
              <a:cxn ang="0">
                <a:pos x="313" y="41"/>
              </a:cxn>
            </a:cxnLst>
            <a:rect l="0" t="0" r="r" b="b"/>
            <a:pathLst>
              <a:path w="728" h="752">
                <a:moveTo>
                  <a:pt x="313" y="41"/>
                </a:moveTo>
                <a:lnTo>
                  <a:pt x="709" y="437"/>
                </a:lnTo>
                <a:lnTo>
                  <a:pt x="682" y="463"/>
                </a:lnTo>
                <a:lnTo>
                  <a:pt x="728" y="509"/>
                </a:lnTo>
                <a:lnTo>
                  <a:pt x="483" y="752"/>
                </a:lnTo>
                <a:lnTo>
                  <a:pt x="41" y="312"/>
                </a:lnTo>
                <a:lnTo>
                  <a:pt x="0" y="352"/>
                </a:lnTo>
                <a:lnTo>
                  <a:pt x="0" y="0"/>
                </a:lnTo>
                <a:lnTo>
                  <a:pt x="349" y="0"/>
                </a:lnTo>
                <a:lnTo>
                  <a:pt x="313" y="41"/>
                </a:lnTo>
                <a:close/>
              </a:path>
            </a:pathLst>
          </a:custGeom>
          <a:noFill/>
          <a:ln w="9525">
            <a:solidFill>
              <a:schemeClr val="accent1"/>
            </a:solidFill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13754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665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幼圆" panose="02010509060101010101" pitchFamily="49" charset="-122"/>
              <a:sym typeface="+mn-lt"/>
            </a:endParaRPr>
          </a:p>
        </p:txBody>
      </p:sp>
      <p:sp>
        <p:nvSpPr>
          <p:cNvPr id="6" name="Freeform 13"/>
          <p:cNvSpPr/>
          <p:nvPr/>
        </p:nvSpPr>
        <p:spPr bwMode="auto">
          <a:xfrm>
            <a:off x="4935009" y="2921152"/>
            <a:ext cx="1555751" cy="1604433"/>
          </a:xfrm>
          <a:custGeom>
            <a:avLst/>
            <a:gdLst/>
            <a:ahLst/>
            <a:cxnLst>
              <a:cxn ang="0">
                <a:pos x="316" y="49"/>
              </a:cxn>
              <a:cxn ang="0">
                <a:pos x="711" y="442"/>
              </a:cxn>
              <a:cxn ang="0">
                <a:pos x="686" y="465"/>
              </a:cxn>
              <a:cxn ang="0">
                <a:pos x="735" y="514"/>
              </a:cxn>
              <a:cxn ang="0">
                <a:pos x="493" y="758"/>
              </a:cxn>
              <a:cxn ang="0">
                <a:pos x="49" y="316"/>
              </a:cxn>
              <a:cxn ang="0">
                <a:pos x="0" y="363"/>
              </a:cxn>
              <a:cxn ang="0">
                <a:pos x="0" y="0"/>
              </a:cxn>
              <a:cxn ang="0">
                <a:pos x="364" y="0"/>
              </a:cxn>
              <a:cxn ang="0">
                <a:pos x="316" y="49"/>
              </a:cxn>
            </a:cxnLst>
            <a:rect l="0" t="0" r="r" b="b"/>
            <a:pathLst>
              <a:path w="735" h="758">
                <a:moveTo>
                  <a:pt x="316" y="49"/>
                </a:moveTo>
                <a:lnTo>
                  <a:pt x="711" y="442"/>
                </a:lnTo>
                <a:lnTo>
                  <a:pt x="686" y="465"/>
                </a:lnTo>
                <a:lnTo>
                  <a:pt x="735" y="514"/>
                </a:lnTo>
                <a:lnTo>
                  <a:pt x="493" y="758"/>
                </a:lnTo>
                <a:lnTo>
                  <a:pt x="49" y="316"/>
                </a:lnTo>
                <a:lnTo>
                  <a:pt x="0" y="363"/>
                </a:lnTo>
                <a:lnTo>
                  <a:pt x="0" y="0"/>
                </a:lnTo>
                <a:lnTo>
                  <a:pt x="364" y="0"/>
                </a:lnTo>
                <a:lnTo>
                  <a:pt x="316" y="49"/>
                </a:lnTo>
                <a:close/>
              </a:path>
            </a:pathLst>
          </a:custGeom>
          <a:noFill/>
          <a:ln w="9525">
            <a:solidFill>
              <a:schemeClr val="accent1"/>
            </a:solidFill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13754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665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幼圆" panose="02010509060101010101" pitchFamily="49" charset="-122"/>
              <a:sym typeface="+mn-lt"/>
            </a:endParaRPr>
          </a:p>
        </p:txBody>
      </p:sp>
      <p:sp>
        <p:nvSpPr>
          <p:cNvPr id="7" name="Freeform 14"/>
          <p:cNvSpPr/>
          <p:nvPr/>
        </p:nvSpPr>
        <p:spPr bwMode="auto">
          <a:xfrm>
            <a:off x="5697009" y="1960184"/>
            <a:ext cx="1540933" cy="1581149"/>
          </a:xfrm>
          <a:custGeom>
            <a:avLst/>
            <a:gdLst/>
            <a:ahLst/>
            <a:cxnLst>
              <a:cxn ang="0">
                <a:pos x="728" y="350"/>
              </a:cxn>
              <a:cxn ang="0">
                <a:pos x="684" y="306"/>
              </a:cxn>
              <a:cxn ang="0">
                <a:pos x="241" y="747"/>
              </a:cxn>
              <a:cxn ang="0">
                <a:pos x="0" y="507"/>
              </a:cxn>
              <a:cxn ang="0">
                <a:pos x="42" y="460"/>
              </a:cxn>
              <a:cxn ang="0">
                <a:pos x="21" y="439"/>
              </a:cxn>
              <a:cxn ang="0">
                <a:pos x="419" y="42"/>
              </a:cxn>
              <a:cxn ang="0">
                <a:pos x="377" y="0"/>
              </a:cxn>
              <a:cxn ang="0">
                <a:pos x="728" y="0"/>
              </a:cxn>
              <a:cxn ang="0">
                <a:pos x="728" y="350"/>
              </a:cxn>
            </a:cxnLst>
            <a:rect l="0" t="0" r="r" b="b"/>
            <a:pathLst>
              <a:path w="728" h="747">
                <a:moveTo>
                  <a:pt x="728" y="350"/>
                </a:moveTo>
                <a:lnTo>
                  <a:pt x="684" y="306"/>
                </a:lnTo>
                <a:lnTo>
                  <a:pt x="241" y="747"/>
                </a:lnTo>
                <a:lnTo>
                  <a:pt x="0" y="507"/>
                </a:lnTo>
                <a:lnTo>
                  <a:pt x="42" y="460"/>
                </a:lnTo>
                <a:lnTo>
                  <a:pt x="21" y="439"/>
                </a:lnTo>
                <a:lnTo>
                  <a:pt x="419" y="42"/>
                </a:lnTo>
                <a:lnTo>
                  <a:pt x="377" y="0"/>
                </a:lnTo>
                <a:lnTo>
                  <a:pt x="728" y="0"/>
                </a:lnTo>
                <a:lnTo>
                  <a:pt x="728" y="350"/>
                </a:lnTo>
                <a:close/>
              </a:path>
            </a:pathLst>
          </a:custGeom>
          <a:noFill/>
          <a:ln w="9525">
            <a:solidFill>
              <a:schemeClr val="accent1"/>
            </a:solidFill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13754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665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幼圆" panose="02010509060101010101" pitchFamily="49" charset="-122"/>
              <a:sym typeface="+mn-lt"/>
            </a:endParaRPr>
          </a:p>
        </p:txBody>
      </p:sp>
      <p:sp>
        <p:nvSpPr>
          <p:cNvPr id="8" name="Text Placeholder 3"/>
          <p:cNvSpPr txBox="1"/>
          <p:nvPr/>
        </p:nvSpPr>
        <p:spPr>
          <a:xfrm rot="19086412">
            <a:off x="6615746" y="4109103"/>
            <a:ext cx="381515" cy="410433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66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幼圆" panose="02010509060101010101" pitchFamily="49" charset="-122"/>
                <a:sym typeface="+mn-lt"/>
              </a:rPr>
              <a:t>01</a:t>
            </a:r>
          </a:p>
        </p:txBody>
      </p:sp>
      <p:sp>
        <p:nvSpPr>
          <p:cNvPr id="9" name="Text Placeholder 3"/>
          <p:cNvSpPr txBox="1"/>
          <p:nvPr/>
        </p:nvSpPr>
        <p:spPr>
          <a:xfrm rot="2817072">
            <a:off x="5143454" y="3098368"/>
            <a:ext cx="381515" cy="410433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66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幼圆" panose="02010509060101010101" pitchFamily="49" charset="-122"/>
                <a:sym typeface="+mn-lt"/>
              </a:rPr>
              <a:t>02</a:t>
            </a:r>
          </a:p>
        </p:txBody>
      </p:sp>
      <p:sp>
        <p:nvSpPr>
          <p:cNvPr id="10" name="Text Placeholder 3"/>
          <p:cNvSpPr txBox="1"/>
          <p:nvPr/>
        </p:nvSpPr>
        <p:spPr>
          <a:xfrm rot="18997969">
            <a:off x="6595993" y="2165210"/>
            <a:ext cx="381515" cy="410433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66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幼圆" panose="02010509060101010101" pitchFamily="49" charset="-122"/>
                <a:sym typeface="+mn-lt"/>
              </a:rPr>
              <a:t>03</a:t>
            </a:r>
          </a:p>
        </p:txBody>
      </p:sp>
      <p:sp>
        <p:nvSpPr>
          <p:cNvPr id="11" name="Text Placeholder 3"/>
          <p:cNvSpPr txBox="1"/>
          <p:nvPr/>
        </p:nvSpPr>
        <p:spPr>
          <a:xfrm rot="2817072">
            <a:off x="5163776" y="1191986"/>
            <a:ext cx="381515" cy="410433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66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幼圆" panose="02010509060101010101" pitchFamily="49" charset="-122"/>
                <a:sym typeface="+mn-lt"/>
              </a:rPr>
              <a:t>04</a:t>
            </a:r>
          </a:p>
        </p:txBody>
      </p:sp>
      <p:sp>
        <p:nvSpPr>
          <p:cNvPr id="13" name="TextBox 37"/>
          <p:cNvSpPr txBox="1"/>
          <p:nvPr/>
        </p:nvSpPr>
        <p:spPr>
          <a:xfrm>
            <a:off x="7864132" y="3484050"/>
            <a:ext cx="1584958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200000"/>
              </a:lnSpc>
              <a:spcBef>
                <a:spcPct val="20000"/>
              </a:spcBef>
              <a:defRPr/>
            </a:pPr>
            <a:r>
              <a:rPr lang="zh-CN" altLang="en-US" sz="3200" b="1" dirty="0">
                <a:solidFill>
                  <a:prstClr val="black">
                    <a:lumMod val="95000"/>
                    <a:lumOff val="5000"/>
                  </a:prstClr>
                </a:solidFill>
                <a:latin typeface="Arial" panose="020B0604020202020204" pitchFamily="34" charset="0"/>
                <a:ea typeface="幼圆" panose="02010509060101010101" pitchFamily="49" charset="-122"/>
                <a:cs typeface="幼圆" panose="02010509060101010101" pitchFamily="49" charset="-122"/>
                <a:sym typeface="+mn-lt"/>
              </a:rPr>
              <a:t>是</a:t>
            </a:r>
            <a:r>
              <a:rPr lang="zh-CN" altLang="en-US" sz="32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anose="020B0604020202020204" pitchFamily="34" charset="0"/>
                <a:ea typeface="幼圆" panose="02010509060101010101" pitchFamily="49" charset="-122"/>
                <a:cs typeface="幼圆" panose="02010509060101010101" pitchFamily="49" charset="-122"/>
                <a:sym typeface="+mn-lt"/>
              </a:rPr>
              <a:t>什么</a:t>
            </a:r>
            <a:endParaRPr lang="en-US" altLang="zh-CN" sz="3200" b="1" dirty="0">
              <a:solidFill>
                <a:prstClr val="black">
                  <a:lumMod val="95000"/>
                  <a:lumOff val="5000"/>
                </a:prstClr>
              </a:solidFill>
              <a:latin typeface="Arial" panose="020B0604020202020204" pitchFamily="34" charset="0"/>
              <a:ea typeface="幼圆" panose="02010509060101010101" pitchFamily="49" charset="-122"/>
              <a:cs typeface="幼圆" panose="02010509060101010101" pitchFamily="49" charset="-122"/>
              <a:sym typeface="+mn-lt"/>
            </a:endParaRPr>
          </a:p>
        </p:txBody>
      </p:sp>
      <p:sp>
        <p:nvSpPr>
          <p:cNvPr id="14" name="TextBox 40"/>
          <p:cNvSpPr txBox="1"/>
          <p:nvPr/>
        </p:nvSpPr>
        <p:spPr>
          <a:xfrm>
            <a:off x="7876491" y="1521754"/>
            <a:ext cx="1629434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lnSpc>
                <a:spcPct val="200000"/>
              </a:lnSpc>
              <a:spcBef>
                <a:spcPct val="20000"/>
              </a:spcBef>
              <a:defRPr sz="1335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zh-CN" altLang="en-US" sz="32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anose="020B0604020202020204" pitchFamily="34" charset="0"/>
                <a:ea typeface="幼圆" panose="02010509060101010101" pitchFamily="49" charset="-122"/>
                <a:cs typeface="幼圆" panose="02010509060101010101" pitchFamily="49" charset="-122"/>
                <a:sym typeface="+mn-lt"/>
              </a:rPr>
              <a:t>怎么做</a:t>
            </a:r>
            <a:endParaRPr lang="en-US" altLang="zh-CN" sz="3200" b="1" dirty="0">
              <a:solidFill>
                <a:prstClr val="black">
                  <a:lumMod val="95000"/>
                  <a:lumOff val="5000"/>
                </a:prstClr>
              </a:solidFill>
              <a:latin typeface="Arial" panose="020B0604020202020204" pitchFamily="34" charset="0"/>
              <a:ea typeface="幼圆" panose="02010509060101010101" pitchFamily="49" charset="-122"/>
              <a:cs typeface="幼圆" panose="02010509060101010101" pitchFamily="49" charset="-122"/>
              <a:sym typeface="+mn-lt"/>
            </a:endParaRPr>
          </a:p>
        </p:txBody>
      </p:sp>
      <p:sp>
        <p:nvSpPr>
          <p:cNvPr id="15" name="TextBox 43"/>
          <p:cNvSpPr txBox="1"/>
          <p:nvPr/>
        </p:nvSpPr>
        <p:spPr>
          <a:xfrm>
            <a:off x="3121478" y="2505750"/>
            <a:ext cx="1566514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lnSpc>
                <a:spcPct val="200000"/>
              </a:lnSpc>
              <a:spcBef>
                <a:spcPct val="20000"/>
              </a:spcBef>
              <a:defRPr sz="1335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zh-CN" altLang="en-US" sz="32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anose="020B0604020202020204" pitchFamily="34" charset="0"/>
                <a:ea typeface="幼圆" panose="02010509060101010101" pitchFamily="49" charset="-122"/>
                <a:cs typeface="幼圆" panose="02010509060101010101" pitchFamily="49" charset="-122"/>
                <a:sym typeface="+mn-lt"/>
              </a:rPr>
              <a:t>为什么</a:t>
            </a:r>
            <a:endParaRPr lang="en-US" altLang="zh-CN" sz="3200" b="1" dirty="0">
              <a:solidFill>
                <a:prstClr val="black">
                  <a:lumMod val="95000"/>
                  <a:lumOff val="5000"/>
                </a:prstClr>
              </a:solidFill>
              <a:latin typeface="Arial" panose="020B0604020202020204" pitchFamily="34" charset="0"/>
              <a:ea typeface="幼圆" panose="02010509060101010101" pitchFamily="49" charset="-122"/>
              <a:cs typeface="幼圆" panose="02010509060101010101" pitchFamily="49" charset="-122"/>
              <a:sym typeface="+mn-lt"/>
            </a:endParaRPr>
          </a:p>
        </p:txBody>
      </p:sp>
      <p:sp>
        <p:nvSpPr>
          <p:cNvPr id="16" name="TextBox 46"/>
          <p:cNvSpPr txBox="1"/>
          <p:nvPr/>
        </p:nvSpPr>
        <p:spPr>
          <a:xfrm>
            <a:off x="2715169" y="574009"/>
            <a:ext cx="2178129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lnSpc>
                <a:spcPct val="200000"/>
              </a:lnSpc>
              <a:spcBef>
                <a:spcPct val="20000"/>
              </a:spcBef>
              <a:defRPr sz="1335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zh-CN" altLang="en-US" sz="32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anose="020B0604020202020204" pitchFamily="34" charset="0"/>
                <a:ea typeface="幼圆" panose="02010509060101010101" pitchFamily="49" charset="-122"/>
                <a:cs typeface="幼圆" panose="02010509060101010101" pitchFamily="49" charset="-122"/>
                <a:sym typeface="+mn-lt"/>
              </a:rPr>
              <a:t>练习巩固</a:t>
            </a:r>
            <a:endParaRPr lang="en-US" altLang="zh-CN" sz="3200" b="1" dirty="0">
              <a:solidFill>
                <a:prstClr val="black">
                  <a:lumMod val="95000"/>
                  <a:lumOff val="5000"/>
                </a:prstClr>
              </a:solidFill>
              <a:latin typeface="Arial" panose="020B0604020202020204" pitchFamily="34" charset="0"/>
              <a:ea typeface="幼圆" panose="02010509060101010101" pitchFamily="49" charset="-122"/>
              <a:cs typeface="幼圆" panose="02010509060101010101" pitchFamily="49" charset="-122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02118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>
            <a:extLst>
              <a:ext uri="{FF2B5EF4-FFF2-40B4-BE49-F238E27FC236}">
                <a16:creationId xmlns:a16="http://schemas.microsoft.com/office/drawing/2014/main" xmlns="" id="{2D6F50A1-2BBF-47E2-94FA-B685A81A6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函数是</a:t>
            </a:r>
            <a:r>
              <a:rPr lang="zh-CN" altLang="en-US" dirty="0"/>
              <a:t>什么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图片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296" y="1257942"/>
            <a:ext cx="6102350" cy="487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组合 4"/>
          <p:cNvGrpSpPr/>
          <p:nvPr/>
        </p:nvGrpSpPr>
        <p:grpSpPr>
          <a:xfrm>
            <a:off x="8140400" y="1524168"/>
            <a:ext cx="2774142" cy="466776"/>
            <a:chOff x="1387950" y="2892588"/>
            <a:chExt cx="1887732" cy="842513"/>
          </a:xfrm>
        </p:grpSpPr>
        <p:sp>
          <p:nvSpPr>
            <p:cNvPr id="6" name="TextBox 14"/>
            <p:cNvSpPr txBox="1"/>
            <p:nvPr/>
          </p:nvSpPr>
          <p:spPr>
            <a:xfrm>
              <a:off x="1387950" y="2892588"/>
              <a:ext cx="1879404" cy="8195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b="1" dirty="0">
                  <a:latin typeface="Arial" panose="020B0604020202020204" pitchFamily="34" charset="0"/>
                  <a:ea typeface="幼圆" panose="02010509060101010101" pitchFamily="49" charset="-122"/>
                  <a:cs typeface="幼圆" panose="02010509060101010101" pitchFamily="49" charset="-122"/>
                  <a:sym typeface="Arial" panose="020B0604020202020204" pitchFamily="34" charset="0"/>
                </a:rPr>
                <a:t>系统函数</a:t>
              </a: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456215" y="3735101"/>
              <a:ext cx="1819467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矩形 1"/>
          <p:cNvSpPr/>
          <p:nvPr/>
        </p:nvSpPr>
        <p:spPr>
          <a:xfrm>
            <a:off x="8140400" y="2215839"/>
            <a:ext cx="325253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       </a:t>
            </a:r>
            <a:r>
              <a:rPr lang="zh-CN" altLang="zh-CN" sz="2400" dirty="0" smtClean="0"/>
              <a:t>常见</a:t>
            </a:r>
            <a:r>
              <a:rPr lang="zh-CN" altLang="zh-CN" sz="2400" dirty="0"/>
              <a:t>的系统函数包括数学运算类（如：</a:t>
            </a:r>
            <a:r>
              <a:rPr lang="en-US" altLang="zh-CN" sz="2400" dirty="0" err="1"/>
              <a:t>sqrt</a:t>
            </a:r>
            <a:r>
              <a:rPr lang="en-US" altLang="zh-CN" sz="2400" dirty="0"/>
              <a:t>()</a:t>
            </a:r>
            <a:r>
              <a:rPr lang="zh-CN" altLang="zh-CN" sz="2400" dirty="0"/>
              <a:t>）、数据转换类（如：</a:t>
            </a:r>
            <a:r>
              <a:rPr lang="en-US" altLang="zh-CN" sz="2400" dirty="0" err="1"/>
              <a:t>int</a:t>
            </a:r>
            <a:r>
              <a:rPr lang="en-US" altLang="zh-CN" sz="2400" dirty="0"/>
              <a:t>()</a:t>
            </a:r>
            <a:r>
              <a:rPr lang="zh-CN" altLang="zh-CN" sz="2400" dirty="0"/>
              <a:t>）、字符串操作类（高中阶段不要求）、输入输出（</a:t>
            </a:r>
            <a:r>
              <a:rPr lang="en-US" altLang="zh-CN" sz="2400" dirty="0"/>
              <a:t>print()</a:t>
            </a:r>
            <a:r>
              <a:rPr lang="zh-CN" altLang="zh-CN" sz="2400" dirty="0"/>
              <a:t>、</a:t>
            </a:r>
            <a:r>
              <a:rPr lang="en-US" altLang="zh-CN" sz="2400" dirty="0"/>
              <a:t>input()</a:t>
            </a:r>
            <a:r>
              <a:rPr lang="zh-CN" altLang="zh-CN" sz="2400" dirty="0"/>
              <a:t>）等。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490" y="1361178"/>
            <a:ext cx="5737920" cy="34646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355475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B3C8B2D-C12F-436E-B58D-29BD6B627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705" y="214976"/>
            <a:ext cx="9153416" cy="594951"/>
          </a:xfrm>
        </p:spPr>
        <p:txBody>
          <a:bodyPr/>
          <a:lstStyle/>
          <a:p>
            <a:r>
              <a:rPr lang="zh-CN" altLang="en-US" dirty="0" smtClean="0"/>
              <a:t>为什么要学习自定义函数</a:t>
            </a:r>
            <a:endParaRPr lang="en-US" dirty="0"/>
          </a:p>
        </p:txBody>
      </p:sp>
      <p:sp>
        <p:nvSpPr>
          <p:cNvPr id="25" name="标题 1">
            <a:extLst>
              <a:ext uri="{FF2B5EF4-FFF2-40B4-BE49-F238E27FC236}">
                <a16:creationId xmlns:a16="http://schemas.microsoft.com/office/drawing/2014/main" xmlns="" id="{AB3C8B2D-C12F-436E-B58D-29BD6B627830}"/>
              </a:ext>
            </a:extLst>
          </p:cNvPr>
          <p:cNvSpPr txBox="1">
            <a:spLocks/>
          </p:cNvSpPr>
          <p:nvPr/>
        </p:nvSpPr>
        <p:spPr>
          <a:xfrm>
            <a:off x="398206" y="1567249"/>
            <a:ext cx="6017342" cy="35710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 spc="6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3200" b="0" dirty="0">
                <a:latin typeface="+mn-ea"/>
                <a:ea typeface="+mn-ea"/>
              </a:rPr>
              <a:t>q</a:t>
            </a:r>
            <a:r>
              <a:rPr lang="en-US" sz="3200" b="0" dirty="0" smtClean="0">
                <a:latin typeface="+mn-ea"/>
                <a:ea typeface="+mn-ea"/>
              </a:rPr>
              <a:t>ue=[12,24,87]</a:t>
            </a:r>
          </a:p>
          <a:p>
            <a:pPr>
              <a:lnSpc>
                <a:spcPct val="100000"/>
              </a:lnSpc>
            </a:pPr>
            <a:r>
              <a:rPr lang="en-US" sz="3200" b="0" dirty="0">
                <a:latin typeface="+mn-ea"/>
                <a:ea typeface="+mn-ea"/>
              </a:rPr>
              <a:t>d</a:t>
            </a:r>
            <a:r>
              <a:rPr lang="en-US" sz="3200" b="0" dirty="0" smtClean="0">
                <a:latin typeface="+mn-ea"/>
                <a:ea typeface="+mn-ea"/>
              </a:rPr>
              <a:t>=que[0]</a:t>
            </a:r>
          </a:p>
          <a:p>
            <a:pPr>
              <a:lnSpc>
                <a:spcPct val="100000"/>
              </a:lnSpc>
            </a:pPr>
            <a:r>
              <a:rPr lang="en-US" sz="3200" b="0" dirty="0">
                <a:solidFill>
                  <a:srgbClr val="FF0000"/>
                </a:solidFill>
                <a:latin typeface="+mn-ea"/>
                <a:ea typeface="+mn-ea"/>
              </a:rPr>
              <a:t>f</a:t>
            </a:r>
            <a:r>
              <a:rPr lang="en-US" sz="3200" b="0" dirty="0" smtClean="0">
                <a:solidFill>
                  <a:srgbClr val="FF0000"/>
                </a:solidFill>
                <a:latin typeface="+mn-ea"/>
                <a:ea typeface="+mn-ea"/>
              </a:rPr>
              <a:t>or</a:t>
            </a:r>
            <a:r>
              <a:rPr lang="en-US" sz="3200" b="0" dirty="0" smtClean="0">
                <a:latin typeface="+mn-ea"/>
                <a:ea typeface="+mn-ea"/>
              </a:rPr>
              <a:t> </a:t>
            </a:r>
            <a:r>
              <a:rPr lang="en-US" sz="3200" b="0" dirty="0" err="1" smtClean="0">
                <a:latin typeface="+mn-ea"/>
                <a:ea typeface="+mn-ea"/>
              </a:rPr>
              <a:t>i</a:t>
            </a:r>
            <a:r>
              <a:rPr lang="en-US" sz="3200" b="0" dirty="0" smtClean="0">
                <a:latin typeface="+mn-ea"/>
                <a:ea typeface="+mn-ea"/>
              </a:rPr>
              <a:t> </a:t>
            </a:r>
            <a:r>
              <a:rPr lang="en-US" sz="3200" b="0" dirty="0" smtClean="0">
                <a:solidFill>
                  <a:srgbClr val="FF0000"/>
                </a:solidFill>
                <a:latin typeface="+mn-ea"/>
                <a:ea typeface="+mn-ea"/>
              </a:rPr>
              <a:t>in</a:t>
            </a:r>
            <a:r>
              <a:rPr lang="en-US" sz="3200" b="0" dirty="0" smtClean="0">
                <a:latin typeface="+mn-ea"/>
                <a:ea typeface="+mn-ea"/>
              </a:rPr>
              <a:t> que:</a:t>
            </a:r>
          </a:p>
          <a:p>
            <a:pPr>
              <a:lnSpc>
                <a:spcPct val="100000"/>
              </a:lnSpc>
            </a:pPr>
            <a:r>
              <a:rPr lang="en-US" sz="3200" b="0" dirty="0">
                <a:latin typeface="+mn-ea"/>
                <a:ea typeface="+mn-ea"/>
              </a:rPr>
              <a:t>	</a:t>
            </a:r>
            <a:r>
              <a:rPr lang="en-US" sz="3200" b="0" dirty="0" smtClean="0">
                <a:solidFill>
                  <a:srgbClr val="FF0000"/>
                </a:solidFill>
                <a:latin typeface="+mn-ea"/>
                <a:ea typeface="+mn-ea"/>
              </a:rPr>
              <a:t>if</a:t>
            </a:r>
            <a:r>
              <a:rPr lang="en-US" sz="3200" b="0" dirty="0" smtClean="0">
                <a:latin typeface="+mn-ea"/>
                <a:ea typeface="+mn-ea"/>
              </a:rPr>
              <a:t> </a:t>
            </a:r>
            <a:r>
              <a:rPr lang="en-US" sz="3200" b="0" dirty="0" err="1" smtClean="0">
                <a:latin typeface="+mn-ea"/>
                <a:ea typeface="+mn-ea"/>
              </a:rPr>
              <a:t>i</a:t>
            </a:r>
            <a:r>
              <a:rPr lang="en-US" sz="3200" b="0" dirty="0" smtClean="0">
                <a:latin typeface="+mn-ea"/>
                <a:ea typeface="+mn-ea"/>
              </a:rPr>
              <a:t>&gt;d:</a:t>
            </a:r>
          </a:p>
          <a:p>
            <a:pPr>
              <a:lnSpc>
                <a:spcPct val="100000"/>
              </a:lnSpc>
            </a:pPr>
            <a:r>
              <a:rPr lang="en-US" sz="3200" b="0" dirty="0">
                <a:latin typeface="+mn-ea"/>
                <a:ea typeface="+mn-ea"/>
              </a:rPr>
              <a:t>	</a:t>
            </a:r>
            <a:r>
              <a:rPr lang="en-US" sz="3200" b="0" dirty="0" smtClean="0">
                <a:latin typeface="+mn-ea"/>
                <a:ea typeface="+mn-ea"/>
              </a:rPr>
              <a:t>	</a:t>
            </a:r>
            <a:r>
              <a:rPr lang="en-US" sz="3200" b="0" dirty="0" smtClean="0">
                <a:latin typeface="+mn-ea"/>
                <a:ea typeface="+mn-ea"/>
              </a:rPr>
              <a:t>d=</a:t>
            </a:r>
            <a:r>
              <a:rPr lang="en-US" sz="3200" b="0" dirty="0" err="1" smtClean="0">
                <a:latin typeface="+mn-ea"/>
                <a:ea typeface="+mn-ea"/>
              </a:rPr>
              <a:t>i</a:t>
            </a:r>
            <a:endParaRPr lang="en-US" sz="3200" b="0" dirty="0" smtClean="0">
              <a:latin typeface="+mn-ea"/>
              <a:ea typeface="+mn-ea"/>
            </a:endParaRPr>
          </a:p>
          <a:p>
            <a:pPr>
              <a:lnSpc>
                <a:spcPct val="100000"/>
              </a:lnSpc>
            </a:pPr>
            <a:r>
              <a:rPr lang="en-US" sz="3200" b="0" dirty="0" smtClean="0">
                <a:latin typeface="+mn-ea"/>
                <a:ea typeface="+mn-ea"/>
              </a:rPr>
              <a:t>print(d)</a:t>
            </a:r>
          </a:p>
          <a:p>
            <a:endParaRPr lang="en-US" dirty="0"/>
          </a:p>
        </p:txBody>
      </p:sp>
      <p:sp>
        <p:nvSpPr>
          <p:cNvPr id="27" name="标题 1">
            <a:extLst>
              <a:ext uri="{FF2B5EF4-FFF2-40B4-BE49-F238E27FC236}">
                <a16:creationId xmlns:a16="http://schemas.microsoft.com/office/drawing/2014/main" xmlns="" id="{AB3C8B2D-C12F-436E-B58D-29BD6B627830}"/>
              </a:ext>
            </a:extLst>
          </p:cNvPr>
          <p:cNvSpPr txBox="1">
            <a:spLocks/>
          </p:cNvSpPr>
          <p:nvPr/>
        </p:nvSpPr>
        <p:spPr>
          <a:xfrm>
            <a:off x="6580822" y="1571365"/>
            <a:ext cx="6017342" cy="148075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 spc="6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</a:lstStyle>
          <a:p>
            <a:r>
              <a:rPr lang="en-US" altLang="zh-CN" sz="3200" b="0" dirty="0">
                <a:latin typeface="+mn-ea"/>
                <a:ea typeface="+mn-ea"/>
              </a:rPr>
              <a:t>d=max(12,24,87)</a:t>
            </a:r>
            <a:endParaRPr lang="zh-CN" altLang="zh-CN" sz="3200" b="0" dirty="0">
              <a:latin typeface="+mn-ea"/>
              <a:ea typeface="+mn-ea"/>
            </a:endParaRPr>
          </a:p>
          <a:p>
            <a:r>
              <a:rPr lang="en-US" altLang="zh-CN" sz="3200" b="0" dirty="0">
                <a:latin typeface="+mn-ea"/>
                <a:ea typeface="+mn-ea"/>
              </a:rPr>
              <a:t>print(d)</a:t>
            </a:r>
            <a:endParaRPr lang="zh-CN" altLang="zh-CN" sz="3200" b="0" dirty="0">
              <a:latin typeface="+mn-ea"/>
              <a:ea typeface="+mn-ea"/>
            </a:endParaRPr>
          </a:p>
          <a:p>
            <a:endParaRPr lang="en-US" dirty="0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xmlns="" id="{AB3C8B2D-C12F-436E-B58D-29BD6B627830}"/>
              </a:ext>
            </a:extLst>
          </p:cNvPr>
          <p:cNvSpPr txBox="1">
            <a:spLocks/>
          </p:cNvSpPr>
          <p:nvPr/>
        </p:nvSpPr>
        <p:spPr>
          <a:xfrm>
            <a:off x="6524363" y="3570044"/>
            <a:ext cx="4633785" cy="180514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 spc="6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zh-CN" altLang="en-US" sz="3200" b="0" dirty="0" smtClean="0">
                <a:latin typeface="+mn-ea"/>
                <a:ea typeface="+mn-ea"/>
              </a:rPr>
              <a:t> </a:t>
            </a:r>
            <a:r>
              <a:rPr lang="zh-CN" altLang="en-US" sz="2400" b="0" dirty="0" smtClean="0">
                <a:latin typeface="+mn-ea"/>
                <a:ea typeface="+mn-ea"/>
              </a:rPr>
              <a:t>可以提高程序的效率，减少重复编写代码的工作量，可以使程序的结构更清晰</a:t>
            </a:r>
            <a:r>
              <a:rPr lang="zh-CN" altLang="en-US" sz="3200" b="0" dirty="0" smtClean="0">
                <a:latin typeface="+mn-ea"/>
                <a:ea typeface="+mn-ea"/>
              </a:rPr>
              <a:t>。</a:t>
            </a:r>
            <a:endParaRPr lang="zh-CN" altLang="zh-CN" sz="3200" b="0" dirty="0">
              <a:latin typeface="+mn-ea"/>
              <a:ea typeface="+mn-e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18659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>
            <a:extLst>
              <a:ext uri="{FF2B5EF4-FFF2-40B4-BE49-F238E27FC236}">
                <a16:creationId xmlns:a16="http://schemas.microsoft.com/office/drawing/2014/main" xmlns="" id="{2D6F50A1-2BBF-47E2-94FA-B685A81A6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怎么写自定义函数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图片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296" y="1257942"/>
            <a:ext cx="6102350" cy="487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组合 4"/>
          <p:cNvGrpSpPr/>
          <p:nvPr/>
        </p:nvGrpSpPr>
        <p:grpSpPr>
          <a:xfrm>
            <a:off x="8140400" y="1524168"/>
            <a:ext cx="2774142" cy="466776"/>
            <a:chOff x="1387950" y="2892588"/>
            <a:chExt cx="1887732" cy="842513"/>
          </a:xfrm>
        </p:grpSpPr>
        <p:sp>
          <p:nvSpPr>
            <p:cNvPr id="6" name="TextBox 14"/>
            <p:cNvSpPr txBox="1"/>
            <p:nvPr/>
          </p:nvSpPr>
          <p:spPr>
            <a:xfrm>
              <a:off x="1387950" y="2892588"/>
              <a:ext cx="1879404" cy="8195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b="1" dirty="0">
                  <a:latin typeface="Arial" panose="020B0604020202020204" pitchFamily="34" charset="0"/>
                  <a:ea typeface="幼圆" panose="02010509060101010101" pitchFamily="49" charset="-122"/>
                  <a:cs typeface="幼圆" panose="02010509060101010101" pitchFamily="49" charset="-122"/>
                  <a:sym typeface="Arial" panose="020B0604020202020204" pitchFamily="34" charset="0"/>
                </a:rPr>
                <a:t>自定义函数</a:t>
              </a: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456215" y="3735101"/>
              <a:ext cx="1819467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矩形 1"/>
          <p:cNvSpPr/>
          <p:nvPr/>
        </p:nvSpPr>
        <p:spPr>
          <a:xfrm>
            <a:off x="8140400" y="2215839"/>
            <a:ext cx="30315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dirty="0"/>
              <a:t>函数一般包括函数名、参数、返回值和函数体等四部分。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1643447" y="1363527"/>
            <a:ext cx="5807676" cy="348032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874109" y="1754174"/>
            <a:ext cx="5329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err="1" smtClean="0">
                <a:solidFill>
                  <a:srgbClr val="FF0000"/>
                </a:solidFill>
              </a:rPr>
              <a:t>def</a:t>
            </a:r>
            <a:r>
              <a:rPr lang="en-US" altLang="zh-CN" sz="2400" dirty="0" smtClean="0">
                <a:solidFill>
                  <a:srgbClr val="FF0000"/>
                </a:solidFill>
              </a:rPr>
              <a:t> </a:t>
            </a:r>
            <a:r>
              <a:rPr lang="zh-CN" altLang="zh-CN" sz="2400" dirty="0">
                <a:solidFill>
                  <a:srgbClr val="FF0000"/>
                </a:solidFill>
              </a:rPr>
              <a:t>函数名</a:t>
            </a:r>
            <a:r>
              <a:rPr lang="en-US" altLang="zh-CN" sz="2400" dirty="0">
                <a:solidFill>
                  <a:srgbClr val="FF0000"/>
                </a:solidFill>
              </a:rPr>
              <a:t>(</a:t>
            </a:r>
            <a:r>
              <a:rPr lang="zh-CN" altLang="zh-CN" sz="2400" dirty="0">
                <a:solidFill>
                  <a:srgbClr val="FF0000"/>
                </a:solidFill>
              </a:rPr>
              <a:t>参数</a:t>
            </a:r>
            <a:r>
              <a:rPr lang="en-US" altLang="zh-CN" sz="2400" dirty="0">
                <a:solidFill>
                  <a:srgbClr val="FF0000"/>
                </a:solidFill>
              </a:rPr>
              <a:t>)</a:t>
            </a:r>
            <a:r>
              <a:rPr lang="zh-CN" altLang="zh-CN" sz="2400" dirty="0">
                <a:solidFill>
                  <a:srgbClr val="FF0000"/>
                </a:solidFill>
              </a:rPr>
              <a:t>：</a:t>
            </a:r>
          </a:p>
          <a:p>
            <a:r>
              <a:rPr lang="en-US" altLang="zh-CN" sz="2400" dirty="0" smtClean="0">
                <a:solidFill>
                  <a:srgbClr val="FF0000"/>
                </a:solidFill>
              </a:rPr>
              <a:t>	</a:t>
            </a:r>
            <a:r>
              <a:rPr lang="zh-CN" altLang="zh-CN" sz="2400" dirty="0" smtClean="0">
                <a:solidFill>
                  <a:srgbClr val="FF0000"/>
                </a:solidFill>
              </a:rPr>
              <a:t>语句</a:t>
            </a:r>
            <a:r>
              <a:rPr lang="zh-CN" altLang="zh-CN" sz="2400" dirty="0">
                <a:solidFill>
                  <a:srgbClr val="FF0000"/>
                </a:solidFill>
              </a:rPr>
              <a:t>或语句组</a:t>
            </a:r>
          </a:p>
          <a:p>
            <a:r>
              <a:rPr lang="en-US" altLang="zh-CN" sz="2400" dirty="0" smtClean="0">
                <a:solidFill>
                  <a:srgbClr val="FF0000"/>
                </a:solidFill>
              </a:rPr>
              <a:t>	return </a:t>
            </a:r>
            <a:r>
              <a:rPr lang="zh-CN" altLang="zh-CN" sz="2400" dirty="0">
                <a:solidFill>
                  <a:srgbClr val="FF0000"/>
                </a:solidFill>
              </a:rPr>
              <a:t>返回值</a:t>
            </a:r>
          </a:p>
        </p:txBody>
      </p:sp>
    </p:spTree>
    <p:extLst>
      <p:ext uri="{BB962C8B-B14F-4D97-AF65-F5344CB8AC3E}">
        <p14:creationId xmlns:p14="http://schemas.microsoft.com/office/powerpoint/2010/main" val="382498334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1E30E23-BDBA-4EAC-9D48-CBD7D733D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怎么写自定义函数</a:t>
            </a:r>
            <a:endParaRPr lang="en-US" dirty="0"/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xmlns="" id="{A04F428F-FC80-40FC-BB9F-8117E256EB6D}"/>
              </a:ext>
            </a:extLst>
          </p:cNvPr>
          <p:cNvGrpSpPr/>
          <p:nvPr/>
        </p:nvGrpSpPr>
        <p:grpSpPr>
          <a:xfrm>
            <a:off x="7365763" y="1223774"/>
            <a:ext cx="3667111" cy="1246495"/>
            <a:chOff x="8246903" y="2456670"/>
            <a:chExt cx="3113044" cy="1246783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="" id="{F046FDA1-2971-4162-AC91-F32524B4E152}"/>
                </a:ext>
              </a:extLst>
            </p:cNvPr>
            <p:cNvSpPr/>
            <p:nvPr/>
          </p:nvSpPr>
          <p:spPr>
            <a:xfrm>
              <a:off x="9109939" y="2456670"/>
              <a:ext cx="2250008" cy="12467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spcBef>
                  <a:spcPts val="1200"/>
                </a:spcBef>
              </a:pPr>
              <a:r>
                <a:rPr lang="zh-CN" altLang="en-US" b="1" dirty="0" smtClean="0"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此程序主程序是</a:t>
              </a:r>
              <a:endParaRPr lang="en-US" altLang="zh-CN" b="1" dirty="0" smtClean="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  <a:p>
              <a:r>
                <a:rPr lang="en-US" altLang="zh-CN" sz="2400" dirty="0">
                  <a:latin typeface="+mn-ea"/>
                </a:rPr>
                <a:t>y=</a:t>
              </a:r>
              <a:r>
                <a:rPr lang="en-US" altLang="zh-CN" sz="2400" dirty="0" err="1">
                  <a:latin typeface="+mn-ea"/>
                </a:rPr>
                <a:t>ave</a:t>
              </a:r>
              <a:r>
                <a:rPr lang="en-US" altLang="zh-CN" sz="2400" dirty="0">
                  <a:latin typeface="+mn-ea"/>
                </a:rPr>
                <a:t>(12,34,9)</a:t>
              </a:r>
            </a:p>
            <a:p>
              <a:r>
                <a:rPr lang="en-US" altLang="zh-CN" sz="2400" dirty="0">
                  <a:latin typeface="+mn-ea"/>
                </a:rPr>
                <a:t>print(y</a:t>
              </a:r>
              <a:r>
                <a:rPr lang="en-US" altLang="zh-CN" sz="2400" dirty="0" smtClean="0">
                  <a:latin typeface="+mn-ea"/>
                </a:rPr>
                <a:t>)</a:t>
              </a:r>
              <a:endParaRPr lang="zh-CN" altLang="en-US" sz="2400" dirty="0">
                <a:latin typeface="+mn-ea"/>
              </a:endParaRPr>
            </a:p>
          </p:txBody>
        </p:sp>
        <p:sp>
          <p:nvSpPr>
            <p:cNvPr id="6" name="文本框 22">
              <a:extLst>
                <a:ext uri="{FF2B5EF4-FFF2-40B4-BE49-F238E27FC236}">
                  <a16:creationId xmlns:a16="http://schemas.microsoft.com/office/drawing/2014/main" xmlns="" id="{E913E0FF-8CDA-4354-A679-CD023116F257}"/>
                </a:ext>
              </a:extLst>
            </p:cNvPr>
            <p:cNvSpPr txBox="1"/>
            <p:nvPr/>
          </p:nvSpPr>
          <p:spPr>
            <a:xfrm>
              <a:off x="8246903" y="2624704"/>
              <a:ext cx="585263" cy="635822"/>
            </a:xfrm>
            <a:prstGeom prst="snip1Rect">
              <a:avLst/>
            </a:prstGeom>
            <a:solidFill>
              <a:schemeClr val="accent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01</a:t>
              </a:r>
              <a:endPara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6180AE6C-6C08-4F94-B9C8-13BE932501C5}"/>
              </a:ext>
            </a:extLst>
          </p:cNvPr>
          <p:cNvGrpSpPr/>
          <p:nvPr/>
        </p:nvGrpSpPr>
        <p:grpSpPr>
          <a:xfrm>
            <a:off x="7365763" y="2883986"/>
            <a:ext cx="3667111" cy="707887"/>
            <a:chOff x="8246903" y="2580270"/>
            <a:chExt cx="3113044" cy="708050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xmlns="" id="{C4B56F4F-6FA5-4BAA-8C80-2A134A3E06F5}"/>
                </a:ext>
              </a:extLst>
            </p:cNvPr>
            <p:cNvSpPr/>
            <p:nvPr/>
          </p:nvSpPr>
          <p:spPr>
            <a:xfrm>
              <a:off x="9109939" y="2580270"/>
              <a:ext cx="2250008" cy="7080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1200"/>
                </a:spcBef>
              </a:pPr>
              <a:r>
                <a:rPr lang="zh-CN" altLang="en-US" sz="2000" dirty="0" smtClean="0"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只有子函数，程序不会执行</a:t>
              </a:r>
              <a:endParaRPr lang="en-US" altLang="zh-CN" sz="2000" dirty="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" name="文本框 22">
              <a:extLst>
                <a:ext uri="{FF2B5EF4-FFF2-40B4-BE49-F238E27FC236}">
                  <a16:creationId xmlns:a16="http://schemas.microsoft.com/office/drawing/2014/main" xmlns="" id="{DA900F56-BAD2-4121-9506-427F7D84C626}"/>
                </a:ext>
              </a:extLst>
            </p:cNvPr>
            <p:cNvSpPr txBox="1"/>
            <p:nvPr/>
          </p:nvSpPr>
          <p:spPr>
            <a:xfrm>
              <a:off x="8246903" y="2624704"/>
              <a:ext cx="585263" cy="635822"/>
            </a:xfrm>
            <a:prstGeom prst="snip1Rect">
              <a:avLst/>
            </a:prstGeom>
            <a:solidFill>
              <a:schemeClr val="accent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02</a:t>
              </a:r>
              <a:endPara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xmlns="" id="{5592BF8D-7FF8-400C-8165-C6AC72193AC0}"/>
              </a:ext>
            </a:extLst>
          </p:cNvPr>
          <p:cNvGrpSpPr/>
          <p:nvPr/>
        </p:nvGrpSpPr>
        <p:grpSpPr>
          <a:xfrm>
            <a:off x="7365762" y="4403515"/>
            <a:ext cx="3841815" cy="635676"/>
            <a:chOff x="8246903" y="2624704"/>
            <a:chExt cx="3261352" cy="635822"/>
          </a:xfrm>
        </p:grpSpPr>
        <p:sp>
          <p:nvSpPr>
            <p:cNvPr id="17" name="矩形 16">
              <a:extLst>
                <a:ext uri="{FF2B5EF4-FFF2-40B4-BE49-F238E27FC236}">
                  <a16:creationId xmlns:a16="http://schemas.microsoft.com/office/drawing/2014/main" xmlns="" id="{8668716A-A87C-46B0-9BB6-B2C100948D14}"/>
                </a:ext>
              </a:extLst>
            </p:cNvPr>
            <p:cNvSpPr/>
            <p:nvPr/>
          </p:nvSpPr>
          <p:spPr>
            <a:xfrm>
              <a:off x="9109939" y="2642070"/>
              <a:ext cx="2398316" cy="5541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spcBef>
                  <a:spcPts val="1200"/>
                </a:spcBef>
              </a:pPr>
              <a:r>
                <a:rPr lang="zh-CN" altLang="en-US" sz="2000" dirty="0"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子</a:t>
              </a:r>
              <a:r>
                <a:rPr lang="zh-CN" altLang="en-US" sz="2000" dirty="0" smtClean="0"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函数放在主程序之前</a:t>
              </a:r>
              <a:endParaRPr lang="en-US" altLang="zh-CN" sz="2000" dirty="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6" name="文本框 22">
              <a:extLst>
                <a:ext uri="{FF2B5EF4-FFF2-40B4-BE49-F238E27FC236}">
                  <a16:creationId xmlns:a16="http://schemas.microsoft.com/office/drawing/2014/main" xmlns="" id="{2AF35FDB-5DF0-487F-BF8E-3DFE97249ED3}"/>
                </a:ext>
              </a:extLst>
            </p:cNvPr>
            <p:cNvSpPr txBox="1"/>
            <p:nvPr/>
          </p:nvSpPr>
          <p:spPr>
            <a:xfrm>
              <a:off x="8246903" y="2624704"/>
              <a:ext cx="585263" cy="635822"/>
            </a:xfrm>
            <a:prstGeom prst="snip1Rect">
              <a:avLst/>
            </a:prstGeom>
            <a:solidFill>
              <a:schemeClr val="accent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03</a:t>
              </a:r>
              <a:endPara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984421" y="1885506"/>
            <a:ext cx="432787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err="1">
                <a:solidFill>
                  <a:srgbClr val="FF0000"/>
                </a:solidFill>
              </a:rPr>
              <a:t>def</a:t>
            </a:r>
            <a:r>
              <a:rPr lang="en-US" altLang="zh-CN" sz="3200" dirty="0"/>
              <a:t> 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>
                <a:solidFill>
                  <a:srgbClr val="00B0F0"/>
                </a:solidFill>
              </a:rPr>
              <a:t>ave</a:t>
            </a:r>
            <a:r>
              <a:rPr lang="en-US" altLang="zh-CN" sz="3200" dirty="0" smtClean="0"/>
              <a:t>(</a:t>
            </a:r>
            <a:r>
              <a:rPr lang="en-US" altLang="zh-CN" sz="3200" dirty="0" err="1" smtClean="0"/>
              <a:t>a,b,c</a:t>
            </a:r>
            <a:r>
              <a:rPr lang="en-US" altLang="zh-CN" sz="3200" dirty="0"/>
              <a:t>):</a:t>
            </a:r>
          </a:p>
          <a:p>
            <a:r>
              <a:rPr lang="en-US" altLang="zh-CN" sz="3200" dirty="0"/>
              <a:t>    d=(</a:t>
            </a:r>
            <a:r>
              <a:rPr lang="en-US" altLang="zh-CN" sz="3200" dirty="0" err="1"/>
              <a:t>a+b+c</a:t>
            </a:r>
            <a:r>
              <a:rPr lang="en-US" altLang="zh-CN" sz="3200" dirty="0"/>
              <a:t>)/3</a:t>
            </a:r>
          </a:p>
          <a:p>
            <a:r>
              <a:rPr lang="en-US" altLang="zh-CN" sz="3200" dirty="0"/>
              <a:t>    </a:t>
            </a:r>
            <a:r>
              <a:rPr lang="en-US" altLang="zh-CN" sz="3200" dirty="0">
                <a:solidFill>
                  <a:srgbClr val="FF0000"/>
                </a:solidFill>
              </a:rPr>
              <a:t>return</a:t>
            </a:r>
            <a:r>
              <a:rPr lang="en-US" altLang="zh-CN" sz="3200" dirty="0"/>
              <a:t> d</a:t>
            </a:r>
          </a:p>
          <a:p>
            <a:endParaRPr lang="en-US" altLang="zh-CN" sz="3200" dirty="0"/>
          </a:p>
          <a:p>
            <a:r>
              <a:rPr lang="en-US" altLang="zh-CN" sz="3200" dirty="0"/>
              <a:t>y=</a:t>
            </a:r>
            <a:r>
              <a:rPr lang="en-US" altLang="zh-CN" sz="3200" dirty="0" err="1"/>
              <a:t>ave</a:t>
            </a:r>
            <a:r>
              <a:rPr lang="en-US" altLang="zh-CN" sz="3200" dirty="0"/>
              <a:t>(12,34,9)</a:t>
            </a:r>
          </a:p>
          <a:p>
            <a:r>
              <a:rPr lang="en-US" altLang="zh-CN" sz="3200" dirty="0"/>
              <a:t>print(y)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0908393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DC136607-CCE0-4F86-A65A-66F2DC5FF0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/>
              <a:t>02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0225D34-71CE-4D27-BF7B-B5A99C154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阶乘</a:t>
            </a:r>
          </a:p>
        </p:txBody>
      </p:sp>
    </p:spTree>
    <p:extLst>
      <p:ext uri="{BB962C8B-B14F-4D97-AF65-F5344CB8AC3E}">
        <p14:creationId xmlns:p14="http://schemas.microsoft.com/office/powerpoint/2010/main" val="23580737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06177"/>
  <p:tag name="KSO_WM_TEMPLATE_OUTLINE_ID" val="15"/>
  <p:tag name="KSO_WM_TEMPLATE_SCENE_ID" val="1"/>
  <p:tag name="KSO_WM_TEMPLATE_JOB_ID" val="2"/>
  <p:tag name="KSO_WM_TEMPLATE_TOPIC_DEFAUL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ENTRY"/>
  <p:tag name="ID" val="553512"/>
  <p:tag name="MH_ORDER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06177"/>
  <p:tag name="KSO_WM_TEMPLATE_OUTLINE_ID" val="15"/>
  <p:tag name="KSO_WM_TEMPLATE_SCENE_ID" val="1"/>
  <p:tag name="KSO_WM_TEMPLATE_JOB_ID" val="2"/>
  <p:tag name="KSO_WM_TEMPLATE_TOPIC_DEFAULT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NUMBER"/>
  <p:tag name="ID" val="553512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ENTRY"/>
  <p:tag name="ID" val="553512"/>
  <p:tag name="MH_ORDER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NUMBER"/>
  <p:tag name="ID" val="553512"/>
  <p:tag name="MH_ORDER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ENTRY"/>
  <p:tag name="ID" val="553512"/>
  <p:tag name="MH_ORDER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NUMBER"/>
  <p:tag name="ID" val="553512"/>
  <p:tag name="MH_ORDER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ENTRY"/>
  <p:tag name="ID" val="553512"/>
  <p:tag name="MH_ORDER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NUMBER"/>
  <p:tag name="ID" val="553512"/>
  <p:tag name="MH_ORDER" val="4"/>
</p:tagLst>
</file>

<file path=ppt/theme/theme1.xml><?xml version="1.0" encoding="utf-8"?>
<a:theme xmlns:a="http://schemas.openxmlformats.org/drawingml/2006/main" name="Office 主题">
  <a:themeElements>
    <a:clrScheme name="自定义 680">
      <a:dk1>
        <a:sysClr val="windowText" lastClr="000000"/>
      </a:dk1>
      <a:lt1>
        <a:sysClr val="window" lastClr="FFFFFF"/>
      </a:lt1>
      <a:dk2>
        <a:srgbClr val="44546A"/>
      </a:dk2>
      <a:lt2>
        <a:srgbClr val="FFFFFF"/>
      </a:lt2>
      <a:accent1>
        <a:srgbClr val="FF9933"/>
      </a:accent1>
      <a:accent2>
        <a:srgbClr val="CC6600"/>
      </a:accent2>
      <a:accent3>
        <a:srgbClr val="FFFFFF"/>
      </a:accent3>
      <a:accent4>
        <a:srgbClr val="FFFFFF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ivvpcelm">
      <a:majorFont>
        <a:latin typeface="Arial" panose="020F0302020204030204"/>
        <a:ea typeface="SimHei"/>
        <a:cs typeface=""/>
      </a:majorFont>
      <a:minorFont>
        <a:latin typeface="Arial" panose="020F0502020204030204"/>
        <a:ea typeface="Sim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2492</TotalTime>
  <Words>409</Words>
  <Application>Microsoft Office PowerPoint</Application>
  <PresentationFormat>自定义</PresentationFormat>
  <Paragraphs>116</Paragraphs>
  <Slides>15</Slides>
  <Notes>15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Office 主题</vt:lpstr>
      <vt:lpstr>PowerPoint 演示文稿</vt:lpstr>
      <vt:lpstr>PowerPoint 演示文稿</vt:lpstr>
      <vt:lpstr>知识在线 </vt:lpstr>
      <vt:lpstr>PowerPoint 演示文稿</vt:lpstr>
      <vt:lpstr>函数是什么 </vt:lpstr>
      <vt:lpstr>为什么要学习自定义函数</vt:lpstr>
      <vt:lpstr>怎么写自定义函数 </vt:lpstr>
      <vt:lpstr>怎么写自定义函数</vt:lpstr>
      <vt:lpstr>阶乘</vt:lpstr>
      <vt:lpstr>PowerPoint 演示文稿</vt:lpstr>
      <vt:lpstr>最大公约数</vt:lpstr>
      <vt:lpstr>PowerPoint 演示文稿</vt:lpstr>
      <vt:lpstr>拓展练习</vt:lpstr>
      <vt:lpstr>PowerPoint 演示文稿</vt:lpstr>
      <vt:lpstr>PowerPoint 演示文稿</vt:lpstr>
    </vt:vector>
  </TitlesOfParts>
  <Manager>1</Manager>
  <Company>1</Company>
  <LinksUpToDate>false</LinksUpToDate>
  <SharedDoc>false</SharedDoc>
  <HyperlinkBase>1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subject>1</dc:subject>
  <dc:creator>1</dc:creator>
  <dc:description>1</dc:description>
  <cp:lastModifiedBy>8617861004958</cp:lastModifiedBy>
  <cp:revision>120</cp:revision>
  <dcterms:created xsi:type="dcterms:W3CDTF">2017-11-09T01:47:16Z</dcterms:created>
  <dcterms:modified xsi:type="dcterms:W3CDTF">2021-06-01T06:36:32Z</dcterms:modified>
</cp:coreProperties>
</file>