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0" r:id="rId4"/>
    <p:sldId id="267" r:id="rId5"/>
    <p:sldId id="261" r:id="rId6"/>
    <p:sldId id="269" r:id="rId7"/>
    <p:sldId id="280" r:id="rId8"/>
    <p:sldId id="262" r:id="rId9"/>
    <p:sldId id="295" r:id="rId10"/>
    <p:sldId id="298" r:id="rId11"/>
    <p:sldId id="276" r:id="rId12"/>
    <p:sldId id="286" r:id="rId13"/>
    <p:sldId id="263" r:id="rId14"/>
    <p:sldId id="287" r:id="rId15"/>
    <p:sldId id="282" r:id="rId16"/>
    <p:sldId id="296" r:id="rId17"/>
    <p:sldId id="297" r:id="rId18"/>
    <p:sldId id="277" r:id="rId19"/>
    <p:sldId id="294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7173"/>
    <a:srgbClr val="00C0DA"/>
    <a:srgbClr val="004D4F"/>
    <a:srgbClr val="0098AC"/>
    <a:srgbClr val="008192"/>
    <a:srgbClr val="0063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-1459" y="-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D6085-2FCD-469C-8B54-92772EED5E21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74821-61F6-4667-8EBA-DF0C75380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59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74821-61F6-4667-8EBA-DF0C75380FD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404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74821-61F6-4667-8EBA-DF0C75380FD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022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74821-61F6-4667-8EBA-DF0C75380FD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40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74821-61F6-4667-8EBA-DF0C75380FD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084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74821-61F6-4667-8EBA-DF0C75380FD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830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74821-61F6-4667-8EBA-DF0C75380FD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812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74821-61F6-4667-8EBA-DF0C75380FD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546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74821-61F6-4667-8EBA-DF0C75380FD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830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74821-61F6-4667-8EBA-DF0C75380FD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8124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74821-61F6-4667-8EBA-DF0C75380FD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159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74821-61F6-4667-8EBA-DF0C75380FD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290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74821-61F6-4667-8EBA-DF0C75380FD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059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74821-61F6-4667-8EBA-DF0C75380FD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486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74821-61F6-4667-8EBA-DF0C75380FD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427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74821-61F6-4667-8EBA-DF0C75380FD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305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74821-61F6-4667-8EBA-DF0C75380FD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022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74821-61F6-4667-8EBA-DF0C75380FD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426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74821-61F6-4667-8EBA-DF0C75380FD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98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74821-61F6-4667-8EBA-DF0C75380FD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022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752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79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34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"/>
            <a:ext cx="12191999" cy="1296000"/>
          </a:xfrm>
          <a:prstGeom prst="rect">
            <a:avLst/>
          </a:prstGeom>
          <a:solidFill>
            <a:srgbClr val="00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100" y="223884"/>
            <a:ext cx="2295762" cy="126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203200" stA="51000" endPos="38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1954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04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34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8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70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73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37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10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50A3-9720-4F49-BCD8-7118D320A3AE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9F4E6-CC2E-4485-A982-5B518390A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40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ngwuppt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ngwuppt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5065486"/>
            <a:ext cx="12192000" cy="1792514"/>
          </a:xfrm>
          <a:prstGeom prst="rect">
            <a:avLst/>
          </a:prstGeom>
          <a:solidFill>
            <a:srgbClr val="00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976158"/>
            <a:ext cx="5886997" cy="32529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203200" stA="51000" endPos="38000" dir="5400000" sy="-100000" algn="bl" rotWithShape="0"/>
          </a:effectLst>
        </p:spPr>
      </p:pic>
      <p:sp>
        <p:nvSpPr>
          <p:cNvPr id="9" name="TextBox 7"/>
          <p:cNvSpPr txBox="1"/>
          <p:nvPr/>
        </p:nvSpPr>
        <p:spPr>
          <a:xfrm>
            <a:off x="326923" y="1467826"/>
            <a:ext cx="7156654" cy="1885602"/>
          </a:xfrm>
          <a:prstGeom prst="rect">
            <a:avLst/>
          </a:prstGeom>
          <a:noFill/>
        </p:spPr>
        <p:txBody>
          <a:bodyPr wrap="square" lIns="38567" tIns="19283" rIns="38567" bIns="19283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en-US" altLang="zh-CN" sz="6000" dirty="0" smtClean="0">
                <a:solidFill>
                  <a:srgbClr val="1F71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If</a:t>
            </a:r>
            <a:r>
              <a:rPr lang="zh-CN" altLang="en-US" sz="6000" dirty="0" smtClean="0">
                <a:solidFill>
                  <a:srgbClr val="1F71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拓展语句</a:t>
            </a:r>
            <a:endParaRPr lang="en-US" altLang="zh-CN" sz="6000" dirty="0" smtClean="0">
              <a:solidFill>
                <a:srgbClr val="1F71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zh-CN" sz="6000" dirty="0">
              <a:solidFill>
                <a:srgbClr val="1F71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901091" y="344128"/>
            <a:ext cx="577710" cy="577709"/>
          </a:xfrm>
          <a:prstGeom prst="ellipse">
            <a:avLst/>
          </a:prstGeom>
          <a:solidFill>
            <a:srgbClr val="00819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10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复习</a:t>
            </a:r>
            <a:endParaRPr lang="en-US" altLang="zh-CN" sz="105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0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回顾</a:t>
            </a:r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9684371" y="344128"/>
            <a:ext cx="577709" cy="577709"/>
          </a:xfrm>
          <a:prstGeom prst="ellipse">
            <a:avLst/>
          </a:prstGeom>
          <a:solidFill>
            <a:srgbClr val="00819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10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</a:t>
            </a:r>
            <a:endParaRPr lang="en-US" altLang="zh-CN" sz="105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0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反转</a:t>
            </a:r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0467650" y="344128"/>
            <a:ext cx="577709" cy="577709"/>
          </a:xfrm>
          <a:prstGeom prst="ellipse">
            <a:avLst/>
          </a:prstGeom>
          <a:solidFill>
            <a:srgbClr val="00819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10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判断</a:t>
            </a:r>
            <a:endParaRPr lang="en-US" altLang="zh-CN" sz="105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0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闰年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1250929" y="344128"/>
            <a:ext cx="577709" cy="577709"/>
          </a:xfrm>
          <a:prstGeom prst="ellipse">
            <a:avLst/>
          </a:prstGeom>
          <a:solidFill>
            <a:srgbClr val="00819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10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</a:t>
            </a:r>
            <a:endParaRPr lang="en-US" altLang="zh-CN" sz="105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0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Freeform 7"/>
          <p:cNvSpPr>
            <a:spLocks noChangeAspect="1" noEditPoints="1"/>
          </p:cNvSpPr>
          <p:nvPr/>
        </p:nvSpPr>
        <p:spPr bwMode="auto">
          <a:xfrm>
            <a:off x="1107216" y="5645921"/>
            <a:ext cx="474984" cy="478416"/>
          </a:xfrm>
          <a:custGeom>
            <a:avLst/>
            <a:gdLst>
              <a:gd name="T0" fmla="*/ 661 w 904"/>
              <a:gd name="T1" fmla="*/ 461 h 905"/>
              <a:gd name="T2" fmla="*/ 661 w 904"/>
              <a:gd name="T3" fmla="*/ 339 h 905"/>
              <a:gd name="T4" fmla="*/ 605 w 904"/>
              <a:gd name="T5" fmla="*/ 339 h 905"/>
              <a:gd name="T6" fmla="*/ 605 w 904"/>
              <a:gd name="T7" fmla="*/ 461 h 905"/>
              <a:gd name="T8" fmla="*/ 456 w 904"/>
              <a:gd name="T9" fmla="*/ 610 h 905"/>
              <a:gd name="T10" fmla="*/ 453 w 904"/>
              <a:gd name="T11" fmla="*/ 610 h 905"/>
              <a:gd name="T12" fmla="*/ 452 w 904"/>
              <a:gd name="T13" fmla="*/ 610 h 905"/>
              <a:gd name="T14" fmla="*/ 451 w 904"/>
              <a:gd name="T15" fmla="*/ 610 h 905"/>
              <a:gd name="T16" fmla="*/ 448 w 904"/>
              <a:gd name="T17" fmla="*/ 610 h 905"/>
              <a:gd name="T18" fmla="*/ 299 w 904"/>
              <a:gd name="T19" fmla="*/ 461 h 905"/>
              <a:gd name="T20" fmla="*/ 299 w 904"/>
              <a:gd name="T21" fmla="*/ 339 h 905"/>
              <a:gd name="T22" fmla="*/ 244 w 904"/>
              <a:gd name="T23" fmla="*/ 339 h 905"/>
              <a:gd name="T24" fmla="*/ 244 w 904"/>
              <a:gd name="T25" fmla="*/ 461 h 905"/>
              <a:gd name="T26" fmla="*/ 419 w 904"/>
              <a:gd name="T27" fmla="*/ 664 h 905"/>
              <a:gd name="T28" fmla="*/ 419 w 904"/>
              <a:gd name="T29" fmla="*/ 752 h 905"/>
              <a:gd name="T30" fmla="*/ 295 w 904"/>
              <a:gd name="T31" fmla="*/ 787 h 905"/>
              <a:gd name="T32" fmla="*/ 610 w 904"/>
              <a:gd name="T33" fmla="*/ 787 h 905"/>
              <a:gd name="T34" fmla="*/ 484 w 904"/>
              <a:gd name="T35" fmla="*/ 751 h 905"/>
              <a:gd name="T36" fmla="*/ 484 w 904"/>
              <a:gd name="T37" fmla="*/ 664 h 905"/>
              <a:gd name="T38" fmla="*/ 661 w 904"/>
              <a:gd name="T39" fmla="*/ 461 h 905"/>
              <a:gd name="T40" fmla="*/ 450 w 904"/>
              <a:gd name="T41" fmla="*/ 558 h 905"/>
              <a:gd name="T42" fmla="*/ 452 w 904"/>
              <a:gd name="T43" fmla="*/ 558 h 905"/>
              <a:gd name="T44" fmla="*/ 454 w 904"/>
              <a:gd name="T45" fmla="*/ 558 h 905"/>
              <a:gd name="T46" fmla="*/ 554 w 904"/>
              <a:gd name="T47" fmla="*/ 459 h 905"/>
              <a:gd name="T48" fmla="*/ 554 w 904"/>
              <a:gd name="T49" fmla="*/ 218 h 905"/>
              <a:gd name="T50" fmla="*/ 454 w 904"/>
              <a:gd name="T51" fmla="*/ 118 h 905"/>
              <a:gd name="T52" fmla="*/ 452 w 904"/>
              <a:gd name="T53" fmla="*/ 118 h 905"/>
              <a:gd name="T54" fmla="*/ 450 w 904"/>
              <a:gd name="T55" fmla="*/ 118 h 905"/>
              <a:gd name="T56" fmla="*/ 351 w 904"/>
              <a:gd name="T57" fmla="*/ 218 h 905"/>
              <a:gd name="T58" fmla="*/ 351 w 904"/>
              <a:gd name="T59" fmla="*/ 459 h 905"/>
              <a:gd name="T60" fmla="*/ 450 w 904"/>
              <a:gd name="T61" fmla="*/ 558 h 905"/>
              <a:gd name="T62" fmla="*/ 452 w 904"/>
              <a:gd name="T63" fmla="*/ 0 h 905"/>
              <a:gd name="T64" fmla="*/ 904 w 904"/>
              <a:gd name="T65" fmla="*/ 453 h 905"/>
              <a:gd name="T66" fmla="*/ 452 w 904"/>
              <a:gd name="T67" fmla="*/ 905 h 905"/>
              <a:gd name="T68" fmla="*/ 0 w 904"/>
              <a:gd name="T69" fmla="*/ 453 h 905"/>
              <a:gd name="T70" fmla="*/ 452 w 904"/>
              <a:gd name="T71" fmla="*/ 0 h 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04" h="905">
                <a:moveTo>
                  <a:pt x="661" y="461"/>
                </a:moveTo>
                <a:lnTo>
                  <a:pt x="661" y="339"/>
                </a:lnTo>
                <a:cubicBezTo>
                  <a:pt x="661" y="304"/>
                  <a:pt x="605" y="304"/>
                  <a:pt x="605" y="339"/>
                </a:cubicBezTo>
                <a:lnTo>
                  <a:pt x="605" y="461"/>
                </a:lnTo>
                <a:cubicBezTo>
                  <a:pt x="605" y="543"/>
                  <a:pt x="538" y="610"/>
                  <a:pt x="456" y="610"/>
                </a:cubicBezTo>
                <a:cubicBezTo>
                  <a:pt x="455" y="610"/>
                  <a:pt x="454" y="610"/>
                  <a:pt x="453" y="610"/>
                </a:cubicBezTo>
                <a:lnTo>
                  <a:pt x="452" y="610"/>
                </a:lnTo>
                <a:lnTo>
                  <a:pt x="451" y="610"/>
                </a:lnTo>
                <a:cubicBezTo>
                  <a:pt x="450" y="610"/>
                  <a:pt x="449" y="610"/>
                  <a:pt x="448" y="610"/>
                </a:cubicBezTo>
                <a:cubicBezTo>
                  <a:pt x="366" y="610"/>
                  <a:pt x="299" y="543"/>
                  <a:pt x="299" y="461"/>
                </a:cubicBezTo>
                <a:lnTo>
                  <a:pt x="299" y="339"/>
                </a:lnTo>
                <a:cubicBezTo>
                  <a:pt x="299" y="304"/>
                  <a:pt x="244" y="304"/>
                  <a:pt x="244" y="339"/>
                </a:cubicBezTo>
                <a:cubicBezTo>
                  <a:pt x="244" y="355"/>
                  <a:pt x="244" y="461"/>
                  <a:pt x="244" y="461"/>
                </a:cubicBezTo>
                <a:cubicBezTo>
                  <a:pt x="244" y="564"/>
                  <a:pt x="320" y="650"/>
                  <a:pt x="419" y="664"/>
                </a:cubicBezTo>
                <a:lnTo>
                  <a:pt x="419" y="752"/>
                </a:lnTo>
                <a:lnTo>
                  <a:pt x="295" y="787"/>
                </a:lnTo>
                <a:lnTo>
                  <a:pt x="610" y="787"/>
                </a:lnTo>
                <a:lnTo>
                  <a:pt x="484" y="751"/>
                </a:lnTo>
                <a:lnTo>
                  <a:pt x="484" y="664"/>
                </a:lnTo>
                <a:cubicBezTo>
                  <a:pt x="584" y="650"/>
                  <a:pt x="661" y="564"/>
                  <a:pt x="661" y="461"/>
                </a:cubicBezTo>
                <a:close/>
                <a:moveTo>
                  <a:pt x="450" y="558"/>
                </a:moveTo>
                <a:cubicBezTo>
                  <a:pt x="451" y="558"/>
                  <a:pt x="451" y="558"/>
                  <a:pt x="452" y="558"/>
                </a:cubicBezTo>
                <a:cubicBezTo>
                  <a:pt x="453" y="558"/>
                  <a:pt x="453" y="558"/>
                  <a:pt x="454" y="558"/>
                </a:cubicBezTo>
                <a:cubicBezTo>
                  <a:pt x="509" y="558"/>
                  <a:pt x="554" y="514"/>
                  <a:pt x="554" y="459"/>
                </a:cubicBezTo>
                <a:lnTo>
                  <a:pt x="554" y="218"/>
                </a:lnTo>
                <a:cubicBezTo>
                  <a:pt x="554" y="163"/>
                  <a:pt x="509" y="118"/>
                  <a:pt x="454" y="118"/>
                </a:cubicBezTo>
                <a:cubicBezTo>
                  <a:pt x="453" y="118"/>
                  <a:pt x="453" y="118"/>
                  <a:pt x="452" y="118"/>
                </a:cubicBezTo>
                <a:cubicBezTo>
                  <a:pt x="452" y="118"/>
                  <a:pt x="451" y="118"/>
                  <a:pt x="450" y="118"/>
                </a:cubicBezTo>
                <a:cubicBezTo>
                  <a:pt x="395" y="118"/>
                  <a:pt x="351" y="163"/>
                  <a:pt x="351" y="218"/>
                </a:cubicBezTo>
                <a:lnTo>
                  <a:pt x="351" y="459"/>
                </a:lnTo>
                <a:cubicBezTo>
                  <a:pt x="351" y="514"/>
                  <a:pt x="395" y="558"/>
                  <a:pt x="450" y="558"/>
                </a:cubicBezTo>
                <a:close/>
                <a:moveTo>
                  <a:pt x="452" y="0"/>
                </a:moveTo>
                <a:cubicBezTo>
                  <a:pt x="702" y="0"/>
                  <a:pt x="904" y="203"/>
                  <a:pt x="904" y="453"/>
                </a:cubicBezTo>
                <a:cubicBezTo>
                  <a:pt x="904" y="702"/>
                  <a:pt x="702" y="905"/>
                  <a:pt x="452" y="905"/>
                </a:cubicBezTo>
                <a:cubicBezTo>
                  <a:pt x="202" y="905"/>
                  <a:pt x="0" y="702"/>
                  <a:pt x="0" y="453"/>
                </a:cubicBezTo>
                <a:cubicBezTo>
                  <a:pt x="0" y="203"/>
                  <a:pt x="202" y="0"/>
                  <a:pt x="4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zh-CN" altLang="en-US" sz="1867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8"/>
          <p:cNvSpPr txBox="1"/>
          <p:nvPr/>
        </p:nvSpPr>
        <p:spPr>
          <a:xfrm>
            <a:off x="1653111" y="5623531"/>
            <a:ext cx="2339053" cy="523196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主讲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：段慧青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1097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blinds dir="vert"/>
      </p:transition>
    </mc:Choice>
    <mc:Fallback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1" decel="5333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2" grpId="0" animBg="1"/>
      <p:bldP spid="13" grpId="0" animBg="1"/>
      <p:bldP spid="14" grpId="0" animBg="1"/>
      <p:bldP spid="15" grpId="0" animBg="1"/>
      <p:bldP spid="18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/>
        </p:nvSpPr>
        <p:spPr bwMode="auto">
          <a:xfrm>
            <a:off x="314789" y="398913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3" name="TextBox 4"/>
          <p:cNvSpPr txBox="1"/>
          <p:nvPr/>
        </p:nvSpPr>
        <p:spPr>
          <a:xfrm>
            <a:off x="909903" y="393238"/>
            <a:ext cx="518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判断闰年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197315" y="1408060"/>
            <a:ext cx="1794326" cy="1794326"/>
            <a:chOff x="6065768" y="1179460"/>
            <a:chExt cx="1794326" cy="1794326"/>
          </a:xfrm>
        </p:grpSpPr>
        <p:sp>
          <p:nvSpPr>
            <p:cNvPr id="6" name="泪滴形 5"/>
            <p:cNvSpPr/>
            <p:nvPr/>
          </p:nvSpPr>
          <p:spPr>
            <a:xfrm rot="8173106">
              <a:off x="6065768" y="1179460"/>
              <a:ext cx="1794326" cy="1794326"/>
            </a:xfrm>
            <a:prstGeom prst="teardrop">
              <a:avLst/>
            </a:prstGeom>
            <a:solidFill>
              <a:srgbClr val="1F71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6315269" y="1362077"/>
              <a:ext cx="1295324" cy="1295324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逻辑</a:t>
              </a:r>
              <a:r>
                <a:rPr lang="zh-CN" altLang="en-US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运算符</a:t>
              </a:r>
              <a:endPara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973647"/>
              </p:ext>
            </p:extLst>
          </p:nvPr>
        </p:nvGraphicFramePr>
        <p:xfrm>
          <a:off x="858014" y="3767138"/>
          <a:ext cx="10472928" cy="2585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3229"/>
                <a:gridCol w="2223229"/>
                <a:gridCol w="3013235"/>
                <a:gridCol w="3013235"/>
              </a:tblGrid>
              <a:tr h="4932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900" kern="100" dirty="0">
                          <a:effectLst/>
                        </a:rPr>
                        <a:t>运算符</a:t>
                      </a:r>
                      <a:endParaRPr lang="zh-CN" sz="19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8066" marR="1280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900" kern="100" dirty="0">
                          <a:effectLst/>
                        </a:rPr>
                        <a:t>与：</a:t>
                      </a:r>
                      <a:r>
                        <a:rPr lang="en-US" sz="1900" kern="100" dirty="0">
                          <a:solidFill>
                            <a:srgbClr val="FF0000"/>
                          </a:solidFill>
                          <a:effectLst/>
                        </a:rPr>
                        <a:t>and</a:t>
                      </a:r>
                      <a:endParaRPr lang="zh-CN" sz="19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8066" marR="1280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900" kern="100" dirty="0">
                          <a:effectLst/>
                        </a:rPr>
                        <a:t>或：</a:t>
                      </a:r>
                      <a:r>
                        <a:rPr lang="en-US" sz="1900" kern="100" dirty="0">
                          <a:solidFill>
                            <a:srgbClr val="FF0000"/>
                          </a:solidFill>
                          <a:effectLst/>
                        </a:rPr>
                        <a:t>or</a:t>
                      </a:r>
                      <a:endParaRPr lang="zh-CN" sz="19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8066" marR="1280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900" kern="100">
                          <a:effectLst/>
                        </a:rPr>
                        <a:t>非：</a:t>
                      </a:r>
                      <a:r>
                        <a:rPr lang="en-US" sz="1900" kern="100">
                          <a:effectLst/>
                        </a:rPr>
                        <a:t>not</a:t>
                      </a:r>
                      <a:endParaRPr lang="zh-CN" sz="19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8066" marR="128066" marT="0" marB="0" anchor="ctr"/>
                </a:tc>
              </a:tr>
              <a:tr h="5976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900" kern="100" dirty="0">
                          <a:effectLst/>
                        </a:rPr>
                        <a:t>规则</a:t>
                      </a:r>
                      <a:endParaRPr lang="zh-CN" sz="19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8066" marR="1280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900" kern="100">
                          <a:effectLst/>
                        </a:rPr>
                        <a:t>同真为真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900" kern="100">
                          <a:effectLst/>
                        </a:rPr>
                        <a:t>其余为假</a:t>
                      </a:r>
                      <a:endParaRPr lang="zh-CN" sz="19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8066" marR="1280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900" kern="100" dirty="0">
                          <a:effectLst/>
                        </a:rPr>
                        <a:t>同假为假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900" kern="100" dirty="0">
                          <a:effectLst/>
                        </a:rPr>
                        <a:t>其余为真</a:t>
                      </a:r>
                      <a:endParaRPr lang="zh-CN" sz="19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8066" marR="1280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900" kern="100">
                          <a:effectLst/>
                        </a:rPr>
                        <a:t>真假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900" kern="100">
                          <a:effectLst/>
                        </a:rPr>
                        <a:t>假真</a:t>
                      </a:r>
                      <a:endParaRPr lang="zh-CN" sz="19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8066" marR="128066" marT="0" marB="0" anchor="ctr"/>
                </a:tc>
              </a:tr>
              <a:tr h="14940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900" kern="100" dirty="0">
                          <a:effectLst/>
                        </a:rPr>
                        <a:t> </a:t>
                      </a:r>
                      <a:endParaRPr lang="zh-CN" sz="19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900" kern="100" dirty="0">
                          <a:effectLst/>
                        </a:rPr>
                        <a:t>T and T = True</a:t>
                      </a:r>
                      <a:endParaRPr lang="zh-CN" sz="19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900" kern="100" dirty="0">
                          <a:effectLst/>
                        </a:rPr>
                        <a:t>T and F = False</a:t>
                      </a:r>
                      <a:endParaRPr lang="zh-CN" sz="19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900" kern="100" dirty="0">
                          <a:effectLst/>
                        </a:rPr>
                        <a:t>F and F = False</a:t>
                      </a:r>
                      <a:endParaRPr lang="zh-CN" sz="19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900" kern="100" dirty="0">
                          <a:effectLst/>
                        </a:rPr>
                        <a:t> </a:t>
                      </a:r>
                      <a:endParaRPr lang="zh-CN" sz="19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8066" marR="1280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900" kern="100">
                          <a:effectLst/>
                        </a:rPr>
                        <a:t>T or T = True</a:t>
                      </a:r>
                      <a:endParaRPr lang="zh-CN" sz="19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900" kern="100">
                          <a:effectLst/>
                        </a:rPr>
                        <a:t>T or F = True</a:t>
                      </a:r>
                      <a:endParaRPr lang="zh-CN" sz="19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900" kern="100">
                          <a:effectLst/>
                        </a:rPr>
                        <a:t>F or F = False</a:t>
                      </a:r>
                      <a:endParaRPr lang="zh-CN" sz="19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8066" marR="1280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900" kern="100" dirty="0">
                          <a:effectLst/>
                        </a:rPr>
                        <a:t>Not  T = False</a:t>
                      </a:r>
                      <a:endParaRPr lang="zh-CN" sz="19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900" kern="100" dirty="0">
                          <a:effectLst/>
                        </a:rPr>
                        <a:t>Not  F = True</a:t>
                      </a:r>
                      <a:endParaRPr lang="zh-CN" sz="19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8066" marR="128066" marT="0" marB="0" anchor="ctr"/>
                </a:tc>
              </a:tr>
            </a:tbl>
          </a:graphicData>
        </a:graphic>
      </p:graphicFrame>
      <p:cxnSp>
        <p:nvCxnSpPr>
          <p:cNvPr id="10" name="直接箭头连接符 9"/>
          <p:cNvCxnSpPr/>
          <p:nvPr/>
        </p:nvCxnSpPr>
        <p:spPr>
          <a:xfrm>
            <a:off x="8848725" y="6888163"/>
            <a:ext cx="123825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8829675" y="6686550"/>
            <a:ext cx="123825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292475" y="37671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6227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/>
        </p:nvSpPr>
        <p:spPr bwMode="auto">
          <a:xfrm>
            <a:off x="314789" y="398913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3" name="TextBox 4"/>
          <p:cNvSpPr txBox="1"/>
          <p:nvPr/>
        </p:nvSpPr>
        <p:spPr>
          <a:xfrm>
            <a:off x="909903" y="393238"/>
            <a:ext cx="518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判断闰年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503644" y="1785423"/>
            <a:ext cx="8554756" cy="4565949"/>
            <a:chOff x="278607" y="3160117"/>
            <a:chExt cx="1973261" cy="1294775"/>
          </a:xfrm>
        </p:grpSpPr>
        <p:sp>
          <p:nvSpPr>
            <p:cNvPr id="5" name="Rectangle 18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278607" y="3160117"/>
              <a:ext cx="1966912" cy="358775"/>
            </a:xfrm>
            <a:prstGeom prst="rect">
              <a:avLst/>
            </a:prstGeom>
            <a:solidFill>
              <a:srgbClr val="1F7173"/>
            </a:solidFill>
            <a:ln w="127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zh-CN" altLang="zh-CN" sz="3200" b="1" dirty="0" smtClean="0">
                  <a:solidFill>
                    <a:srgbClr val="FFFF00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判断</a:t>
              </a:r>
              <a:r>
                <a:rPr lang="zh-CN" altLang="zh-CN" sz="3200" b="1" dirty="0">
                  <a:solidFill>
                    <a:srgbClr val="FFFF00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闰年问题</a:t>
              </a:r>
            </a:p>
            <a:p>
              <a:pPr algn="ctr">
                <a:lnSpc>
                  <a:spcPct val="120000"/>
                </a:lnSpc>
                <a:defRPr/>
              </a:pP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Rectangle 19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281779" y="3518892"/>
              <a:ext cx="1970089" cy="9360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wrap="non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en-GB" altLang="zh-CN" sz="1400" dirty="0">
                <a:solidFill>
                  <a:srgbClr val="333333"/>
                </a:solidFill>
                <a:cs typeface="Arial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06618" y="3568928"/>
              <a:ext cx="1841948" cy="1106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endParaRPr lang="en-GB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2026509" y="3353164"/>
            <a:ext cx="74511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+mn-ea"/>
              </a:rPr>
              <a:t>        </a:t>
            </a:r>
            <a:r>
              <a:rPr lang="zh-CN" altLang="zh-CN" sz="2800" dirty="0" smtClean="0">
                <a:latin typeface="+mn-ea"/>
              </a:rPr>
              <a:t>打开</a:t>
            </a:r>
            <a:r>
              <a:rPr lang="zh-CN" altLang="zh-CN" sz="2800" dirty="0">
                <a:latin typeface="+mn-ea"/>
              </a:rPr>
              <a:t>程序任务二</a:t>
            </a:r>
            <a:r>
              <a:rPr lang="en-US" altLang="zh-CN" sz="2800" dirty="0">
                <a:latin typeface="+mn-ea"/>
              </a:rPr>
              <a:t>.</a:t>
            </a:r>
            <a:r>
              <a:rPr lang="en-US" altLang="zh-CN" sz="2800" dirty="0" err="1">
                <a:latin typeface="+mn-ea"/>
              </a:rPr>
              <a:t>py</a:t>
            </a:r>
            <a:r>
              <a:rPr lang="en-US" altLang="zh-CN" sz="2800" dirty="0">
                <a:latin typeface="+mn-ea"/>
              </a:rPr>
              <a:t> </a:t>
            </a:r>
            <a:r>
              <a:rPr lang="zh-CN" altLang="zh-CN" sz="2800" dirty="0">
                <a:latin typeface="+mn-ea"/>
              </a:rPr>
              <a:t>，补充完整，使程序能够判断用户输入的年份是否为闰年。</a:t>
            </a:r>
          </a:p>
          <a:p>
            <a:endParaRPr lang="en-US" altLang="zh-CN" sz="2800" dirty="0" smtClean="0">
              <a:solidFill>
                <a:srgbClr val="00B050"/>
              </a:solidFill>
              <a:latin typeface="+mn-ea"/>
            </a:endParaRPr>
          </a:p>
          <a:p>
            <a:r>
              <a:rPr lang="zh-CN" altLang="zh-CN" sz="2800" dirty="0" smtClean="0">
                <a:solidFill>
                  <a:srgbClr val="00B050"/>
                </a:solidFill>
                <a:latin typeface="+mn-ea"/>
              </a:rPr>
              <a:t>判断</a:t>
            </a:r>
            <a:r>
              <a:rPr lang="zh-CN" altLang="zh-CN" sz="2800" dirty="0">
                <a:solidFill>
                  <a:srgbClr val="00B050"/>
                </a:solidFill>
                <a:latin typeface="+mn-ea"/>
              </a:rPr>
              <a:t>闰年的条件是</a:t>
            </a:r>
            <a:r>
              <a:rPr lang="zh-CN" altLang="zh-CN" sz="2800" dirty="0" smtClean="0">
                <a:latin typeface="+mn-ea"/>
              </a:rPr>
              <a:t>：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 smtClean="0">
                <a:latin typeface="+mn-ea"/>
              </a:rPr>
              <a:t>        </a:t>
            </a:r>
            <a:r>
              <a:rPr lang="zh-CN" altLang="zh-CN" sz="2800" dirty="0" smtClean="0">
                <a:latin typeface="+mn-ea"/>
              </a:rPr>
              <a:t>如果</a:t>
            </a:r>
            <a:r>
              <a:rPr lang="zh-CN" altLang="zh-CN" sz="2800" dirty="0">
                <a:latin typeface="+mn-ea"/>
              </a:rPr>
              <a:t>该年份能被</a:t>
            </a:r>
            <a:r>
              <a:rPr lang="en-US" altLang="zh-CN" sz="2800" dirty="0">
                <a:latin typeface="+mn-ea"/>
              </a:rPr>
              <a:t>4</a:t>
            </a:r>
            <a:r>
              <a:rPr lang="zh-CN" altLang="zh-CN" sz="2800" dirty="0">
                <a:latin typeface="+mn-ea"/>
              </a:rPr>
              <a:t>整除但不能被</a:t>
            </a:r>
            <a:r>
              <a:rPr lang="en-US" altLang="zh-CN" sz="2800" dirty="0">
                <a:latin typeface="+mn-ea"/>
              </a:rPr>
              <a:t>100</a:t>
            </a:r>
            <a:r>
              <a:rPr lang="zh-CN" altLang="zh-CN" sz="2800" dirty="0" smtClean="0">
                <a:latin typeface="+mn-ea"/>
              </a:rPr>
              <a:t>整除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 smtClean="0">
                <a:latin typeface="+mn-ea"/>
              </a:rPr>
              <a:t>        </a:t>
            </a:r>
            <a:r>
              <a:rPr lang="zh-CN" altLang="zh-CN" sz="2800" dirty="0" smtClean="0">
                <a:latin typeface="+mn-ea"/>
              </a:rPr>
              <a:t>或者</a:t>
            </a:r>
            <a:r>
              <a:rPr lang="zh-CN" altLang="zh-CN" sz="2800" dirty="0">
                <a:latin typeface="+mn-ea"/>
              </a:rPr>
              <a:t>能被</a:t>
            </a:r>
            <a:r>
              <a:rPr lang="en-US" altLang="zh-CN" sz="2800" dirty="0">
                <a:latin typeface="+mn-ea"/>
              </a:rPr>
              <a:t>400</a:t>
            </a:r>
            <a:r>
              <a:rPr lang="zh-CN" altLang="zh-CN" sz="2800" dirty="0">
                <a:latin typeface="+mn-ea"/>
              </a:rPr>
              <a:t>整除，则该年为闰年。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2506588" y="5153867"/>
            <a:ext cx="351707" cy="325894"/>
            <a:chOff x="3108276" y="1499353"/>
            <a:chExt cx="1196335" cy="1108531"/>
          </a:xfrm>
        </p:grpSpPr>
        <p:sp>
          <p:nvSpPr>
            <p:cNvPr id="22" name="椭圆 1"/>
            <p:cNvSpPr/>
            <p:nvPr/>
          </p:nvSpPr>
          <p:spPr>
            <a:xfrm rot="16200000">
              <a:off x="3163813" y="1467086"/>
              <a:ext cx="1095032" cy="1186564"/>
            </a:xfrm>
            <a:custGeom>
              <a:avLst/>
              <a:gdLst/>
              <a:ahLst/>
              <a:cxnLst/>
              <a:rect l="l" t="t" r="r" b="b"/>
              <a:pathLst>
                <a:path w="3456384" h="3744416">
                  <a:moveTo>
                    <a:pt x="1728192" y="0"/>
                  </a:moveTo>
                  <a:cubicBezTo>
                    <a:pt x="2682646" y="0"/>
                    <a:pt x="3456384" y="773738"/>
                    <a:pt x="3456384" y="1728192"/>
                  </a:cubicBezTo>
                  <a:cubicBezTo>
                    <a:pt x="3456384" y="2620989"/>
                    <a:pt x="2779384" y="3355664"/>
                    <a:pt x="1910712" y="3446573"/>
                  </a:cubicBezTo>
                  <a:lnTo>
                    <a:pt x="1712150" y="3744416"/>
                  </a:lnTo>
                  <a:lnTo>
                    <a:pt x="1509954" y="3441122"/>
                  </a:lnTo>
                  <a:cubicBezTo>
                    <a:pt x="658425" y="3335335"/>
                    <a:pt x="0" y="2608655"/>
                    <a:pt x="0" y="1728192"/>
                  </a:cubicBezTo>
                  <a:cubicBezTo>
                    <a:pt x="0" y="773738"/>
                    <a:pt x="773738" y="0"/>
                    <a:pt x="1728192" y="0"/>
                  </a:cubicBezTo>
                  <a:close/>
                </a:path>
              </a:pathLst>
            </a:custGeom>
            <a:solidFill>
              <a:srgbClr val="358095"/>
            </a:solidFill>
            <a:ln w="12700" cap="flat" cmpd="sng" algn="ctr">
              <a:noFill/>
              <a:prstDash val="solid"/>
            </a:ln>
            <a:effectLst/>
          </p:spPr>
          <p:txBody>
            <a:bodyPr lIns="86404" tIns="43202" rIns="86404" bIns="43202" anchor="ctr"/>
            <a:lstStyle/>
            <a:p>
              <a:pPr algn="ctr">
                <a:defRPr/>
              </a:pPr>
              <a:endParaRPr lang="en-US" sz="1000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108276" y="1499353"/>
              <a:ext cx="1107097" cy="1108531"/>
            </a:xfrm>
            <a:prstGeom prst="ellipse">
              <a:avLst/>
            </a:prstGeom>
            <a:solidFill>
              <a:srgbClr val="1F7173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518946" y="5611650"/>
            <a:ext cx="344920" cy="319604"/>
            <a:chOff x="3108276" y="1499353"/>
            <a:chExt cx="1196337" cy="1108533"/>
          </a:xfrm>
        </p:grpSpPr>
        <p:sp>
          <p:nvSpPr>
            <p:cNvPr id="25" name="椭圆 1"/>
            <p:cNvSpPr/>
            <p:nvPr/>
          </p:nvSpPr>
          <p:spPr>
            <a:xfrm rot="16200000">
              <a:off x="3163815" y="1467088"/>
              <a:ext cx="1095032" cy="1186564"/>
            </a:xfrm>
            <a:custGeom>
              <a:avLst/>
              <a:gdLst/>
              <a:ahLst/>
              <a:cxnLst/>
              <a:rect l="l" t="t" r="r" b="b"/>
              <a:pathLst>
                <a:path w="3456384" h="3744416">
                  <a:moveTo>
                    <a:pt x="1728192" y="0"/>
                  </a:moveTo>
                  <a:cubicBezTo>
                    <a:pt x="2682646" y="0"/>
                    <a:pt x="3456384" y="773738"/>
                    <a:pt x="3456384" y="1728192"/>
                  </a:cubicBezTo>
                  <a:cubicBezTo>
                    <a:pt x="3456384" y="2620989"/>
                    <a:pt x="2779384" y="3355664"/>
                    <a:pt x="1910712" y="3446573"/>
                  </a:cubicBezTo>
                  <a:lnTo>
                    <a:pt x="1712150" y="3744416"/>
                  </a:lnTo>
                  <a:lnTo>
                    <a:pt x="1509954" y="3441122"/>
                  </a:lnTo>
                  <a:cubicBezTo>
                    <a:pt x="658425" y="3335335"/>
                    <a:pt x="0" y="2608655"/>
                    <a:pt x="0" y="1728192"/>
                  </a:cubicBezTo>
                  <a:cubicBezTo>
                    <a:pt x="0" y="773738"/>
                    <a:pt x="773738" y="0"/>
                    <a:pt x="1728192" y="0"/>
                  </a:cubicBezTo>
                  <a:close/>
                </a:path>
              </a:pathLst>
            </a:custGeom>
            <a:solidFill>
              <a:srgbClr val="358095"/>
            </a:solidFill>
            <a:ln w="12700" cap="flat" cmpd="sng" algn="ctr">
              <a:noFill/>
              <a:prstDash val="solid"/>
            </a:ln>
            <a:effectLst/>
          </p:spPr>
          <p:txBody>
            <a:bodyPr lIns="86404" tIns="43202" rIns="86404" bIns="43202" anchor="ctr"/>
            <a:lstStyle/>
            <a:p>
              <a:pPr algn="ctr">
                <a:defRPr/>
              </a:pPr>
              <a:endParaRPr lang="en-US" sz="1000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108276" y="1499353"/>
              <a:ext cx="1107097" cy="1108531"/>
            </a:xfrm>
            <a:prstGeom prst="ellipse">
              <a:avLst/>
            </a:prstGeom>
            <a:solidFill>
              <a:srgbClr val="1F7173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sz="14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1435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85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95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/>
        </p:nvSpPr>
        <p:spPr bwMode="auto">
          <a:xfrm>
            <a:off x="314789" y="398913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3" name="TextBox 4"/>
          <p:cNvSpPr txBox="1"/>
          <p:nvPr/>
        </p:nvSpPr>
        <p:spPr>
          <a:xfrm>
            <a:off x="909903" y="393238"/>
            <a:ext cx="518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判断闰年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041268" y="2535648"/>
            <a:ext cx="816410" cy="756490"/>
            <a:chOff x="3108276" y="1499353"/>
            <a:chExt cx="1196335" cy="1108531"/>
          </a:xfrm>
        </p:grpSpPr>
        <p:sp>
          <p:nvSpPr>
            <p:cNvPr id="8" name="椭圆 1"/>
            <p:cNvSpPr/>
            <p:nvPr/>
          </p:nvSpPr>
          <p:spPr>
            <a:xfrm rot="16200000">
              <a:off x="3163813" y="1467086"/>
              <a:ext cx="1095032" cy="1186564"/>
            </a:xfrm>
            <a:custGeom>
              <a:avLst/>
              <a:gdLst/>
              <a:ahLst/>
              <a:cxnLst/>
              <a:rect l="l" t="t" r="r" b="b"/>
              <a:pathLst>
                <a:path w="3456384" h="3744416">
                  <a:moveTo>
                    <a:pt x="1728192" y="0"/>
                  </a:moveTo>
                  <a:cubicBezTo>
                    <a:pt x="2682646" y="0"/>
                    <a:pt x="3456384" y="773738"/>
                    <a:pt x="3456384" y="1728192"/>
                  </a:cubicBezTo>
                  <a:cubicBezTo>
                    <a:pt x="3456384" y="2620989"/>
                    <a:pt x="2779384" y="3355664"/>
                    <a:pt x="1910712" y="3446573"/>
                  </a:cubicBezTo>
                  <a:lnTo>
                    <a:pt x="1712150" y="3744416"/>
                  </a:lnTo>
                  <a:lnTo>
                    <a:pt x="1509954" y="3441122"/>
                  </a:lnTo>
                  <a:cubicBezTo>
                    <a:pt x="658425" y="3335335"/>
                    <a:pt x="0" y="2608655"/>
                    <a:pt x="0" y="1728192"/>
                  </a:cubicBezTo>
                  <a:cubicBezTo>
                    <a:pt x="0" y="773738"/>
                    <a:pt x="773738" y="0"/>
                    <a:pt x="1728192" y="0"/>
                  </a:cubicBezTo>
                  <a:close/>
                </a:path>
              </a:pathLst>
            </a:custGeom>
            <a:solidFill>
              <a:srgbClr val="358095"/>
            </a:solidFill>
            <a:ln w="12700" cap="flat" cmpd="sng" algn="ctr">
              <a:noFill/>
              <a:prstDash val="solid"/>
            </a:ln>
            <a:effectLst/>
          </p:spPr>
          <p:txBody>
            <a:bodyPr lIns="86404" tIns="43202" rIns="86404" bIns="43202" anchor="ctr"/>
            <a:lstStyle/>
            <a:p>
              <a:pPr algn="ctr">
                <a:defRPr/>
              </a:pPr>
              <a:endParaRPr lang="en-US" sz="1000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108276" y="1499353"/>
              <a:ext cx="1107097" cy="1108531"/>
            </a:xfrm>
            <a:prstGeom prst="ellipse">
              <a:avLst/>
            </a:prstGeom>
            <a:solidFill>
              <a:srgbClr val="1F7173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041268" y="3682674"/>
            <a:ext cx="816410" cy="756490"/>
            <a:chOff x="3108276" y="1499353"/>
            <a:chExt cx="1196335" cy="1108531"/>
          </a:xfrm>
        </p:grpSpPr>
        <p:sp>
          <p:nvSpPr>
            <p:cNvPr id="11" name="椭圆 1"/>
            <p:cNvSpPr/>
            <p:nvPr/>
          </p:nvSpPr>
          <p:spPr>
            <a:xfrm rot="16200000">
              <a:off x="3163813" y="1467086"/>
              <a:ext cx="1095032" cy="1186564"/>
            </a:xfrm>
            <a:custGeom>
              <a:avLst/>
              <a:gdLst/>
              <a:ahLst/>
              <a:cxnLst/>
              <a:rect l="l" t="t" r="r" b="b"/>
              <a:pathLst>
                <a:path w="3456384" h="3744416">
                  <a:moveTo>
                    <a:pt x="1728192" y="0"/>
                  </a:moveTo>
                  <a:cubicBezTo>
                    <a:pt x="2682646" y="0"/>
                    <a:pt x="3456384" y="773738"/>
                    <a:pt x="3456384" y="1728192"/>
                  </a:cubicBezTo>
                  <a:cubicBezTo>
                    <a:pt x="3456384" y="2620989"/>
                    <a:pt x="2779384" y="3355664"/>
                    <a:pt x="1910712" y="3446573"/>
                  </a:cubicBezTo>
                  <a:lnTo>
                    <a:pt x="1712150" y="3744416"/>
                  </a:lnTo>
                  <a:lnTo>
                    <a:pt x="1509954" y="3441122"/>
                  </a:lnTo>
                  <a:cubicBezTo>
                    <a:pt x="658425" y="3335335"/>
                    <a:pt x="0" y="2608655"/>
                    <a:pt x="0" y="1728192"/>
                  </a:cubicBezTo>
                  <a:cubicBezTo>
                    <a:pt x="0" y="773738"/>
                    <a:pt x="773738" y="0"/>
                    <a:pt x="1728192" y="0"/>
                  </a:cubicBezTo>
                  <a:close/>
                </a:path>
              </a:pathLst>
            </a:custGeom>
            <a:solidFill>
              <a:srgbClr val="1F7173"/>
            </a:solidFill>
            <a:ln w="12700" cap="flat" cmpd="sng" algn="ctr">
              <a:noFill/>
              <a:prstDash val="solid"/>
            </a:ln>
            <a:effectLst/>
          </p:spPr>
          <p:txBody>
            <a:bodyPr lIns="86404" tIns="43202" rIns="86404" bIns="43202" anchor="ctr"/>
            <a:lstStyle/>
            <a:p>
              <a:pPr algn="ctr">
                <a:defRPr/>
              </a:pPr>
              <a:endParaRPr lang="en-US" sz="1000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108276" y="1499353"/>
              <a:ext cx="1107097" cy="1108531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041268" y="4730844"/>
            <a:ext cx="816410" cy="756490"/>
            <a:chOff x="3108276" y="1499353"/>
            <a:chExt cx="1196335" cy="1108531"/>
          </a:xfrm>
        </p:grpSpPr>
        <p:sp>
          <p:nvSpPr>
            <p:cNvPr id="14" name="椭圆 1"/>
            <p:cNvSpPr/>
            <p:nvPr/>
          </p:nvSpPr>
          <p:spPr>
            <a:xfrm rot="16200000">
              <a:off x="3163813" y="1467086"/>
              <a:ext cx="1095032" cy="1186564"/>
            </a:xfrm>
            <a:custGeom>
              <a:avLst/>
              <a:gdLst/>
              <a:ahLst/>
              <a:cxnLst/>
              <a:rect l="l" t="t" r="r" b="b"/>
              <a:pathLst>
                <a:path w="3456384" h="3744416">
                  <a:moveTo>
                    <a:pt x="1728192" y="0"/>
                  </a:moveTo>
                  <a:cubicBezTo>
                    <a:pt x="2682646" y="0"/>
                    <a:pt x="3456384" y="773738"/>
                    <a:pt x="3456384" y="1728192"/>
                  </a:cubicBezTo>
                  <a:cubicBezTo>
                    <a:pt x="3456384" y="2620989"/>
                    <a:pt x="2779384" y="3355664"/>
                    <a:pt x="1910712" y="3446573"/>
                  </a:cubicBezTo>
                  <a:lnTo>
                    <a:pt x="1712150" y="3744416"/>
                  </a:lnTo>
                  <a:lnTo>
                    <a:pt x="1509954" y="3441122"/>
                  </a:lnTo>
                  <a:cubicBezTo>
                    <a:pt x="658425" y="3335335"/>
                    <a:pt x="0" y="2608655"/>
                    <a:pt x="0" y="1728192"/>
                  </a:cubicBezTo>
                  <a:cubicBezTo>
                    <a:pt x="0" y="773738"/>
                    <a:pt x="773738" y="0"/>
                    <a:pt x="1728192" y="0"/>
                  </a:cubicBezTo>
                  <a:close/>
                </a:path>
              </a:pathLst>
            </a:custGeom>
            <a:solidFill>
              <a:srgbClr val="1F7173"/>
            </a:solidFill>
            <a:ln w="12700" cap="flat" cmpd="sng" algn="ctr">
              <a:noFill/>
              <a:prstDash val="solid"/>
            </a:ln>
            <a:effectLst/>
          </p:spPr>
          <p:txBody>
            <a:bodyPr lIns="86404" tIns="43202" rIns="86404" bIns="43202" anchor="ctr"/>
            <a:lstStyle/>
            <a:p>
              <a:pPr algn="ctr">
                <a:defRPr/>
              </a:pPr>
              <a:endParaRPr lang="en-US" sz="1000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108276" y="1499353"/>
              <a:ext cx="1107097" cy="1108531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14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</p:grpSp>
      <p:sp>
        <p:nvSpPr>
          <p:cNvPr id="19" name="TextBox 15"/>
          <p:cNvSpPr txBox="1"/>
          <p:nvPr/>
        </p:nvSpPr>
        <p:spPr>
          <a:xfrm>
            <a:off x="6863234" y="2604339"/>
            <a:ext cx="4204815" cy="1177227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程序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上定义的年份是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year,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不要直接用流程图中的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y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去编写程序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6863235" y="3770554"/>
            <a:ext cx="4204814" cy="62322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注意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and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和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or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的使用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6863235" y="4826000"/>
            <a:ext cx="4204814" cy="1177227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这里判断闰年还可以用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if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嵌套计算，所有任务做完后可以回来试一试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23" name="图片 22"/>
          <p:cNvPicPr/>
          <p:nvPr/>
        </p:nvPicPr>
        <p:blipFill>
          <a:blip r:embed="rId3"/>
          <a:stretch>
            <a:fillRect/>
          </a:stretch>
        </p:blipFill>
        <p:spPr>
          <a:xfrm>
            <a:off x="679623" y="1717589"/>
            <a:ext cx="4522572" cy="4720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703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75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75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75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75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75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1999" cy="1750224"/>
          </a:xfrm>
          <a:prstGeom prst="rect">
            <a:avLst/>
          </a:prstGeom>
          <a:solidFill>
            <a:srgbClr val="00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310" y="294854"/>
            <a:ext cx="6425381" cy="1337498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2498459" y="2786122"/>
            <a:ext cx="2416442" cy="2726466"/>
            <a:chOff x="1184011" y="4337050"/>
            <a:chExt cx="983554" cy="1109742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 rot="5400000" flipV="1">
              <a:off x="1120917" y="4400144"/>
              <a:ext cx="1109742" cy="98355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1F7173"/>
            </a:solidFill>
            <a:ln w="19050">
              <a:solidFill>
                <a:schemeClr val="bg1"/>
              </a:solidFill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  <a:reflection blurRad="6350" stA="50000" endA="300" endPos="35000" dist="50800" dir="5400000" sy="-100000" algn="bl" rotWithShape="0"/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600" dirty="0">
                <a:solidFill>
                  <a:schemeClr val="bg1"/>
                </a:solidFill>
              </a:endParaRPr>
            </a:p>
          </p:txBody>
        </p:sp>
        <p:sp>
          <p:nvSpPr>
            <p:cNvPr id="19" name="文本框 32"/>
            <p:cNvSpPr txBox="1"/>
            <p:nvPr/>
          </p:nvSpPr>
          <p:spPr>
            <a:xfrm>
              <a:off x="1268677" y="4610826"/>
              <a:ext cx="814222" cy="588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chemeClr val="bg1"/>
                  </a:solidFill>
                  <a:latin typeface="+mn-ea"/>
                </a:rPr>
                <a:t>04</a:t>
              </a:r>
              <a:endParaRPr lang="zh-CN" altLang="en-US" sz="88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0" name="TextBox 7"/>
          <p:cNvSpPr txBox="1"/>
          <p:nvPr/>
        </p:nvSpPr>
        <p:spPr>
          <a:xfrm>
            <a:off x="5668817" y="3568446"/>
            <a:ext cx="4057650" cy="962272"/>
          </a:xfrm>
          <a:prstGeom prst="rect">
            <a:avLst/>
          </a:prstGeom>
          <a:noFill/>
        </p:spPr>
        <p:txBody>
          <a:bodyPr wrap="square" lIns="38567" tIns="19283" rIns="38567" bIns="19283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6000" spc="1200" dirty="0" smtClean="0">
                <a:solidFill>
                  <a:srgbClr val="1F71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用户登录</a:t>
            </a:r>
            <a:endParaRPr lang="zh-CN" altLang="zh-CN" sz="6000" spc="1200" dirty="0">
              <a:solidFill>
                <a:srgbClr val="1F71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5771207" y="4549768"/>
            <a:ext cx="33537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604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decel="5333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75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/>
        </p:nvSpPr>
        <p:spPr bwMode="auto">
          <a:xfrm>
            <a:off x="314789" y="398913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3" name="TextBox 4"/>
          <p:cNvSpPr txBox="1"/>
          <p:nvPr/>
        </p:nvSpPr>
        <p:spPr>
          <a:xfrm>
            <a:off x="909903" y="393238"/>
            <a:ext cx="518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用户登录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741405" y="1705232"/>
            <a:ext cx="9602745" cy="4326871"/>
          </a:xfrm>
          <a:prstGeom prst="roundRect">
            <a:avLst>
              <a:gd name="adj" fmla="val 3195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994" y="2830084"/>
            <a:ext cx="2306902" cy="3455708"/>
          </a:xfrm>
          <a:prstGeom prst="rect">
            <a:avLst/>
          </a:prstGeom>
        </p:spPr>
      </p:pic>
      <p:sp>
        <p:nvSpPr>
          <p:cNvPr id="9" name="文本框 21"/>
          <p:cNvSpPr txBox="1"/>
          <p:nvPr/>
        </p:nvSpPr>
        <p:spPr>
          <a:xfrm>
            <a:off x="1039129" y="2114103"/>
            <a:ext cx="6535562" cy="310854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2800" dirty="0" smtClean="0">
                <a:latin typeface="+mn-ea"/>
              </a:rPr>
              <a:t>        </a:t>
            </a:r>
            <a:r>
              <a:rPr lang="zh-CN" altLang="zh-CN" sz="2800" dirty="0" smtClean="0">
                <a:latin typeface="+mn-ea"/>
              </a:rPr>
              <a:t>打开</a:t>
            </a:r>
            <a:r>
              <a:rPr lang="zh-CN" altLang="zh-CN" sz="2800" dirty="0">
                <a:latin typeface="+mn-ea"/>
              </a:rPr>
              <a:t>程序任务三</a:t>
            </a:r>
            <a:r>
              <a:rPr lang="en-US" altLang="zh-CN" sz="2800" dirty="0">
                <a:latin typeface="+mn-ea"/>
              </a:rPr>
              <a:t>.</a:t>
            </a:r>
            <a:r>
              <a:rPr lang="en-US" altLang="zh-CN" sz="2800" dirty="0" err="1">
                <a:latin typeface="+mn-ea"/>
              </a:rPr>
              <a:t>py</a:t>
            </a:r>
            <a:r>
              <a:rPr lang="en-US" altLang="zh-CN" sz="2800" dirty="0">
                <a:latin typeface="+mn-ea"/>
              </a:rPr>
              <a:t> </a:t>
            </a:r>
            <a:r>
              <a:rPr lang="zh-CN" altLang="zh-CN" sz="2800" dirty="0">
                <a:latin typeface="+mn-ea"/>
              </a:rPr>
              <a:t>，补充完整，实现用户账户登录功能（三种情况）：</a:t>
            </a:r>
          </a:p>
          <a:p>
            <a:r>
              <a:rPr lang="en-US" altLang="zh-CN" sz="2800" dirty="0" smtClean="0">
                <a:latin typeface="+mn-ea"/>
              </a:rPr>
              <a:t>     1.</a:t>
            </a:r>
            <a:r>
              <a:rPr lang="zh-CN" altLang="zh-CN" sz="2800" dirty="0" smtClean="0">
                <a:latin typeface="+mn-ea"/>
              </a:rPr>
              <a:t>用户名和密码匹配，则显示“欢迎登录”；</a:t>
            </a:r>
          </a:p>
          <a:p>
            <a:r>
              <a:rPr lang="en-US" altLang="zh-CN" sz="2800" dirty="0" smtClean="0">
                <a:latin typeface="+mn-ea"/>
              </a:rPr>
              <a:t>     2.</a:t>
            </a:r>
            <a:r>
              <a:rPr lang="zh-CN" altLang="zh-CN" sz="2800" dirty="0" smtClean="0">
                <a:latin typeface="+mn-ea"/>
              </a:rPr>
              <a:t>如果用户名匹配，但密码不匹配，则显示“您输入的密码有误”；</a:t>
            </a:r>
          </a:p>
          <a:p>
            <a:r>
              <a:rPr lang="en-US" altLang="zh-CN" sz="2800" dirty="0" smtClean="0">
                <a:latin typeface="+mn-ea"/>
              </a:rPr>
              <a:t>     3.</a:t>
            </a:r>
            <a:r>
              <a:rPr lang="zh-CN" altLang="zh-CN" sz="2800" dirty="0" smtClean="0">
                <a:latin typeface="+mn-ea"/>
              </a:rPr>
              <a:t>否则，显示“该账号不存在”。</a:t>
            </a:r>
            <a:endParaRPr lang="zh-CN" altLang="zh-CN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91207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75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75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/>
        </p:nvSpPr>
        <p:spPr bwMode="auto">
          <a:xfrm>
            <a:off x="314789" y="398913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3" name="TextBox 4"/>
          <p:cNvSpPr txBox="1"/>
          <p:nvPr/>
        </p:nvSpPr>
        <p:spPr>
          <a:xfrm>
            <a:off x="909903" y="393238"/>
            <a:ext cx="518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用户登录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54714" y="2947086"/>
            <a:ext cx="3406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这里所学知识是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if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嵌套语句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7256616" y="4043242"/>
            <a:ext cx="3406182" cy="43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User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和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pwd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(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密码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)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由自己设定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2" name="TextBox 15"/>
          <p:cNvSpPr txBox="1"/>
          <p:nvPr/>
        </p:nvSpPr>
        <p:spPr>
          <a:xfrm>
            <a:off x="7256616" y="4993518"/>
            <a:ext cx="3406182" cy="1545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设定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User==“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xiaowang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”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时要加引号，否则电脑会认定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xiaowang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是一个变量，执行出错。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6572616" y="3611055"/>
            <a:ext cx="3564000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cxnSp>
        <p:nvCxnSpPr>
          <p:cNvPr id="14" name="直接连接符 13"/>
          <p:cNvCxnSpPr/>
          <p:nvPr/>
        </p:nvCxnSpPr>
        <p:spPr>
          <a:xfrm>
            <a:off x="6572616" y="4782615"/>
            <a:ext cx="3564000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grpSp>
        <p:nvGrpSpPr>
          <p:cNvPr id="15" name="组合 14"/>
          <p:cNvGrpSpPr/>
          <p:nvPr/>
        </p:nvGrpSpPr>
        <p:grpSpPr>
          <a:xfrm>
            <a:off x="6531415" y="2856909"/>
            <a:ext cx="599448" cy="599448"/>
            <a:chOff x="4955424" y="1457564"/>
            <a:chExt cx="599448" cy="599448"/>
          </a:xfrm>
        </p:grpSpPr>
        <p:sp>
          <p:nvSpPr>
            <p:cNvPr id="16" name="椭圆 15"/>
            <p:cNvSpPr/>
            <p:nvPr/>
          </p:nvSpPr>
          <p:spPr>
            <a:xfrm>
              <a:off x="4955424" y="1457564"/>
              <a:ext cx="599448" cy="599448"/>
            </a:xfrm>
            <a:prstGeom prst="ellipse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5110341" y="1644432"/>
              <a:ext cx="289613" cy="227488"/>
            </a:xfrm>
            <a:custGeom>
              <a:avLst/>
              <a:gdLst>
                <a:gd name="T0" fmla="*/ 282 w 766"/>
                <a:gd name="T1" fmla="*/ 304 h 600"/>
                <a:gd name="T2" fmla="*/ 391 w 766"/>
                <a:gd name="T3" fmla="*/ 248 h 600"/>
                <a:gd name="T4" fmla="*/ 596 w 766"/>
                <a:gd name="T5" fmla="*/ 213 h 600"/>
                <a:gd name="T6" fmla="*/ 652 w 766"/>
                <a:gd name="T7" fmla="*/ 129 h 600"/>
                <a:gd name="T8" fmla="*/ 570 w 766"/>
                <a:gd name="T9" fmla="*/ 186 h 600"/>
                <a:gd name="T10" fmla="*/ 391 w 766"/>
                <a:gd name="T11" fmla="*/ 195 h 600"/>
                <a:gd name="T12" fmla="*/ 766 w 766"/>
                <a:gd name="T13" fmla="*/ 80 h 600"/>
                <a:gd name="T14" fmla="*/ 465 w 766"/>
                <a:gd name="T15" fmla="*/ 32 h 600"/>
                <a:gd name="T16" fmla="*/ 437 w 766"/>
                <a:gd name="T17" fmla="*/ 0 h 600"/>
                <a:gd name="T18" fmla="*/ 154 w 766"/>
                <a:gd name="T19" fmla="*/ 32 h 600"/>
                <a:gd name="T20" fmla="*/ 175 w 766"/>
                <a:gd name="T21" fmla="*/ 80 h 600"/>
                <a:gd name="T22" fmla="*/ 216 w 766"/>
                <a:gd name="T23" fmla="*/ 135 h 600"/>
                <a:gd name="T24" fmla="*/ 706 w 766"/>
                <a:gd name="T25" fmla="*/ 80 h 600"/>
                <a:gd name="T26" fmla="*/ 355 w 766"/>
                <a:gd name="T27" fmla="*/ 394 h 600"/>
                <a:gd name="T28" fmla="*/ 706 w 766"/>
                <a:gd name="T29" fmla="*/ 410 h 600"/>
                <a:gd name="T30" fmla="*/ 361 w 766"/>
                <a:gd name="T31" fmla="*/ 427 h 600"/>
                <a:gd name="T32" fmla="*/ 362 w 766"/>
                <a:gd name="T33" fmla="*/ 478 h 600"/>
                <a:gd name="T34" fmla="*/ 437 w 766"/>
                <a:gd name="T35" fmla="*/ 595 h 600"/>
                <a:gd name="T36" fmla="*/ 465 w 766"/>
                <a:gd name="T37" fmla="*/ 478 h 600"/>
                <a:gd name="T38" fmla="*/ 603 w 766"/>
                <a:gd name="T39" fmla="*/ 592 h 600"/>
                <a:gd name="T40" fmla="*/ 591 w 766"/>
                <a:gd name="T41" fmla="*/ 478 h 600"/>
                <a:gd name="T42" fmla="*/ 766 w 766"/>
                <a:gd name="T43" fmla="*/ 427 h 600"/>
                <a:gd name="T44" fmla="*/ 747 w 766"/>
                <a:gd name="T45" fmla="*/ 80 h 600"/>
                <a:gd name="T46" fmla="*/ 161 w 766"/>
                <a:gd name="T47" fmla="*/ 310 h 600"/>
                <a:gd name="T48" fmla="*/ 235 w 766"/>
                <a:gd name="T49" fmla="*/ 236 h 600"/>
                <a:gd name="T50" fmla="*/ 86 w 766"/>
                <a:gd name="T51" fmla="*/ 236 h 600"/>
                <a:gd name="T52" fmla="*/ 208 w 766"/>
                <a:gd name="T53" fmla="*/ 325 h 600"/>
                <a:gd name="T54" fmla="*/ 181 w 766"/>
                <a:gd name="T55" fmla="*/ 325 h 600"/>
                <a:gd name="T56" fmla="*/ 188 w 766"/>
                <a:gd name="T57" fmla="*/ 339 h 600"/>
                <a:gd name="T58" fmla="*/ 196 w 766"/>
                <a:gd name="T59" fmla="*/ 510 h 600"/>
                <a:gd name="T60" fmla="*/ 129 w 766"/>
                <a:gd name="T61" fmla="*/ 510 h 600"/>
                <a:gd name="T62" fmla="*/ 137 w 766"/>
                <a:gd name="T63" fmla="*/ 339 h 600"/>
                <a:gd name="T64" fmla="*/ 145 w 766"/>
                <a:gd name="T65" fmla="*/ 325 h 600"/>
                <a:gd name="T66" fmla="*/ 0 w 766"/>
                <a:gd name="T67" fmla="*/ 438 h 600"/>
                <a:gd name="T68" fmla="*/ 66 w 766"/>
                <a:gd name="T69" fmla="*/ 600 h 600"/>
                <a:gd name="T70" fmla="*/ 89 w 766"/>
                <a:gd name="T71" fmla="*/ 432 h 600"/>
                <a:gd name="T72" fmla="*/ 230 w 766"/>
                <a:gd name="T73" fmla="*/ 600 h 600"/>
                <a:gd name="T74" fmla="*/ 253 w 766"/>
                <a:gd name="T75" fmla="*/ 432 h 600"/>
                <a:gd name="T76" fmla="*/ 321 w 766"/>
                <a:gd name="T77" fmla="*/ 600 h 600"/>
                <a:gd name="T78" fmla="*/ 208 w 766"/>
                <a:gd name="T79" fmla="*/ 325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6" h="600">
                  <a:moveTo>
                    <a:pt x="391" y="195"/>
                  </a:moveTo>
                  <a:lnTo>
                    <a:pt x="282" y="304"/>
                  </a:lnTo>
                  <a:cubicBezTo>
                    <a:pt x="293" y="310"/>
                    <a:pt x="303" y="317"/>
                    <a:pt x="312" y="326"/>
                  </a:cubicBezTo>
                  <a:lnTo>
                    <a:pt x="391" y="248"/>
                  </a:lnTo>
                  <a:lnTo>
                    <a:pt x="476" y="333"/>
                  </a:lnTo>
                  <a:lnTo>
                    <a:pt x="596" y="213"/>
                  </a:lnTo>
                  <a:lnTo>
                    <a:pt x="614" y="259"/>
                  </a:lnTo>
                  <a:lnTo>
                    <a:pt x="652" y="129"/>
                  </a:lnTo>
                  <a:lnTo>
                    <a:pt x="522" y="167"/>
                  </a:lnTo>
                  <a:lnTo>
                    <a:pt x="570" y="186"/>
                  </a:lnTo>
                  <a:lnTo>
                    <a:pt x="476" y="280"/>
                  </a:lnTo>
                  <a:lnTo>
                    <a:pt x="391" y="195"/>
                  </a:lnTo>
                  <a:close/>
                  <a:moveTo>
                    <a:pt x="766" y="80"/>
                  </a:moveTo>
                  <a:lnTo>
                    <a:pt x="766" y="80"/>
                  </a:lnTo>
                  <a:lnTo>
                    <a:pt x="766" y="32"/>
                  </a:lnTo>
                  <a:lnTo>
                    <a:pt x="465" y="32"/>
                  </a:lnTo>
                  <a:lnTo>
                    <a:pt x="465" y="0"/>
                  </a:lnTo>
                  <a:lnTo>
                    <a:pt x="437" y="0"/>
                  </a:lnTo>
                  <a:lnTo>
                    <a:pt x="437" y="32"/>
                  </a:lnTo>
                  <a:lnTo>
                    <a:pt x="154" y="32"/>
                  </a:lnTo>
                  <a:lnTo>
                    <a:pt x="154" y="80"/>
                  </a:lnTo>
                  <a:lnTo>
                    <a:pt x="175" y="80"/>
                  </a:lnTo>
                  <a:lnTo>
                    <a:pt x="175" y="122"/>
                  </a:lnTo>
                  <a:cubicBezTo>
                    <a:pt x="190" y="124"/>
                    <a:pt x="203" y="128"/>
                    <a:pt x="216" y="135"/>
                  </a:cubicBezTo>
                  <a:lnTo>
                    <a:pt x="216" y="80"/>
                  </a:lnTo>
                  <a:lnTo>
                    <a:pt x="706" y="80"/>
                  </a:lnTo>
                  <a:lnTo>
                    <a:pt x="706" y="394"/>
                  </a:lnTo>
                  <a:lnTo>
                    <a:pt x="355" y="394"/>
                  </a:lnTo>
                  <a:cubicBezTo>
                    <a:pt x="356" y="399"/>
                    <a:pt x="358" y="404"/>
                    <a:pt x="359" y="410"/>
                  </a:cubicBezTo>
                  <a:lnTo>
                    <a:pt x="706" y="410"/>
                  </a:lnTo>
                  <a:lnTo>
                    <a:pt x="706" y="427"/>
                  </a:lnTo>
                  <a:lnTo>
                    <a:pt x="361" y="427"/>
                  </a:lnTo>
                  <a:cubicBezTo>
                    <a:pt x="361" y="430"/>
                    <a:pt x="362" y="434"/>
                    <a:pt x="362" y="438"/>
                  </a:cubicBezTo>
                  <a:lnTo>
                    <a:pt x="362" y="478"/>
                  </a:lnTo>
                  <a:lnTo>
                    <a:pt x="437" y="478"/>
                  </a:lnTo>
                  <a:lnTo>
                    <a:pt x="437" y="595"/>
                  </a:lnTo>
                  <a:lnTo>
                    <a:pt x="465" y="595"/>
                  </a:lnTo>
                  <a:lnTo>
                    <a:pt x="465" y="478"/>
                  </a:lnTo>
                  <a:lnTo>
                    <a:pt x="560" y="478"/>
                  </a:lnTo>
                  <a:lnTo>
                    <a:pt x="603" y="592"/>
                  </a:lnTo>
                  <a:lnTo>
                    <a:pt x="631" y="585"/>
                  </a:lnTo>
                  <a:lnTo>
                    <a:pt x="591" y="478"/>
                  </a:lnTo>
                  <a:lnTo>
                    <a:pt x="766" y="478"/>
                  </a:lnTo>
                  <a:lnTo>
                    <a:pt x="766" y="427"/>
                  </a:lnTo>
                  <a:lnTo>
                    <a:pt x="747" y="427"/>
                  </a:lnTo>
                  <a:lnTo>
                    <a:pt x="747" y="80"/>
                  </a:lnTo>
                  <a:lnTo>
                    <a:pt x="766" y="80"/>
                  </a:lnTo>
                  <a:close/>
                  <a:moveTo>
                    <a:pt x="161" y="310"/>
                  </a:moveTo>
                  <a:lnTo>
                    <a:pt x="161" y="310"/>
                  </a:lnTo>
                  <a:cubicBezTo>
                    <a:pt x="202" y="310"/>
                    <a:pt x="235" y="277"/>
                    <a:pt x="235" y="236"/>
                  </a:cubicBezTo>
                  <a:cubicBezTo>
                    <a:pt x="235" y="194"/>
                    <a:pt x="202" y="161"/>
                    <a:pt x="161" y="161"/>
                  </a:cubicBezTo>
                  <a:cubicBezTo>
                    <a:pt x="119" y="161"/>
                    <a:pt x="86" y="194"/>
                    <a:pt x="86" y="236"/>
                  </a:cubicBezTo>
                  <a:cubicBezTo>
                    <a:pt x="86" y="277"/>
                    <a:pt x="119" y="310"/>
                    <a:pt x="161" y="310"/>
                  </a:cubicBezTo>
                  <a:close/>
                  <a:moveTo>
                    <a:pt x="208" y="325"/>
                  </a:moveTo>
                  <a:lnTo>
                    <a:pt x="208" y="325"/>
                  </a:lnTo>
                  <a:lnTo>
                    <a:pt x="181" y="325"/>
                  </a:lnTo>
                  <a:lnTo>
                    <a:pt x="185" y="328"/>
                  </a:lnTo>
                  <a:cubicBezTo>
                    <a:pt x="188" y="331"/>
                    <a:pt x="190" y="336"/>
                    <a:pt x="188" y="339"/>
                  </a:cubicBezTo>
                  <a:lnTo>
                    <a:pt x="178" y="365"/>
                  </a:lnTo>
                  <a:lnTo>
                    <a:pt x="196" y="510"/>
                  </a:lnTo>
                  <a:lnTo>
                    <a:pt x="163" y="540"/>
                  </a:lnTo>
                  <a:lnTo>
                    <a:pt x="129" y="510"/>
                  </a:lnTo>
                  <a:lnTo>
                    <a:pt x="147" y="365"/>
                  </a:lnTo>
                  <a:lnTo>
                    <a:pt x="137" y="339"/>
                  </a:lnTo>
                  <a:cubicBezTo>
                    <a:pt x="135" y="336"/>
                    <a:pt x="137" y="331"/>
                    <a:pt x="140" y="328"/>
                  </a:cubicBezTo>
                  <a:lnTo>
                    <a:pt x="145" y="325"/>
                  </a:lnTo>
                  <a:lnTo>
                    <a:pt x="112" y="325"/>
                  </a:lnTo>
                  <a:cubicBezTo>
                    <a:pt x="50" y="325"/>
                    <a:pt x="0" y="376"/>
                    <a:pt x="0" y="438"/>
                  </a:cubicBezTo>
                  <a:lnTo>
                    <a:pt x="0" y="600"/>
                  </a:lnTo>
                  <a:lnTo>
                    <a:pt x="66" y="600"/>
                  </a:lnTo>
                  <a:lnTo>
                    <a:pt x="66" y="432"/>
                  </a:lnTo>
                  <a:lnTo>
                    <a:pt x="89" y="432"/>
                  </a:lnTo>
                  <a:lnTo>
                    <a:pt x="89" y="600"/>
                  </a:lnTo>
                  <a:lnTo>
                    <a:pt x="230" y="600"/>
                  </a:lnTo>
                  <a:lnTo>
                    <a:pt x="230" y="432"/>
                  </a:lnTo>
                  <a:lnTo>
                    <a:pt x="253" y="432"/>
                  </a:lnTo>
                  <a:lnTo>
                    <a:pt x="253" y="600"/>
                  </a:lnTo>
                  <a:lnTo>
                    <a:pt x="321" y="600"/>
                  </a:lnTo>
                  <a:lnTo>
                    <a:pt x="321" y="438"/>
                  </a:lnTo>
                  <a:cubicBezTo>
                    <a:pt x="321" y="376"/>
                    <a:pt x="271" y="325"/>
                    <a:pt x="208" y="325"/>
                  </a:cubicBezTo>
                  <a:close/>
                </a:path>
              </a:pathLst>
            </a:custGeom>
            <a:solidFill>
              <a:srgbClr val="1F71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46845" y="3943445"/>
            <a:ext cx="599448" cy="599448"/>
            <a:chOff x="4970854" y="2513407"/>
            <a:chExt cx="599448" cy="599448"/>
          </a:xfrm>
        </p:grpSpPr>
        <p:sp>
          <p:nvSpPr>
            <p:cNvPr id="19" name="椭圆 18"/>
            <p:cNvSpPr/>
            <p:nvPr/>
          </p:nvSpPr>
          <p:spPr>
            <a:xfrm>
              <a:off x="4970854" y="2513407"/>
              <a:ext cx="599448" cy="599448"/>
            </a:xfrm>
            <a:prstGeom prst="ellipse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5110341" y="2641777"/>
              <a:ext cx="289614" cy="309707"/>
            </a:xfrm>
            <a:custGeom>
              <a:avLst/>
              <a:gdLst>
                <a:gd name="T0" fmla="*/ 224 w 593"/>
                <a:gd name="T1" fmla="*/ 394 h 633"/>
                <a:gd name="T2" fmla="*/ 213 w 593"/>
                <a:gd name="T3" fmla="*/ 358 h 633"/>
                <a:gd name="T4" fmla="*/ 259 w 593"/>
                <a:gd name="T5" fmla="*/ 173 h 633"/>
                <a:gd name="T6" fmla="*/ 307 w 593"/>
                <a:gd name="T7" fmla="*/ 323 h 633"/>
                <a:gd name="T8" fmla="*/ 367 w 593"/>
                <a:gd name="T9" fmla="*/ 149 h 633"/>
                <a:gd name="T10" fmla="*/ 234 w 593"/>
                <a:gd name="T11" fmla="*/ 296 h 633"/>
                <a:gd name="T12" fmla="*/ 223 w 593"/>
                <a:gd name="T13" fmla="*/ 315 h 633"/>
                <a:gd name="T14" fmla="*/ 304 w 593"/>
                <a:gd name="T15" fmla="*/ 363 h 633"/>
                <a:gd name="T16" fmla="*/ 391 w 593"/>
                <a:gd name="T17" fmla="*/ 127 h 633"/>
                <a:gd name="T18" fmla="*/ 395 w 593"/>
                <a:gd name="T19" fmla="*/ 81 h 633"/>
                <a:gd name="T20" fmla="*/ 391 w 593"/>
                <a:gd name="T21" fmla="*/ 127 h 633"/>
                <a:gd name="T22" fmla="*/ 463 w 593"/>
                <a:gd name="T23" fmla="*/ 149 h 633"/>
                <a:gd name="T24" fmla="*/ 417 w 593"/>
                <a:gd name="T25" fmla="*/ 154 h 633"/>
                <a:gd name="T26" fmla="*/ 338 w 593"/>
                <a:gd name="T27" fmla="*/ 107 h 633"/>
                <a:gd name="T28" fmla="*/ 319 w 593"/>
                <a:gd name="T29" fmla="*/ 65 h 633"/>
                <a:gd name="T30" fmla="*/ 338 w 593"/>
                <a:gd name="T31" fmla="*/ 107 h 633"/>
                <a:gd name="T32" fmla="*/ 261 w 593"/>
                <a:gd name="T33" fmla="*/ 79 h 633"/>
                <a:gd name="T34" fmla="*/ 266 w 593"/>
                <a:gd name="T35" fmla="*/ 125 h 633"/>
                <a:gd name="T36" fmla="*/ 435 w 593"/>
                <a:gd name="T37" fmla="*/ 226 h 633"/>
                <a:gd name="T38" fmla="*/ 477 w 593"/>
                <a:gd name="T39" fmla="*/ 207 h 633"/>
                <a:gd name="T40" fmla="*/ 435 w 593"/>
                <a:gd name="T41" fmla="*/ 226 h 633"/>
                <a:gd name="T42" fmla="*/ 218 w 593"/>
                <a:gd name="T43" fmla="*/ 324 h 633"/>
                <a:gd name="T44" fmla="*/ 206 w 593"/>
                <a:gd name="T45" fmla="*/ 344 h 633"/>
                <a:gd name="T46" fmla="*/ 288 w 593"/>
                <a:gd name="T47" fmla="*/ 391 h 633"/>
                <a:gd name="T48" fmla="*/ 216 w 593"/>
                <a:gd name="T49" fmla="*/ 633 h 633"/>
                <a:gd name="T50" fmla="*/ 231 w 593"/>
                <a:gd name="T51" fmla="*/ 37 h 633"/>
                <a:gd name="T52" fmla="*/ 564 w 593"/>
                <a:gd name="T53" fmla="*/ 180 h 633"/>
                <a:gd name="T54" fmla="*/ 569 w 593"/>
                <a:gd name="T55" fmla="*/ 276 h 633"/>
                <a:gd name="T56" fmla="*/ 586 w 593"/>
                <a:gd name="T57" fmla="*/ 396 h 633"/>
                <a:gd name="T58" fmla="*/ 565 w 593"/>
                <a:gd name="T59" fmla="*/ 498 h 633"/>
                <a:gd name="T60" fmla="*/ 442 w 593"/>
                <a:gd name="T61" fmla="*/ 526 h 633"/>
                <a:gd name="T62" fmla="*/ 216 w 593"/>
                <a:gd name="T63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3" h="633">
                  <a:moveTo>
                    <a:pt x="213" y="358"/>
                  </a:moveTo>
                  <a:cubicBezTo>
                    <a:pt x="207" y="371"/>
                    <a:pt x="212" y="387"/>
                    <a:pt x="224" y="394"/>
                  </a:cubicBezTo>
                  <a:cubicBezTo>
                    <a:pt x="235" y="400"/>
                    <a:pt x="248" y="398"/>
                    <a:pt x="257" y="391"/>
                  </a:cubicBezTo>
                  <a:lnTo>
                    <a:pt x="213" y="358"/>
                  </a:lnTo>
                  <a:close/>
                  <a:moveTo>
                    <a:pt x="367" y="149"/>
                  </a:moveTo>
                  <a:cubicBezTo>
                    <a:pt x="328" y="126"/>
                    <a:pt x="279" y="137"/>
                    <a:pt x="259" y="173"/>
                  </a:cubicBezTo>
                  <a:cubicBezTo>
                    <a:pt x="238" y="210"/>
                    <a:pt x="265" y="250"/>
                    <a:pt x="246" y="288"/>
                  </a:cubicBezTo>
                  <a:lnTo>
                    <a:pt x="307" y="323"/>
                  </a:lnTo>
                  <a:cubicBezTo>
                    <a:pt x="330" y="288"/>
                    <a:pt x="380" y="291"/>
                    <a:pt x="401" y="255"/>
                  </a:cubicBezTo>
                  <a:cubicBezTo>
                    <a:pt x="421" y="219"/>
                    <a:pt x="406" y="172"/>
                    <a:pt x="367" y="149"/>
                  </a:cubicBezTo>
                  <a:close/>
                  <a:moveTo>
                    <a:pt x="301" y="346"/>
                  </a:moveTo>
                  <a:lnTo>
                    <a:pt x="234" y="296"/>
                  </a:lnTo>
                  <a:cubicBezTo>
                    <a:pt x="229" y="292"/>
                    <a:pt x="223" y="293"/>
                    <a:pt x="219" y="299"/>
                  </a:cubicBezTo>
                  <a:cubicBezTo>
                    <a:pt x="216" y="304"/>
                    <a:pt x="218" y="312"/>
                    <a:pt x="223" y="315"/>
                  </a:cubicBezTo>
                  <a:lnTo>
                    <a:pt x="289" y="366"/>
                  </a:lnTo>
                  <a:cubicBezTo>
                    <a:pt x="295" y="370"/>
                    <a:pt x="301" y="368"/>
                    <a:pt x="304" y="363"/>
                  </a:cubicBezTo>
                  <a:cubicBezTo>
                    <a:pt x="307" y="357"/>
                    <a:pt x="306" y="350"/>
                    <a:pt x="301" y="346"/>
                  </a:cubicBezTo>
                  <a:close/>
                  <a:moveTo>
                    <a:pt x="391" y="127"/>
                  </a:moveTo>
                  <a:lnTo>
                    <a:pt x="412" y="90"/>
                  </a:lnTo>
                  <a:lnTo>
                    <a:pt x="395" y="81"/>
                  </a:lnTo>
                  <a:lnTo>
                    <a:pt x="374" y="117"/>
                  </a:lnTo>
                  <a:lnTo>
                    <a:pt x="391" y="127"/>
                  </a:lnTo>
                  <a:close/>
                  <a:moveTo>
                    <a:pt x="426" y="170"/>
                  </a:moveTo>
                  <a:lnTo>
                    <a:pt x="463" y="149"/>
                  </a:lnTo>
                  <a:lnTo>
                    <a:pt x="453" y="133"/>
                  </a:lnTo>
                  <a:lnTo>
                    <a:pt x="417" y="154"/>
                  </a:lnTo>
                  <a:lnTo>
                    <a:pt x="426" y="170"/>
                  </a:lnTo>
                  <a:close/>
                  <a:moveTo>
                    <a:pt x="338" y="107"/>
                  </a:moveTo>
                  <a:lnTo>
                    <a:pt x="338" y="65"/>
                  </a:lnTo>
                  <a:lnTo>
                    <a:pt x="319" y="65"/>
                  </a:lnTo>
                  <a:lnTo>
                    <a:pt x="319" y="107"/>
                  </a:lnTo>
                  <a:lnTo>
                    <a:pt x="338" y="107"/>
                  </a:lnTo>
                  <a:close/>
                  <a:moveTo>
                    <a:pt x="282" y="116"/>
                  </a:moveTo>
                  <a:lnTo>
                    <a:pt x="261" y="79"/>
                  </a:lnTo>
                  <a:lnTo>
                    <a:pt x="245" y="89"/>
                  </a:lnTo>
                  <a:lnTo>
                    <a:pt x="266" y="125"/>
                  </a:lnTo>
                  <a:lnTo>
                    <a:pt x="282" y="116"/>
                  </a:lnTo>
                  <a:close/>
                  <a:moveTo>
                    <a:pt x="435" y="226"/>
                  </a:moveTo>
                  <a:lnTo>
                    <a:pt x="477" y="226"/>
                  </a:lnTo>
                  <a:lnTo>
                    <a:pt x="477" y="207"/>
                  </a:lnTo>
                  <a:lnTo>
                    <a:pt x="436" y="207"/>
                  </a:lnTo>
                  <a:lnTo>
                    <a:pt x="435" y="226"/>
                  </a:lnTo>
                  <a:close/>
                  <a:moveTo>
                    <a:pt x="284" y="375"/>
                  </a:moveTo>
                  <a:lnTo>
                    <a:pt x="218" y="324"/>
                  </a:lnTo>
                  <a:cubicBezTo>
                    <a:pt x="213" y="320"/>
                    <a:pt x="206" y="322"/>
                    <a:pt x="203" y="327"/>
                  </a:cubicBezTo>
                  <a:cubicBezTo>
                    <a:pt x="200" y="333"/>
                    <a:pt x="201" y="340"/>
                    <a:pt x="206" y="344"/>
                  </a:cubicBezTo>
                  <a:lnTo>
                    <a:pt x="273" y="394"/>
                  </a:lnTo>
                  <a:cubicBezTo>
                    <a:pt x="278" y="398"/>
                    <a:pt x="285" y="397"/>
                    <a:pt x="288" y="391"/>
                  </a:cubicBezTo>
                  <a:cubicBezTo>
                    <a:pt x="291" y="386"/>
                    <a:pt x="289" y="378"/>
                    <a:pt x="284" y="375"/>
                  </a:cubicBezTo>
                  <a:close/>
                  <a:moveTo>
                    <a:pt x="216" y="633"/>
                  </a:moveTo>
                  <a:cubicBezTo>
                    <a:pt x="223" y="583"/>
                    <a:pt x="223" y="530"/>
                    <a:pt x="210" y="483"/>
                  </a:cubicBezTo>
                  <a:cubicBezTo>
                    <a:pt x="0" y="365"/>
                    <a:pt x="55" y="92"/>
                    <a:pt x="231" y="37"/>
                  </a:cubicBezTo>
                  <a:cubicBezTo>
                    <a:pt x="324" y="0"/>
                    <a:pt x="450" y="22"/>
                    <a:pt x="533" y="105"/>
                  </a:cubicBezTo>
                  <a:cubicBezTo>
                    <a:pt x="593" y="165"/>
                    <a:pt x="564" y="180"/>
                    <a:pt x="564" y="180"/>
                  </a:cubicBezTo>
                  <a:lnTo>
                    <a:pt x="551" y="187"/>
                  </a:lnTo>
                  <a:cubicBezTo>
                    <a:pt x="558" y="216"/>
                    <a:pt x="571" y="268"/>
                    <a:pt x="569" y="276"/>
                  </a:cubicBezTo>
                  <a:cubicBezTo>
                    <a:pt x="567" y="285"/>
                    <a:pt x="556" y="295"/>
                    <a:pt x="556" y="295"/>
                  </a:cubicBezTo>
                  <a:lnTo>
                    <a:pt x="586" y="396"/>
                  </a:lnTo>
                  <a:lnTo>
                    <a:pt x="559" y="407"/>
                  </a:lnTo>
                  <a:cubicBezTo>
                    <a:pt x="565" y="439"/>
                    <a:pt x="568" y="466"/>
                    <a:pt x="565" y="498"/>
                  </a:cubicBezTo>
                  <a:cubicBezTo>
                    <a:pt x="565" y="503"/>
                    <a:pt x="547" y="519"/>
                    <a:pt x="532" y="520"/>
                  </a:cubicBezTo>
                  <a:lnTo>
                    <a:pt x="442" y="526"/>
                  </a:lnTo>
                  <a:lnTo>
                    <a:pt x="448" y="633"/>
                  </a:lnTo>
                  <a:lnTo>
                    <a:pt x="216" y="633"/>
                  </a:lnTo>
                  <a:close/>
                </a:path>
              </a:pathLst>
            </a:custGeom>
            <a:solidFill>
              <a:srgbClr val="1F71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564600" y="4997974"/>
            <a:ext cx="599448" cy="599448"/>
            <a:chOff x="4988609" y="3551062"/>
            <a:chExt cx="599448" cy="599448"/>
          </a:xfrm>
        </p:grpSpPr>
        <p:sp>
          <p:nvSpPr>
            <p:cNvPr id="22" name="椭圆 21"/>
            <p:cNvSpPr/>
            <p:nvPr/>
          </p:nvSpPr>
          <p:spPr>
            <a:xfrm>
              <a:off x="4988609" y="3551062"/>
              <a:ext cx="599448" cy="599448"/>
            </a:xfrm>
            <a:prstGeom prst="ellipse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Freeform 19"/>
            <p:cNvSpPr>
              <a:spLocks noEditPoints="1"/>
            </p:cNvSpPr>
            <p:nvPr/>
          </p:nvSpPr>
          <p:spPr bwMode="auto">
            <a:xfrm>
              <a:off x="5140570" y="3710860"/>
              <a:ext cx="295526" cy="279852"/>
            </a:xfrm>
            <a:custGeom>
              <a:avLst/>
              <a:gdLst>
                <a:gd name="T0" fmla="*/ 522 w 638"/>
                <a:gd name="T1" fmla="*/ 59 h 603"/>
                <a:gd name="T2" fmla="*/ 520 w 638"/>
                <a:gd name="T3" fmla="*/ 186 h 603"/>
                <a:gd name="T4" fmla="*/ 301 w 638"/>
                <a:gd name="T5" fmla="*/ 186 h 603"/>
                <a:gd name="T6" fmla="*/ 299 w 638"/>
                <a:gd name="T7" fmla="*/ 129 h 603"/>
                <a:gd name="T8" fmla="*/ 299 w 638"/>
                <a:gd name="T9" fmla="*/ 119 h 603"/>
                <a:gd name="T10" fmla="*/ 301 w 638"/>
                <a:gd name="T11" fmla="*/ 54 h 603"/>
                <a:gd name="T12" fmla="*/ 305 w 638"/>
                <a:gd name="T13" fmla="*/ 27 h 603"/>
                <a:gd name="T14" fmla="*/ 273 w 638"/>
                <a:gd name="T15" fmla="*/ 59 h 603"/>
                <a:gd name="T16" fmla="*/ 263 w 638"/>
                <a:gd name="T17" fmla="*/ 113 h 603"/>
                <a:gd name="T18" fmla="*/ 111 w 638"/>
                <a:gd name="T19" fmla="*/ 94 h 603"/>
                <a:gd name="T20" fmla="*/ 112 w 638"/>
                <a:gd name="T21" fmla="*/ 207 h 603"/>
                <a:gd name="T22" fmla="*/ 117 w 638"/>
                <a:gd name="T23" fmla="*/ 207 h 603"/>
                <a:gd name="T24" fmla="*/ 148 w 638"/>
                <a:gd name="T25" fmla="*/ 339 h 603"/>
                <a:gd name="T26" fmla="*/ 155 w 638"/>
                <a:gd name="T27" fmla="*/ 339 h 603"/>
                <a:gd name="T28" fmla="*/ 185 w 638"/>
                <a:gd name="T29" fmla="*/ 223 h 603"/>
                <a:gd name="T30" fmla="*/ 185 w 638"/>
                <a:gd name="T31" fmla="*/ 127 h 603"/>
                <a:gd name="T32" fmla="*/ 263 w 638"/>
                <a:gd name="T33" fmla="*/ 136 h 603"/>
                <a:gd name="T34" fmla="*/ 282 w 638"/>
                <a:gd name="T35" fmla="*/ 204 h 603"/>
                <a:gd name="T36" fmla="*/ 305 w 638"/>
                <a:gd name="T37" fmla="*/ 214 h 603"/>
                <a:gd name="T38" fmla="*/ 539 w 638"/>
                <a:gd name="T39" fmla="*/ 204 h 603"/>
                <a:gd name="T40" fmla="*/ 539 w 638"/>
                <a:gd name="T41" fmla="*/ 36 h 603"/>
                <a:gd name="T42" fmla="*/ 520 w 638"/>
                <a:gd name="T43" fmla="*/ 221 h 603"/>
                <a:gd name="T44" fmla="*/ 523 w 638"/>
                <a:gd name="T45" fmla="*/ 341 h 603"/>
                <a:gd name="T46" fmla="*/ 367 w 638"/>
                <a:gd name="T47" fmla="*/ 249 h 603"/>
                <a:gd name="T48" fmla="*/ 334 w 638"/>
                <a:gd name="T49" fmla="*/ 249 h 603"/>
                <a:gd name="T50" fmla="*/ 520 w 638"/>
                <a:gd name="T51" fmla="*/ 221 h 603"/>
                <a:gd name="T52" fmla="*/ 158 w 638"/>
                <a:gd name="T53" fmla="*/ 438 h 603"/>
                <a:gd name="T54" fmla="*/ 113 w 638"/>
                <a:gd name="T55" fmla="*/ 373 h 603"/>
                <a:gd name="T56" fmla="*/ 361 w 638"/>
                <a:gd name="T57" fmla="*/ 438 h 603"/>
                <a:gd name="T58" fmla="*/ 316 w 638"/>
                <a:gd name="T59" fmla="*/ 373 h 603"/>
                <a:gd name="T60" fmla="*/ 567 w 638"/>
                <a:gd name="T61" fmla="*/ 438 h 603"/>
                <a:gd name="T62" fmla="*/ 522 w 638"/>
                <a:gd name="T63" fmla="*/ 373 h 603"/>
                <a:gd name="T64" fmla="*/ 200 w 638"/>
                <a:gd name="T65" fmla="*/ 487 h 603"/>
                <a:gd name="T66" fmla="*/ 221 w 638"/>
                <a:gd name="T67" fmla="*/ 527 h 603"/>
                <a:gd name="T68" fmla="*/ 265 w 638"/>
                <a:gd name="T69" fmla="*/ 448 h 603"/>
                <a:gd name="T70" fmla="*/ 403 w 638"/>
                <a:gd name="T71" fmla="*/ 527 h 603"/>
                <a:gd name="T72" fmla="*/ 433 w 638"/>
                <a:gd name="T73" fmla="*/ 527 h 603"/>
                <a:gd name="T74" fmla="*/ 570 w 638"/>
                <a:gd name="T75" fmla="*/ 448 h 603"/>
                <a:gd name="T76" fmla="*/ 614 w 638"/>
                <a:gd name="T77" fmla="*/ 527 h 603"/>
                <a:gd name="T78" fmla="*/ 638 w 638"/>
                <a:gd name="T79" fmla="*/ 549 h 603"/>
                <a:gd name="T80" fmla="*/ 608 w 638"/>
                <a:gd name="T81" fmla="*/ 549 h 603"/>
                <a:gd name="T82" fmla="*/ 433 w 638"/>
                <a:gd name="T83" fmla="*/ 549 h 603"/>
                <a:gd name="T84" fmla="*/ 403 w 638"/>
                <a:gd name="T85" fmla="*/ 549 h 603"/>
                <a:gd name="T86" fmla="*/ 227 w 638"/>
                <a:gd name="T87" fmla="*/ 549 h 603"/>
                <a:gd name="T88" fmla="*/ 200 w 638"/>
                <a:gd name="T89" fmla="*/ 549 h 603"/>
                <a:gd name="T90" fmla="*/ 24 w 638"/>
                <a:gd name="T91" fmla="*/ 549 h 603"/>
                <a:gd name="T92" fmla="*/ 24 w 638"/>
                <a:gd name="T93" fmla="*/ 527 h 603"/>
                <a:gd name="T94" fmla="*/ 152 w 638"/>
                <a:gd name="T95" fmla="*/ 0 h 603"/>
                <a:gd name="T96" fmla="*/ 108 w 638"/>
                <a:gd name="T97" fmla="*/ 44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8" h="603">
                  <a:moveTo>
                    <a:pt x="516" y="53"/>
                  </a:moveTo>
                  <a:cubicBezTo>
                    <a:pt x="517" y="53"/>
                    <a:pt x="519" y="53"/>
                    <a:pt x="520" y="54"/>
                  </a:cubicBezTo>
                  <a:cubicBezTo>
                    <a:pt x="522" y="56"/>
                    <a:pt x="522" y="57"/>
                    <a:pt x="522" y="59"/>
                  </a:cubicBezTo>
                  <a:lnTo>
                    <a:pt x="522" y="181"/>
                  </a:lnTo>
                  <a:cubicBezTo>
                    <a:pt x="522" y="183"/>
                    <a:pt x="522" y="185"/>
                    <a:pt x="520" y="186"/>
                  </a:cubicBezTo>
                  <a:lnTo>
                    <a:pt x="520" y="186"/>
                  </a:lnTo>
                  <a:cubicBezTo>
                    <a:pt x="519" y="187"/>
                    <a:pt x="517" y="188"/>
                    <a:pt x="516" y="188"/>
                  </a:cubicBezTo>
                  <a:lnTo>
                    <a:pt x="305" y="188"/>
                  </a:lnTo>
                  <a:cubicBezTo>
                    <a:pt x="303" y="188"/>
                    <a:pt x="302" y="187"/>
                    <a:pt x="301" y="186"/>
                  </a:cubicBezTo>
                  <a:lnTo>
                    <a:pt x="300" y="186"/>
                  </a:lnTo>
                  <a:cubicBezTo>
                    <a:pt x="299" y="185"/>
                    <a:pt x="299" y="183"/>
                    <a:pt x="299" y="181"/>
                  </a:cubicBezTo>
                  <a:lnTo>
                    <a:pt x="299" y="129"/>
                  </a:lnTo>
                  <a:lnTo>
                    <a:pt x="403" y="107"/>
                  </a:lnTo>
                  <a:lnTo>
                    <a:pt x="403" y="105"/>
                  </a:lnTo>
                  <a:lnTo>
                    <a:pt x="299" y="119"/>
                  </a:lnTo>
                  <a:lnTo>
                    <a:pt x="299" y="59"/>
                  </a:lnTo>
                  <a:cubicBezTo>
                    <a:pt x="299" y="57"/>
                    <a:pt x="299" y="56"/>
                    <a:pt x="300" y="54"/>
                  </a:cubicBezTo>
                  <a:lnTo>
                    <a:pt x="301" y="54"/>
                  </a:lnTo>
                  <a:cubicBezTo>
                    <a:pt x="302" y="53"/>
                    <a:pt x="303" y="53"/>
                    <a:pt x="305" y="53"/>
                  </a:cubicBezTo>
                  <a:lnTo>
                    <a:pt x="516" y="53"/>
                  </a:lnTo>
                  <a:close/>
                  <a:moveTo>
                    <a:pt x="305" y="27"/>
                  </a:moveTo>
                  <a:cubicBezTo>
                    <a:pt x="296" y="27"/>
                    <a:pt x="288" y="30"/>
                    <a:pt x="282" y="36"/>
                  </a:cubicBezTo>
                  <a:lnTo>
                    <a:pt x="282" y="36"/>
                  </a:lnTo>
                  <a:cubicBezTo>
                    <a:pt x="276" y="42"/>
                    <a:pt x="273" y="50"/>
                    <a:pt x="273" y="59"/>
                  </a:cubicBezTo>
                  <a:lnTo>
                    <a:pt x="273" y="122"/>
                  </a:lnTo>
                  <a:lnTo>
                    <a:pt x="263" y="124"/>
                  </a:lnTo>
                  <a:lnTo>
                    <a:pt x="263" y="113"/>
                  </a:lnTo>
                  <a:lnTo>
                    <a:pt x="217" y="113"/>
                  </a:lnTo>
                  <a:lnTo>
                    <a:pt x="185" y="94"/>
                  </a:lnTo>
                  <a:lnTo>
                    <a:pt x="111" y="94"/>
                  </a:lnTo>
                  <a:cubicBezTo>
                    <a:pt x="96" y="94"/>
                    <a:pt x="84" y="106"/>
                    <a:pt x="84" y="121"/>
                  </a:cubicBezTo>
                  <a:lnTo>
                    <a:pt x="84" y="207"/>
                  </a:lnTo>
                  <a:lnTo>
                    <a:pt x="112" y="207"/>
                  </a:lnTo>
                  <a:lnTo>
                    <a:pt x="112" y="144"/>
                  </a:lnTo>
                  <a:lnTo>
                    <a:pt x="117" y="144"/>
                  </a:lnTo>
                  <a:lnTo>
                    <a:pt x="117" y="207"/>
                  </a:lnTo>
                  <a:lnTo>
                    <a:pt x="117" y="223"/>
                  </a:lnTo>
                  <a:lnTo>
                    <a:pt x="117" y="339"/>
                  </a:lnTo>
                  <a:lnTo>
                    <a:pt x="148" y="339"/>
                  </a:lnTo>
                  <a:lnTo>
                    <a:pt x="148" y="243"/>
                  </a:lnTo>
                  <a:lnTo>
                    <a:pt x="155" y="243"/>
                  </a:lnTo>
                  <a:lnTo>
                    <a:pt x="155" y="339"/>
                  </a:lnTo>
                  <a:lnTo>
                    <a:pt x="185" y="339"/>
                  </a:lnTo>
                  <a:lnTo>
                    <a:pt x="185" y="322"/>
                  </a:lnTo>
                  <a:lnTo>
                    <a:pt x="185" y="223"/>
                  </a:lnTo>
                  <a:lnTo>
                    <a:pt x="185" y="207"/>
                  </a:lnTo>
                  <a:lnTo>
                    <a:pt x="185" y="144"/>
                  </a:lnTo>
                  <a:lnTo>
                    <a:pt x="185" y="127"/>
                  </a:lnTo>
                  <a:lnTo>
                    <a:pt x="217" y="144"/>
                  </a:lnTo>
                  <a:lnTo>
                    <a:pt x="263" y="144"/>
                  </a:lnTo>
                  <a:lnTo>
                    <a:pt x="263" y="136"/>
                  </a:lnTo>
                  <a:lnTo>
                    <a:pt x="273" y="134"/>
                  </a:lnTo>
                  <a:lnTo>
                    <a:pt x="273" y="181"/>
                  </a:lnTo>
                  <a:cubicBezTo>
                    <a:pt x="273" y="190"/>
                    <a:pt x="276" y="198"/>
                    <a:pt x="282" y="204"/>
                  </a:cubicBezTo>
                  <a:lnTo>
                    <a:pt x="282" y="204"/>
                  </a:lnTo>
                  <a:lnTo>
                    <a:pt x="282" y="204"/>
                  </a:lnTo>
                  <a:cubicBezTo>
                    <a:pt x="288" y="210"/>
                    <a:pt x="296" y="214"/>
                    <a:pt x="305" y="214"/>
                  </a:cubicBezTo>
                  <a:lnTo>
                    <a:pt x="516" y="214"/>
                  </a:lnTo>
                  <a:cubicBezTo>
                    <a:pt x="525" y="214"/>
                    <a:pt x="533" y="210"/>
                    <a:pt x="539" y="204"/>
                  </a:cubicBezTo>
                  <a:lnTo>
                    <a:pt x="539" y="204"/>
                  </a:lnTo>
                  <a:cubicBezTo>
                    <a:pt x="545" y="198"/>
                    <a:pt x="548" y="190"/>
                    <a:pt x="548" y="181"/>
                  </a:cubicBezTo>
                  <a:lnTo>
                    <a:pt x="548" y="59"/>
                  </a:lnTo>
                  <a:cubicBezTo>
                    <a:pt x="548" y="50"/>
                    <a:pt x="545" y="42"/>
                    <a:pt x="539" y="36"/>
                  </a:cubicBezTo>
                  <a:cubicBezTo>
                    <a:pt x="533" y="30"/>
                    <a:pt x="525" y="27"/>
                    <a:pt x="516" y="27"/>
                  </a:cubicBezTo>
                  <a:lnTo>
                    <a:pt x="305" y="27"/>
                  </a:lnTo>
                  <a:close/>
                  <a:moveTo>
                    <a:pt x="520" y="221"/>
                  </a:moveTo>
                  <a:lnTo>
                    <a:pt x="520" y="249"/>
                  </a:lnTo>
                  <a:lnTo>
                    <a:pt x="497" y="249"/>
                  </a:lnTo>
                  <a:lnTo>
                    <a:pt x="523" y="341"/>
                  </a:lnTo>
                  <a:lnTo>
                    <a:pt x="490" y="341"/>
                  </a:lnTo>
                  <a:lnTo>
                    <a:pt x="464" y="249"/>
                  </a:lnTo>
                  <a:lnTo>
                    <a:pt x="367" y="249"/>
                  </a:lnTo>
                  <a:lnTo>
                    <a:pt x="341" y="341"/>
                  </a:lnTo>
                  <a:lnTo>
                    <a:pt x="308" y="341"/>
                  </a:lnTo>
                  <a:lnTo>
                    <a:pt x="334" y="249"/>
                  </a:lnTo>
                  <a:lnTo>
                    <a:pt x="306" y="249"/>
                  </a:lnTo>
                  <a:lnTo>
                    <a:pt x="306" y="221"/>
                  </a:lnTo>
                  <a:lnTo>
                    <a:pt x="520" y="221"/>
                  </a:lnTo>
                  <a:close/>
                  <a:moveTo>
                    <a:pt x="113" y="373"/>
                  </a:moveTo>
                  <a:cubicBezTo>
                    <a:pt x="139" y="373"/>
                    <a:pt x="161" y="394"/>
                    <a:pt x="161" y="421"/>
                  </a:cubicBezTo>
                  <a:cubicBezTo>
                    <a:pt x="161" y="427"/>
                    <a:pt x="160" y="433"/>
                    <a:pt x="158" y="438"/>
                  </a:cubicBezTo>
                  <a:lnTo>
                    <a:pt x="68" y="438"/>
                  </a:lnTo>
                  <a:cubicBezTo>
                    <a:pt x="66" y="433"/>
                    <a:pt x="65" y="427"/>
                    <a:pt x="65" y="421"/>
                  </a:cubicBezTo>
                  <a:cubicBezTo>
                    <a:pt x="65" y="394"/>
                    <a:pt x="86" y="373"/>
                    <a:pt x="113" y="373"/>
                  </a:cubicBezTo>
                  <a:close/>
                  <a:moveTo>
                    <a:pt x="316" y="373"/>
                  </a:moveTo>
                  <a:cubicBezTo>
                    <a:pt x="342" y="373"/>
                    <a:pt x="364" y="394"/>
                    <a:pt x="364" y="421"/>
                  </a:cubicBezTo>
                  <a:cubicBezTo>
                    <a:pt x="364" y="427"/>
                    <a:pt x="363" y="433"/>
                    <a:pt x="361" y="438"/>
                  </a:cubicBezTo>
                  <a:lnTo>
                    <a:pt x="271" y="438"/>
                  </a:lnTo>
                  <a:cubicBezTo>
                    <a:pt x="269" y="433"/>
                    <a:pt x="268" y="427"/>
                    <a:pt x="268" y="421"/>
                  </a:cubicBezTo>
                  <a:cubicBezTo>
                    <a:pt x="268" y="394"/>
                    <a:pt x="289" y="373"/>
                    <a:pt x="316" y="373"/>
                  </a:cubicBezTo>
                  <a:close/>
                  <a:moveTo>
                    <a:pt x="522" y="373"/>
                  </a:moveTo>
                  <a:cubicBezTo>
                    <a:pt x="548" y="373"/>
                    <a:pt x="570" y="394"/>
                    <a:pt x="570" y="421"/>
                  </a:cubicBezTo>
                  <a:cubicBezTo>
                    <a:pt x="570" y="427"/>
                    <a:pt x="569" y="433"/>
                    <a:pt x="567" y="438"/>
                  </a:cubicBezTo>
                  <a:lnTo>
                    <a:pt x="477" y="438"/>
                  </a:lnTo>
                  <a:cubicBezTo>
                    <a:pt x="475" y="433"/>
                    <a:pt x="474" y="427"/>
                    <a:pt x="474" y="421"/>
                  </a:cubicBezTo>
                  <a:cubicBezTo>
                    <a:pt x="474" y="394"/>
                    <a:pt x="495" y="373"/>
                    <a:pt x="522" y="373"/>
                  </a:cubicBezTo>
                  <a:close/>
                  <a:moveTo>
                    <a:pt x="62" y="448"/>
                  </a:moveTo>
                  <a:lnTo>
                    <a:pt x="161" y="448"/>
                  </a:lnTo>
                  <a:cubicBezTo>
                    <a:pt x="182" y="448"/>
                    <a:pt x="200" y="466"/>
                    <a:pt x="200" y="487"/>
                  </a:cubicBezTo>
                  <a:lnTo>
                    <a:pt x="200" y="527"/>
                  </a:lnTo>
                  <a:lnTo>
                    <a:pt x="203" y="527"/>
                  </a:lnTo>
                  <a:lnTo>
                    <a:pt x="221" y="527"/>
                  </a:lnTo>
                  <a:lnTo>
                    <a:pt x="227" y="527"/>
                  </a:lnTo>
                  <a:lnTo>
                    <a:pt x="227" y="487"/>
                  </a:lnTo>
                  <a:cubicBezTo>
                    <a:pt x="227" y="466"/>
                    <a:pt x="244" y="448"/>
                    <a:pt x="265" y="448"/>
                  </a:cubicBezTo>
                  <a:lnTo>
                    <a:pt x="364" y="448"/>
                  </a:lnTo>
                  <a:cubicBezTo>
                    <a:pt x="385" y="448"/>
                    <a:pt x="403" y="466"/>
                    <a:pt x="403" y="487"/>
                  </a:cubicBezTo>
                  <a:lnTo>
                    <a:pt x="403" y="527"/>
                  </a:lnTo>
                  <a:lnTo>
                    <a:pt x="409" y="527"/>
                  </a:lnTo>
                  <a:lnTo>
                    <a:pt x="424" y="527"/>
                  </a:lnTo>
                  <a:lnTo>
                    <a:pt x="433" y="527"/>
                  </a:lnTo>
                  <a:lnTo>
                    <a:pt x="433" y="487"/>
                  </a:lnTo>
                  <a:cubicBezTo>
                    <a:pt x="433" y="466"/>
                    <a:pt x="450" y="448"/>
                    <a:pt x="471" y="448"/>
                  </a:cubicBezTo>
                  <a:lnTo>
                    <a:pt x="570" y="448"/>
                  </a:lnTo>
                  <a:cubicBezTo>
                    <a:pt x="591" y="448"/>
                    <a:pt x="608" y="466"/>
                    <a:pt x="608" y="487"/>
                  </a:cubicBezTo>
                  <a:lnTo>
                    <a:pt x="608" y="527"/>
                  </a:lnTo>
                  <a:lnTo>
                    <a:pt x="614" y="527"/>
                  </a:lnTo>
                  <a:lnTo>
                    <a:pt x="630" y="527"/>
                  </a:lnTo>
                  <a:lnTo>
                    <a:pt x="638" y="527"/>
                  </a:lnTo>
                  <a:lnTo>
                    <a:pt x="638" y="549"/>
                  </a:lnTo>
                  <a:lnTo>
                    <a:pt x="630" y="549"/>
                  </a:lnTo>
                  <a:lnTo>
                    <a:pt x="614" y="549"/>
                  </a:lnTo>
                  <a:lnTo>
                    <a:pt x="608" y="549"/>
                  </a:lnTo>
                  <a:lnTo>
                    <a:pt x="608" y="603"/>
                  </a:lnTo>
                  <a:lnTo>
                    <a:pt x="433" y="603"/>
                  </a:lnTo>
                  <a:lnTo>
                    <a:pt x="433" y="549"/>
                  </a:lnTo>
                  <a:lnTo>
                    <a:pt x="424" y="549"/>
                  </a:lnTo>
                  <a:lnTo>
                    <a:pt x="409" y="549"/>
                  </a:lnTo>
                  <a:lnTo>
                    <a:pt x="403" y="549"/>
                  </a:lnTo>
                  <a:lnTo>
                    <a:pt x="403" y="603"/>
                  </a:lnTo>
                  <a:lnTo>
                    <a:pt x="227" y="603"/>
                  </a:lnTo>
                  <a:lnTo>
                    <a:pt x="227" y="549"/>
                  </a:lnTo>
                  <a:lnTo>
                    <a:pt x="221" y="549"/>
                  </a:lnTo>
                  <a:lnTo>
                    <a:pt x="203" y="549"/>
                  </a:lnTo>
                  <a:lnTo>
                    <a:pt x="200" y="549"/>
                  </a:lnTo>
                  <a:lnTo>
                    <a:pt x="200" y="603"/>
                  </a:lnTo>
                  <a:lnTo>
                    <a:pt x="24" y="603"/>
                  </a:lnTo>
                  <a:lnTo>
                    <a:pt x="24" y="549"/>
                  </a:lnTo>
                  <a:lnTo>
                    <a:pt x="0" y="549"/>
                  </a:lnTo>
                  <a:lnTo>
                    <a:pt x="0" y="527"/>
                  </a:lnTo>
                  <a:lnTo>
                    <a:pt x="24" y="527"/>
                  </a:lnTo>
                  <a:lnTo>
                    <a:pt x="24" y="487"/>
                  </a:lnTo>
                  <a:cubicBezTo>
                    <a:pt x="24" y="466"/>
                    <a:pt x="41" y="448"/>
                    <a:pt x="62" y="448"/>
                  </a:cubicBezTo>
                  <a:close/>
                  <a:moveTo>
                    <a:pt x="152" y="0"/>
                  </a:moveTo>
                  <a:cubicBezTo>
                    <a:pt x="176" y="0"/>
                    <a:pt x="196" y="20"/>
                    <a:pt x="196" y="44"/>
                  </a:cubicBezTo>
                  <a:cubicBezTo>
                    <a:pt x="196" y="69"/>
                    <a:pt x="176" y="88"/>
                    <a:pt x="152" y="88"/>
                  </a:cubicBezTo>
                  <a:cubicBezTo>
                    <a:pt x="127" y="88"/>
                    <a:pt x="108" y="69"/>
                    <a:pt x="108" y="44"/>
                  </a:cubicBezTo>
                  <a:cubicBezTo>
                    <a:pt x="108" y="20"/>
                    <a:pt x="127" y="0"/>
                    <a:pt x="152" y="0"/>
                  </a:cubicBezTo>
                  <a:close/>
                </a:path>
              </a:pathLst>
            </a:custGeom>
            <a:solidFill>
              <a:srgbClr val="1F71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24" name="图片 23"/>
          <p:cNvPicPr/>
          <p:nvPr/>
        </p:nvPicPr>
        <p:blipFill>
          <a:blip r:embed="rId3"/>
          <a:stretch>
            <a:fillRect/>
          </a:stretch>
        </p:blipFill>
        <p:spPr>
          <a:xfrm>
            <a:off x="314789" y="1436837"/>
            <a:ext cx="5353391" cy="5272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7462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367 0.15023 L -2.29167E-6 4.81481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-752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549 -0.00116 L -4.375E-6 1.11022E-1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4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32 -0.16041 L 3.33333E-6 -3.7037E-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2" y="800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75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1999" cy="1750224"/>
          </a:xfrm>
          <a:prstGeom prst="rect">
            <a:avLst/>
          </a:prstGeom>
          <a:solidFill>
            <a:srgbClr val="00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310" y="294854"/>
            <a:ext cx="6425381" cy="1337498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1954751" y="2786122"/>
            <a:ext cx="2416442" cy="2726466"/>
            <a:chOff x="1184011" y="4337050"/>
            <a:chExt cx="983554" cy="1109742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 rot="5400000" flipV="1">
              <a:off x="1120917" y="4400144"/>
              <a:ext cx="1109742" cy="98355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1F7173"/>
            </a:solidFill>
            <a:ln w="19050">
              <a:solidFill>
                <a:schemeClr val="bg1"/>
              </a:solidFill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  <a:reflection blurRad="6350" stA="50000" endA="300" endPos="35000" dist="50800" dir="5400000" sy="-100000" algn="bl" rotWithShape="0"/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600" dirty="0">
                <a:solidFill>
                  <a:schemeClr val="bg1"/>
                </a:solidFill>
              </a:endParaRPr>
            </a:p>
          </p:txBody>
        </p:sp>
        <p:sp>
          <p:nvSpPr>
            <p:cNvPr id="19" name="文本框 32"/>
            <p:cNvSpPr txBox="1"/>
            <p:nvPr/>
          </p:nvSpPr>
          <p:spPr>
            <a:xfrm>
              <a:off x="1268677" y="4610826"/>
              <a:ext cx="814222" cy="588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 smtClean="0">
                  <a:solidFill>
                    <a:schemeClr val="bg1"/>
                  </a:solidFill>
                  <a:latin typeface="+mn-ea"/>
                </a:rPr>
                <a:t>05</a:t>
              </a:r>
              <a:endParaRPr lang="zh-CN" altLang="en-US" sz="88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0" name="TextBox 7"/>
          <p:cNvSpPr txBox="1"/>
          <p:nvPr/>
        </p:nvSpPr>
        <p:spPr>
          <a:xfrm>
            <a:off x="4961421" y="3432523"/>
            <a:ext cx="7049333" cy="962272"/>
          </a:xfrm>
          <a:prstGeom prst="rect">
            <a:avLst/>
          </a:prstGeom>
          <a:noFill/>
        </p:spPr>
        <p:txBody>
          <a:bodyPr wrap="square" lIns="38567" tIns="19283" rIns="38567" bIns="19283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6000" spc="1200" dirty="0" smtClean="0">
                <a:solidFill>
                  <a:srgbClr val="1F71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人与计算机猜拳</a:t>
            </a:r>
            <a:endParaRPr lang="zh-CN" altLang="zh-CN" sz="6000" spc="1200" dirty="0">
              <a:solidFill>
                <a:srgbClr val="1F71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6290201" y="4549768"/>
            <a:ext cx="33537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981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decel="5333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/>
        </p:nvSpPr>
        <p:spPr bwMode="auto">
          <a:xfrm>
            <a:off x="314789" y="398913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3" name="TextBox 4"/>
          <p:cNvSpPr txBox="1"/>
          <p:nvPr/>
        </p:nvSpPr>
        <p:spPr>
          <a:xfrm>
            <a:off x="909903" y="393238"/>
            <a:ext cx="518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人与计算机猜拳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41405" y="1705232"/>
            <a:ext cx="9602745" cy="4326871"/>
          </a:xfrm>
          <a:prstGeom prst="roundRect">
            <a:avLst>
              <a:gd name="adj" fmla="val 3195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994" y="2830084"/>
            <a:ext cx="2306902" cy="3455708"/>
          </a:xfrm>
          <a:prstGeom prst="rect">
            <a:avLst/>
          </a:prstGeom>
        </p:spPr>
      </p:pic>
      <p:sp>
        <p:nvSpPr>
          <p:cNvPr id="9" name="文本框 21"/>
          <p:cNvSpPr txBox="1"/>
          <p:nvPr/>
        </p:nvSpPr>
        <p:spPr>
          <a:xfrm>
            <a:off x="1039128" y="2114103"/>
            <a:ext cx="7091617" cy="267765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2800" b="1" dirty="0" smtClean="0"/>
              <a:t>        </a:t>
            </a:r>
            <a:r>
              <a:rPr lang="zh-CN" altLang="zh-CN" sz="2800" b="1" dirty="0" smtClean="0"/>
              <a:t>打开</a:t>
            </a:r>
            <a:r>
              <a:rPr lang="zh-CN" altLang="zh-CN" sz="2800" b="1" dirty="0"/>
              <a:t>程序</a:t>
            </a:r>
            <a:r>
              <a:rPr lang="zh-CN" altLang="zh-CN" sz="2800" dirty="0"/>
              <a:t>任务四</a:t>
            </a:r>
            <a:r>
              <a:rPr lang="en-US" altLang="zh-CN" sz="2800" dirty="0"/>
              <a:t>.</a:t>
            </a:r>
            <a:r>
              <a:rPr lang="en-US" altLang="zh-CN" sz="2800" dirty="0" err="1"/>
              <a:t>py</a:t>
            </a:r>
            <a:r>
              <a:rPr lang="en-US" altLang="zh-CN" sz="2800" dirty="0"/>
              <a:t> </a:t>
            </a:r>
            <a:r>
              <a:rPr lang="zh-CN" altLang="zh-CN" sz="2800" b="1" dirty="0"/>
              <a:t>运行，能够理解程序语句的含义，补充完整下图。</a:t>
            </a:r>
            <a:endParaRPr lang="zh-CN" altLang="zh-CN" sz="2800" dirty="0"/>
          </a:p>
          <a:p>
            <a:r>
              <a:rPr lang="en-US" altLang="zh-CN" sz="2800" dirty="0" smtClean="0"/>
              <a:t>       </a:t>
            </a:r>
            <a:r>
              <a:rPr lang="zh-CN" altLang="zh-CN" sz="2800" dirty="0" smtClean="0"/>
              <a:t>算法</a:t>
            </a:r>
            <a:r>
              <a:rPr lang="zh-CN" altLang="zh-CN" sz="2800" dirty="0"/>
              <a:t>设计：计算机随机出拳。用</a:t>
            </a:r>
            <a:r>
              <a:rPr lang="en-US" altLang="zh-CN" sz="2800" dirty="0"/>
              <a:t>1,2,3</a:t>
            </a:r>
            <a:r>
              <a:rPr lang="zh-CN" altLang="zh-CN" sz="2800" dirty="0"/>
              <a:t>分别代表石头、剪刀，布。</a:t>
            </a:r>
          </a:p>
          <a:p>
            <a:r>
              <a:rPr lang="en-US" altLang="zh-CN" sz="2800" dirty="0" smtClean="0"/>
              <a:t>       </a:t>
            </a:r>
            <a:r>
              <a:rPr lang="zh-CN" altLang="zh-CN" sz="2800" dirty="0" smtClean="0"/>
              <a:t>随机函数</a:t>
            </a:r>
            <a:r>
              <a:rPr lang="zh-CN" altLang="zh-CN" sz="2800" dirty="0"/>
              <a:t>：</a:t>
            </a:r>
            <a:r>
              <a:rPr lang="en-US" altLang="zh-CN" sz="2800" dirty="0" err="1"/>
              <a:t>random.randint</a:t>
            </a:r>
            <a:r>
              <a:rPr lang="en-US" altLang="zh-CN" sz="2800" dirty="0"/>
              <a:t>(1, 3)</a:t>
            </a:r>
            <a:r>
              <a:rPr lang="zh-CN" altLang="zh-CN" sz="2800" dirty="0"/>
              <a:t>，计算机随机在</a:t>
            </a:r>
            <a:r>
              <a:rPr lang="en-US" altLang="zh-CN" sz="2800" dirty="0"/>
              <a:t>1~3</a:t>
            </a:r>
            <a:r>
              <a:rPr lang="zh-CN" altLang="zh-CN" sz="2800" dirty="0"/>
              <a:t>范围内生成一个数。</a:t>
            </a:r>
          </a:p>
        </p:txBody>
      </p:sp>
    </p:spTree>
    <p:extLst>
      <p:ext uri="{BB962C8B-B14F-4D97-AF65-F5344CB8AC3E}">
        <p14:creationId xmlns:p14="http://schemas.microsoft.com/office/powerpoint/2010/main" val="3695740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/>
        </p:nvSpPr>
        <p:spPr bwMode="auto">
          <a:xfrm>
            <a:off x="314789" y="398913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3" name="TextBox 4"/>
          <p:cNvSpPr txBox="1"/>
          <p:nvPr/>
        </p:nvSpPr>
        <p:spPr>
          <a:xfrm>
            <a:off x="909903" y="393238"/>
            <a:ext cx="518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人与计算机猜拳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1606378" y="1359243"/>
            <a:ext cx="7548099" cy="5287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0589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5048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5065486"/>
            <a:ext cx="12192000" cy="1792514"/>
          </a:xfrm>
          <a:prstGeom prst="rect">
            <a:avLst/>
          </a:prstGeom>
          <a:solidFill>
            <a:srgbClr val="00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976158"/>
            <a:ext cx="5886997" cy="32529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203200" stA="51000" endPos="38000" dir="5400000" sy="-100000" algn="bl" rotWithShape="0"/>
          </a:effectLst>
        </p:spPr>
      </p:pic>
      <p:sp>
        <p:nvSpPr>
          <p:cNvPr id="5" name="TextBox 7"/>
          <p:cNvSpPr txBox="1"/>
          <p:nvPr/>
        </p:nvSpPr>
        <p:spPr>
          <a:xfrm>
            <a:off x="79783" y="1640824"/>
            <a:ext cx="7156654" cy="962272"/>
          </a:xfrm>
          <a:prstGeom prst="rect">
            <a:avLst/>
          </a:prstGeom>
          <a:noFill/>
        </p:spPr>
        <p:txBody>
          <a:bodyPr wrap="square" lIns="38567" tIns="19283" rIns="38567" bIns="19283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zh-CN" altLang="en-US" sz="6000" spc="600" dirty="0">
                <a:solidFill>
                  <a:srgbClr val="1F71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感谢聆听</a:t>
            </a:r>
            <a:endParaRPr lang="zh-CN" altLang="zh-CN" sz="6000" spc="600" dirty="0">
              <a:solidFill>
                <a:srgbClr val="1F71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891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decel="5333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1999" cy="1750224"/>
          </a:xfrm>
          <a:prstGeom prst="rect">
            <a:avLst/>
          </a:prstGeom>
          <a:solidFill>
            <a:srgbClr val="00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310" y="294854"/>
            <a:ext cx="6425381" cy="1337498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878067" y="3294478"/>
            <a:ext cx="1706183" cy="1065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5400" b="1" dirty="0">
                <a:solidFill>
                  <a:srgbClr val="1F71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zh-CN" altLang="en-US" sz="5400" b="1" dirty="0">
                <a:solidFill>
                  <a:srgbClr val="1F717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录</a:t>
            </a:r>
            <a:endParaRPr lang="zh-CN" altLang="en-US" sz="4800" b="1" dirty="0">
              <a:solidFill>
                <a:srgbClr val="1F7173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369247" y="4517561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1F717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CONTENTS</a:t>
            </a:r>
            <a:endParaRPr lang="zh-CN" altLang="en-US" sz="1600" dirty="0">
              <a:solidFill>
                <a:srgbClr val="1F7173"/>
              </a:solidFill>
            </a:endParaRPr>
          </a:p>
        </p:txBody>
      </p:sp>
      <p:sp>
        <p:nvSpPr>
          <p:cNvPr id="19" name="圆角矩形​​ 10"/>
          <p:cNvSpPr>
            <a:spLocks noChangeArrowheads="1"/>
          </p:cNvSpPr>
          <p:nvPr/>
        </p:nvSpPr>
        <p:spPr bwMode="auto">
          <a:xfrm>
            <a:off x="5573736" y="1962838"/>
            <a:ext cx="4536000" cy="648000"/>
          </a:xfrm>
          <a:prstGeom prst="roundRect">
            <a:avLst>
              <a:gd name="adj" fmla="val 50000"/>
            </a:avLst>
          </a:prstGeom>
          <a:solidFill>
            <a:srgbClr val="1F7173"/>
          </a:solidFill>
          <a:ln w="3175" algn="ctr">
            <a:noFill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2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01</a:t>
            </a:r>
            <a:r>
              <a:rPr lang="en-US" altLang="zh-CN" sz="2600" kern="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     </a:t>
            </a:r>
            <a:r>
              <a:rPr lang="zh-CN" altLang="en-US" sz="2600" kern="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复习回顾</a:t>
            </a:r>
            <a:endParaRPr lang="zh-CN" altLang="en-US" sz="2600" kern="0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0" name="圆角矩形​​ 10"/>
          <p:cNvSpPr>
            <a:spLocks noChangeArrowheads="1"/>
          </p:cNvSpPr>
          <p:nvPr/>
        </p:nvSpPr>
        <p:spPr bwMode="auto">
          <a:xfrm>
            <a:off x="5577971" y="2955940"/>
            <a:ext cx="4536000" cy="648000"/>
          </a:xfrm>
          <a:prstGeom prst="roundRect">
            <a:avLst>
              <a:gd name="adj" fmla="val 50000"/>
            </a:avLst>
          </a:prstGeom>
          <a:solidFill>
            <a:srgbClr val="1F7173"/>
          </a:solidFill>
          <a:ln w="3175" algn="ctr">
            <a:noFill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2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02</a:t>
            </a:r>
            <a:r>
              <a:rPr lang="en-US" altLang="zh-CN" sz="2600" kern="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    </a:t>
            </a:r>
            <a:r>
              <a:rPr lang="zh-CN" altLang="en-US" sz="2600" kern="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数字反转</a:t>
            </a:r>
          </a:p>
        </p:txBody>
      </p:sp>
      <p:sp>
        <p:nvSpPr>
          <p:cNvPr id="21" name="圆角矩形​​ 10"/>
          <p:cNvSpPr>
            <a:spLocks noChangeArrowheads="1"/>
          </p:cNvSpPr>
          <p:nvPr/>
        </p:nvSpPr>
        <p:spPr bwMode="auto">
          <a:xfrm>
            <a:off x="5580565" y="3949042"/>
            <a:ext cx="4536000" cy="648000"/>
          </a:xfrm>
          <a:prstGeom prst="roundRect">
            <a:avLst>
              <a:gd name="adj" fmla="val 50000"/>
            </a:avLst>
          </a:prstGeom>
          <a:solidFill>
            <a:srgbClr val="1F7173"/>
          </a:solidFill>
          <a:ln w="3175" algn="ctr">
            <a:noFill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2600" kern="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03 </a:t>
            </a:r>
            <a:r>
              <a:rPr lang="en-US" altLang="zh-CN" sz="2600" kern="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   </a:t>
            </a:r>
            <a:r>
              <a:rPr lang="en-US" altLang="zh-CN" sz="2600" kern="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zh-CN" altLang="en-US" sz="2600" kern="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判断闰年</a:t>
            </a:r>
            <a:endParaRPr lang="zh-CN" altLang="en-US" sz="2600" kern="0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2" name="圆角矩形​​ 10"/>
          <p:cNvSpPr>
            <a:spLocks noChangeArrowheads="1"/>
          </p:cNvSpPr>
          <p:nvPr/>
        </p:nvSpPr>
        <p:spPr bwMode="auto">
          <a:xfrm>
            <a:off x="5593264" y="4966858"/>
            <a:ext cx="4536000" cy="648000"/>
          </a:xfrm>
          <a:prstGeom prst="roundRect">
            <a:avLst>
              <a:gd name="adj" fmla="val 50000"/>
            </a:avLst>
          </a:prstGeom>
          <a:solidFill>
            <a:srgbClr val="1F7173"/>
          </a:solidFill>
          <a:ln w="3175" algn="ctr">
            <a:noFill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2600" kern="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04</a:t>
            </a:r>
            <a:r>
              <a:rPr lang="en-US" altLang="zh-CN" sz="2600" kern="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   </a:t>
            </a:r>
            <a:r>
              <a:rPr lang="en-US" altLang="zh-CN" sz="2600" kern="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 </a:t>
            </a:r>
            <a:r>
              <a:rPr lang="zh-CN" altLang="en-US" sz="2600" kern="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用户登录</a:t>
            </a:r>
          </a:p>
        </p:txBody>
      </p:sp>
      <p:sp>
        <p:nvSpPr>
          <p:cNvPr id="10" name="圆角矩形​​ 10"/>
          <p:cNvSpPr>
            <a:spLocks noChangeArrowheads="1"/>
          </p:cNvSpPr>
          <p:nvPr/>
        </p:nvSpPr>
        <p:spPr bwMode="auto">
          <a:xfrm>
            <a:off x="5605621" y="5977935"/>
            <a:ext cx="4536000" cy="648000"/>
          </a:xfrm>
          <a:prstGeom prst="roundRect">
            <a:avLst>
              <a:gd name="adj" fmla="val 50000"/>
            </a:avLst>
          </a:prstGeom>
          <a:solidFill>
            <a:srgbClr val="1F7173"/>
          </a:solidFill>
          <a:ln w="3175" algn="ctr">
            <a:noFill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2600" kern="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6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05</a:t>
            </a:r>
            <a:r>
              <a:rPr lang="en-US" altLang="zh-CN" sz="2600" kern="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   </a:t>
            </a:r>
            <a:r>
              <a:rPr lang="en-US" altLang="zh-CN" sz="2600" kern="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 </a:t>
            </a:r>
            <a:r>
              <a:rPr lang="zh-CN" altLang="en-US" sz="2600" kern="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猜拳游戏</a:t>
            </a:r>
          </a:p>
        </p:txBody>
      </p:sp>
    </p:spTree>
    <p:extLst>
      <p:ext uri="{BB962C8B-B14F-4D97-AF65-F5344CB8AC3E}">
        <p14:creationId xmlns:p14="http://schemas.microsoft.com/office/powerpoint/2010/main" val="4037751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1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60"/>
                            </p:stCondLst>
                            <p:childTnLst>
                              <p:par>
                                <p:cTn id="29" presetID="2" presetClass="entr" presetSubtype="2" decel="5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10"/>
                            </p:stCondLst>
                            <p:childTnLst>
                              <p:par>
                                <p:cTn id="34" presetID="2" presetClass="entr" presetSubtype="2" decel="5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60"/>
                            </p:stCondLst>
                            <p:childTnLst>
                              <p:par>
                                <p:cTn id="39" presetID="2" presetClass="entr" presetSubtype="2" decel="5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10"/>
                            </p:stCondLst>
                            <p:childTnLst>
                              <p:par>
                                <p:cTn id="44" presetID="2" presetClass="entr" presetSubtype="2" decel="5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60"/>
                            </p:stCondLst>
                            <p:childTnLst>
                              <p:par>
                                <p:cTn id="49" presetID="2" presetClass="entr" presetSubtype="2" decel="5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1999" cy="1750224"/>
          </a:xfrm>
          <a:prstGeom prst="rect">
            <a:avLst/>
          </a:prstGeom>
          <a:solidFill>
            <a:srgbClr val="00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310" y="294854"/>
            <a:ext cx="6425381" cy="1337498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498459" y="2697637"/>
            <a:ext cx="2416442" cy="2726466"/>
            <a:chOff x="1184011" y="4337050"/>
            <a:chExt cx="983554" cy="1109742"/>
          </a:xfrm>
          <a:solidFill>
            <a:srgbClr val="1F7173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rot="5400000" flipV="1">
              <a:off x="1120917" y="4400144"/>
              <a:ext cx="1109742" cy="98355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  <a:reflection blurRad="6350" stA="50000" endA="300" endPos="35000" dist="50800" dir="5400000" sy="-100000" algn="bl" rotWithShape="0"/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600" dirty="0">
                <a:solidFill>
                  <a:schemeClr val="bg1"/>
                </a:solidFill>
              </a:endParaRPr>
            </a:p>
          </p:txBody>
        </p:sp>
        <p:sp>
          <p:nvSpPr>
            <p:cNvPr id="12" name="文本框 32"/>
            <p:cNvSpPr txBox="1"/>
            <p:nvPr/>
          </p:nvSpPr>
          <p:spPr>
            <a:xfrm>
              <a:off x="1268677" y="4610826"/>
              <a:ext cx="814222" cy="562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chemeClr val="bg1"/>
                  </a:solidFill>
                  <a:latin typeface="+mn-ea"/>
                </a:rPr>
                <a:t>01</a:t>
              </a:r>
              <a:endParaRPr lang="zh-CN" altLang="en-US" sz="88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13" name="TextBox 7"/>
          <p:cNvSpPr txBox="1"/>
          <p:nvPr/>
        </p:nvSpPr>
        <p:spPr>
          <a:xfrm>
            <a:off x="5668817" y="3652959"/>
            <a:ext cx="4057650" cy="962272"/>
          </a:xfrm>
          <a:prstGeom prst="rect">
            <a:avLst/>
          </a:prstGeom>
          <a:noFill/>
        </p:spPr>
        <p:txBody>
          <a:bodyPr wrap="square" lIns="38567" tIns="19283" rIns="38567" bIns="19283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6000" spc="1200" dirty="0">
                <a:solidFill>
                  <a:srgbClr val="1F71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复习回顾</a:t>
            </a:r>
            <a:endParaRPr lang="zh-CN" altLang="zh-CN" sz="6000" spc="1200" dirty="0">
              <a:solidFill>
                <a:srgbClr val="1F71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5771207" y="4547782"/>
            <a:ext cx="33537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951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4" decel="5333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/>
        </p:nvSpPr>
        <p:spPr bwMode="auto">
          <a:xfrm>
            <a:off x="314789" y="398913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3" name="TextBox 4"/>
          <p:cNvSpPr txBox="1"/>
          <p:nvPr/>
        </p:nvSpPr>
        <p:spPr>
          <a:xfrm>
            <a:off x="909903" y="393238"/>
            <a:ext cx="518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复习</a:t>
            </a:r>
          </a:p>
        </p:txBody>
      </p:sp>
      <p:pic>
        <p:nvPicPr>
          <p:cNvPr id="14" name="图片 13" descr="程序截图"/>
          <p:cNvPicPr/>
          <p:nvPr/>
        </p:nvPicPr>
        <p:blipFill>
          <a:blip r:embed="rId3"/>
          <a:stretch>
            <a:fillRect/>
          </a:stretch>
        </p:blipFill>
        <p:spPr>
          <a:xfrm>
            <a:off x="577872" y="1581802"/>
            <a:ext cx="4772604" cy="4942565"/>
          </a:xfrm>
          <a:prstGeom prst="rect">
            <a:avLst/>
          </a:prstGeom>
        </p:spPr>
      </p:pic>
      <p:sp>
        <p:nvSpPr>
          <p:cNvPr id="15" name="Oval 9"/>
          <p:cNvSpPr/>
          <p:nvPr/>
        </p:nvSpPr>
        <p:spPr>
          <a:xfrm>
            <a:off x="6336413" y="1979984"/>
            <a:ext cx="759975" cy="654825"/>
          </a:xfrm>
          <a:prstGeom prst="ellipse">
            <a:avLst/>
          </a:prstGeom>
          <a:solidFill>
            <a:srgbClr val="1F717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725650">
              <a:defRPr/>
            </a:pPr>
            <a:r>
              <a:rPr lang="en-US" altLang="zh-CN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en-US" altLang="zh-CN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文本框 34"/>
          <p:cNvSpPr>
            <a:spLocks noChangeArrowheads="1"/>
          </p:cNvSpPr>
          <p:nvPr/>
        </p:nvSpPr>
        <p:spPr bwMode="auto">
          <a:xfrm>
            <a:off x="7184356" y="2005727"/>
            <a:ext cx="413452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zh-CN" sz="2800" b="1" dirty="0">
                <a:latin typeface="+mn-ea"/>
              </a:rPr>
              <a:t>输入法英文状态 </a:t>
            </a:r>
            <a:r>
              <a:rPr lang="en-US" altLang="zh-CN" sz="2800" b="1" dirty="0">
                <a:latin typeface="+mn-ea"/>
              </a:rPr>
              <a:t>“”</a:t>
            </a:r>
            <a:r>
              <a:rPr lang="zh-CN" altLang="zh-CN" sz="2800" b="1" dirty="0">
                <a:latin typeface="+mn-ea"/>
              </a:rPr>
              <a:t>、</a:t>
            </a:r>
            <a:r>
              <a:rPr lang="en-US" altLang="zh-CN" sz="2800" b="1" dirty="0">
                <a:latin typeface="+mn-ea"/>
              </a:rPr>
              <a:t>()</a:t>
            </a:r>
            <a:r>
              <a:rPr lang="zh-CN" altLang="zh-CN" sz="2800" b="1" dirty="0" smtClean="0">
                <a:latin typeface="+mn-ea"/>
              </a:rPr>
              <a:t>；</a:t>
            </a:r>
            <a:endParaRPr lang="zh-CN" altLang="zh-CN" sz="2800" dirty="0">
              <a:latin typeface="+mn-ea"/>
            </a:endParaRPr>
          </a:p>
        </p:txBody>
      </p:sp>
      <p:sp>
        <p:nvSpPr>
          <p:cNvPr id="18" name="Oval 9"/>
          <p:cNvSpPr/>
          <p:nvPr/>
        </p:nvSpPr>
        <p:spPr>
          <a:xfrm>
            <a:off x="6336413" y="3573061"/>
            <a:ext cx="759975" cy="654825"/>
          </a:xfrm>
          <a:prstGeom prst="ellipse">
            <a:avLst/>
          </a:prstGeom>
          <a:solidFill>
            <a:srgbClr val="1F717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725650">
              <a:defRPr/>
            </a:pPr>
            <a:r>
              <a:rPr lang="en-US" altLang="zh-CN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en-US" altLang="zh-CN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文本框 34"/>
          <p:cNvSpPr>
            <a:spLocks noChangeArrowheads="1"/>
          </p:cNvSpPr>
          <p:nvPr/>
        </p:nvSpPr>
        <p:spPr bwMode="auto">
          <a:xfrm>
            <a:off x="7184356" y="3499948"/>
            <a:ext cx="3777715" cy="93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zh-CN" altLang="zh-CN" sz="2800" b="1" dirty="0"/>
              <a:t>冒号不能丢，放在条件后</a:t>
            </a:r>
            <a:r>
              <a:rPr lang="zh-CN" altLang="zh-CN" sz="2800" b="1" dirty="0" smtClean="0"/>
              <a:t>；</a:t>
            </a:r>
            <a:r>
              <a:rPr lang="zh-CN" altLang="en-US" sz="2800" b="1" dirty="0" smtClean="0"/>
              <a:t>缩进不要忘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Oval 9"/>
          <p:cNvSpPr/>
          <p:nvPr/>
        </p:nvSpPr>
        <p:spPr>
          <a:xfrm>
            <a:off x="6336413" y="5166138"/>
            <a:ext cx="759975" cy="654825"/>
          </a:xfrm>
          <a:prstGeom prst="ellipse">
            <a:avLst/>
          </a:prstGeom>
          <a:solidFill>
            <a:srgbClr val="1F717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725650">
              <a:defRPr/>
            </a:pPr>
            <a:r>
              <a:rPr lang="en-US" altLang="zh-CN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en-US" altLang="zh-CN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文本框 34"/>
          <p:cNvSpPr>
            <a:spLocks noChangeArrowheads="1"/>
          </p:cNvSpPr>
          <p:nvPr/>
        </p:nvSpPr>
        <p:spPr bwMode="auto">
          <a:xfrm>
            <a:off x="7184356" y="5068311"/>
            <a:ext cx="377771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+mn-ea"/>
              </a:rPr>
              <a:t>else</a:t>
            </a:r>
            <a:r>
              <a:rPr lang="zh-CN" altLang="zh-CN" sz="2800" b="1" dirty="0">
                <a:latin typeface="+mn-ea"/>
              </a:rPr>
              <a:t>后面无需再写条件</a:t>
            </a:r>
            <a:endParaRPr lang="en-US" altLang="zh-CN" sz="2800" dirty="0">
              <a:solidFill>
                <a:srgbClr val="2F2637"/>
              </a:solidFill>
              <a:latin typeface="+mn-ea"/>
              <a:sym typeface="华文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763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"/>
                            </p:stCondLst>
                            <p:childTnLst>
                              <p:par>
                                <p:cTn id="17" presetID="2" presetClass="entr" presetSubtype="4" decel="5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25"/>
                            </p:stCondLst>
                            <p:childTnLst>
                              <p:par>
                                <p:cTn id="22" presetID="2" presetClass="entr" presetSubtype="2" decel="5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75"/>
                            </p:stCondLst>
                            <p:childTnLst>
                              <p:par>
                                <p:cTn id="27" presetID="2" presetClass="entr" presetSubtype="4" decel="5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25"/>
                            </p:stCondLst>
                            <p:childTnLst>
                              <p:par>
                                <p:cTn id="32" presetID="2" presetClass="entr" presetSubtype="2" decel="5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75"/>
                            </p:stCondLst>
                            <p:childTnLst>
                              <p:par>
                                <p:cTn id="37" presetID="2" presetClass="entr" presetSubtype="4" decel="5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25"/>
                            </p:stCondLst>
                            <p:childTnLst>
                              <p:par>
                                <p:cTn id="42" presetID="2" presetClass="entr" presetSubtype="2" decel="5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5" grpId="0" animBg="1"/>
      <p:bldP spid="17" grpId="0"/>
      <p:bldP spid="18" grpId="0" animBg="1"/>
      <p:bldP spid="20" grpId="0"/>
      <p:bldP spid="21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1999" cy="1750224"/>
          </a:xfrm>
          <a:prstGeom prst="rect">
            <a:avLst/>
          </a:prstGeom>
          <a:solidFill>
            <a:srgbClr val="00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310" y="294854"/>
            <a:ext cx="6425381" cy="1337498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2498459" y="2815619"/>
            <a:ext cx="2416442" cy="2726466"/>
            <a:chOff x="1184011" y="4337050"/>
            <a:chExt cx="983554" cy="1109742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 rot="5400000" flipV="1">
              <a:off x="1120917" y="4400144"/>
              <a:ext cx="1109742" cy="98355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1F7173"/>
            </a:solidFill>
            <a:ln w="19050">
              <a:solidFill>
                <a:schemeClr val="bg1"/>
              </a:solidFill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  <a:reflection blurRad="6350" stA="50000" endA="300" endPos="35000" dist="50800" dir="5400000" sy="-100000" algn="bl" rotWithShape="0"/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600" dirty="0">
                <a:solidFill>
                  <a:schemeClr val="bg1"/>
                </a:solidFill>
              </a:endParaRPr>
            </a:p>
          </p:txBody>
        </p:sp>
        <p:sp>
          <p:nvSpPr>
            <p:cNvPr id="19" name="文本框 32"/>
            <p:cNvSpPr txBox="1"/>
            <p:nvPr/>
          </p:nvSpPr>
          <p:spPr>
            <a:xfrm>
              <a:off x="1268677" y="4610826"/>
              <a:ext cx="814222" cy="588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chemeClr val="bg1"/>
                  </a:solidFill>
                  <a:latin typeface="+mn-ea"/>
                </a:rPr>
                <a:t>02</a:t>
              </a:r>
              <a:endParaRPr lang="zh-CN" altLang="en-US" sz="88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0" name="TextBox 7"/>
          <p:cNvSpPr txBox="1"/>
          <p:nvPr/>
        </p:nvSpPr>
        <p:spPr>
          <a:xfrm>
            <a:off x="5668817" y="3672085"/>
            <a:ext cx="4057650" cy="962272"/>
          </a:xfrm>
          <a:prstGeom prst="rect">
            <a:avLst/>
          </a:prstGeom>
          <a:noFill/>
        </p:spPr>
        <p:txBody>
          <a:bodyPr wrap="square" lIns="38567" tIns="19283" rIns="38567" bIns="19283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6000" spc="1200" dirty="0">
                <a:solidFill>
                  <a:srgbClr val="1F71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数字反转</a:t>
            </a:r>
            <a:endParaRPr lang="zh-CN" altLang="zh-CN" sz="6000" spc="1200" dirty="0">
              <a:solidFill>
                <a:srgbClr val="1F71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5771207" y="4653407"/>
            <a:ext cx="33537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387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decel="5333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/>
        </p:nvSpPr>
        <p:spPr bwMode="auto">
          <a:xfrm>
            <a:off x="314789" y="398913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3" name="TextBox 4"/>
          <p:cNvSpPr txBox="1"/>
          <p:nvPr/>
        </p:nvSpPr>
        <p:spPr>
          <a:xfrm>
            <a:off x="909903" y="393238"/>
            <a:ext cx="518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数字反转</a:t>
            </a:r>
          </a:p>
        </p:txBody>
      </p:sp>
      <p:sp>
        <p:nvSpPr>
          <p:cNvPr id="4" name="矩形 3"/>
          <p:cNvSpPr/>
          <p:nvPr/>
        </p:nvSpPr>
        <p:spPr>
          <a:xfrm>
            <a:off x="840956" y="3879752"/>
            <a:ext cx="10453119" cy="1585272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197315" y="1482202"/>
            <a:ext cx="1794326" cy="1794326"/>
            <a:chOff x="6065768" y="1253602"/>
            <a:chExt cx="1794326" cy="1794326"/>
          </a:xfrm>
        </p:grpSpPr>
        <p:sp>
          <p:nvSpPr>
            <p:cNvPr id="6" name="泪滴形 5"/>
            <p:cNvSpPr/>
            <p:nvPr/>
          </p:nvSpPr>
          <p:spPr>
            <a:xfrm rot="8173106">
              <a:off x="6065768" y="1253602"/>
              <a:ext cx="1794326" cy="1794326"/>
            </a:xfrm>
            <a:prstGeom prst="teardrop">
              <a:avLst/>
            </a:prstGeom>
            <a:solidFill>
              <a:srgbClr val="1F71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6315269" y="1436219"/>
              <a:ext cx="1295324" cy="1295324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算术运算符</a:t>
              </a:r>
              <a:endPara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aphicFrame>
        <p:nvGraphicFramePr>
          <p:cNvPr id="57" name="表格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496560"/>
              </p:ext>
            </p:extLst>
          </p:nvPr>
        </p:nvGraphicFramePr>
        <p:xfrm>
          <a:off x="972349" y="4025082"/>
          <a:ext cx="10230994" cy="13253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7945"/>
                <a:gridCol w="1279007"/>
                <a:gridCol w="1279007"/>
                <a:gridCol w="1279007"/>
                <a:gridCol w="1279007"/>
                <a:gridCol w="1279007"/>
                <a:gridCol w="1279007"/>
                <a:gridCol w="1279007"/>
              </a:tblGrid>
              <a:tr h="7632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800" kern="100" dirty="0">
                          <a:effectLst/>
                        </a:rPr>
                        <a:t>运算符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14668" marR="1146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+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14668" marR="1146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-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14668" marR="1146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*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14668" marR="1146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800" kern="100">
                          <a:effectLst/>
                        </a:rPr>
                        <a:t>/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14668" marR="1146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//</a:t>
                      </a: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14668" marR="1146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14668" marR="1146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800" kern="100">
                          <a:effectLst/>
                        </a:rPr>
                        <a:t>**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14668" marR="114668" marT="0" marB="0" anchor="ctr"/>
                </a:tc>
              </a:tr>
              <a:tr h="5621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800" kern="100">
                          <a:effectLst/>
                        </a:rPr>
                        <a:t>含义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14668" marR="1146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800" kern="100" dirty="0">
                          <a:effectLst/>
                        </a:rPr>
                        <a:t>加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14668" marR="1146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800" kern="100">
                          <a:effectLst/>
                        </a:rPr>
                        <a:t>减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14668" marR="1146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800" kern="100">
                          <a:effectLst/>
                        </a:rPr>
                        <a:t>乘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14668" marR="1146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800" kern="100" dirty="0">
                          <a:effectLst/>
                        </a:rPr>
                        <a:t>除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14668" marR="1146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800" kern="100" dirty="0">
                          <a:solidFill>
                            <a:srgbClr val="FF0000"/>
                          </a:solidFill>
                          <a:effectLst/>
                        </a:rPr>
                        <a:t>整除</a:t>
                      </a: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14668" marR="1146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800" kern="100" dirty="0">
                          <a:solidFill>
                            <a:srgbClr val="FF0000"/>
                          </a:solidFill>
                          <a:effectLst/>
                        </a:rPr>
                        <a:t>取余</a:t>
                      </a: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14668" marR="1146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800" kern="100" dirty="0">
                          <a:effectLst/>
                        </a:rPr>
                        <a:t>幂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14668" marR="114668" marT="0" marB="0" anchor="ctr"/>
                </a:tc>
              </a:tr>
            </a:tbl>
          </a:graphicData>
        </a:graphic>
      </p:graphicFrame>
      <p:sp>
        <p:nvSpPr>
          <p:cNvPr id="58" name="Rectangle 1"/>
          <p:cNvSpPr>
            <a:spLocks noChangeArrowheads="1"/>
          </p:cNvSpPr>
          <p:nvPr/>
        </p:nvSpPr>
        <p:spPr bwMode="auto">
          <a:xfrm>
            <a:off x="840956" y="5521012"/>
            <a:ext cx="4206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itchFamily="18" charset="0"/>
              </a:rPr>
              <a:t>（先算幂，再乘除，后加减）</a:t>
            </a:r>
            <a:endParaRPr kumimoji="0" lang="zh-CN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6089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75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/>
        </p:nvSpPr>
        <p:spPr bwMode="auto">
          <a:xfrm>
            <a:off x="314789" y="398913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3" name="TextBox 4"/>
          <p:cNvSpPr txBox="1"/>
          <p:nvPr/>
        </p:nvSpPr>
        <p:spPr>
          <a:xfrm>
            <a:off x="909903" y="393238"/>
            <a:ext cx="518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数字反转</a:t>
            </a:r>
          </a:p>
        </p:txBody>
      </p:sp>
      <p:sp>
        <p:nvSpPr>
          <p:cNvPr id="17" name="矩形 16"/>
          <p:cNvSpPr/>
          <p:nvPr/>
        </p:nvSpPr>
        <p:spPr>
          <a:xfrm>
            <a:off x="6140277" y="2749015"/>
            <a:ext cx="4928548" cy="3344371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20"/>
          </a:p>
        </p:txBody>
      </p:sp>
      <p:sp>
        <p:nvSpPr>
          <p:cNvPr id="18" name="矩形 17"/>
          <p:cNvSpPr/>
          <p:nvPr/>
        </p:nvSpPr>
        <p:spPr>
          <a:xfrm>
            <a:off x="1146287" y="2749015"/>
            <a:ext cx="4928548" cy="3344371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20"/>
          </a:p>
        </p:txBody>
      </p:sp>
      <p:sp>
        <p:nvSpPr>
          <p:cNvPr id="19" name="右箭头 18"/>
          <p:cNvSpPr/>
          <p:nvPr/>
        </p:nvSpPr>
        <p:spPr>
          <a:xfrm>
            <a:off x="6121919" y="1822070"/>
            <a:ext cx="3067701" cy="1860621"/>
          </a:xfrm>
          <a:prstGeom prst="rightArrow">
            <a:avLst/>
          </a:prstGeom>
          <a:solidFill>
            <a:srgbClr val="1F7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1512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323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算法设计</a:t>
            </a:r>
          </a:p>
        </p:txBody>
      </p:sp>
      <p:sp>
        <p:nvSpPr>
          <p:cNvPr id="20" name="右箭头 19"/>
          <p:cNvSpPr/>
          <p:nvPr/>
        </p:nvSpPr>
        <p:spPr>
          <a:xfrm flipH="1">
            <a:off x="3003930" y="1822070"/>
            <a:ext cx="3067701" cy="1860621"/>
          </a:xfrm>
          <a:prstGeom prst="rightArrow">
            <a:avLst/>
          </a:prstGeom>
          <a:solidFill>
            <a:srgbClr val="1F7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831512" bIns="0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323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5166400" y="2408745"/>
            <a:ext cx="1793683" cy="7040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603" tIns="52801" rIns="105603" bIns="52801" rtlCol="0" anchor="ctr"/>
          <a:lstStyle/>
          <a:p>
            <a:pPr algn="ctr"/>
            <a:r>
              <a:rPr lang="zh-CN" altLang="en-US" sz="281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数字反转</a:t>
            </a:r>
            <a:endParaRPr lang="zh-CN" altLang="en-US" sz="281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ectangle 5">
            <a:hlinkClick r:id="rId3"/>
          </p:cNvPr>
          <p:cNvSpPr>
            <a:spLocks noChangeArrowheads="1"/>
          </p:cNvSpPr>
          <p:nvPr/>
        </p:nvSpPr>
        <p:spPr bwMode="gray">
          <a:xfrm>
            <a:off x="1410316" y="3581659"/>
            <a:ext cx="4553941" cy="237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2000" rIns="176000" bIns="88000"/>
          <a:lstStyle>
            <a:lvl1pPr marL="190500" indent="-1905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zh-CN" sz="2400" dirty="0">
                <a:latin typeface="+mn-ea"/>
                <a:ea typeface="+mn-ea"/>
              </a:rPr>
              <a:t>打开程序</a:t>
            </a:r>
            <a:r>
              <a:rPr lang="zh-CN" altLang="zh-CN" sz="2400" b="1" dirty="0">
                <a:latin typeface="+mn-ea"/>
                <a:ea typeface="+mn-ea"/>
              </a:rPr>
              <a:t>任务一</a:t>
            </a:r>
            <a:r>
              <a:rPr lang="en-US" altLang="zh-CN" sz="2400" b="1" dirty="0">
                <a:latin typeface="+mn-ea"/>
                <a:ea typeface="+mn-ea"/>
              </a:rPr>
              <a:t>.</a:t>
            </a:r>
            <a:r>
              <a:rPr lang="en-US" altLang="zh-CN" sz="2400" b="1" dirty="0" err="1">
                <a:latin typeface="+mn-ea"/>
                <a:ea typeface="+mn-ea"/>
              </a:rPr>
              <a:t>py</a:t>
            </a:r>
            <a:r>
              <a:rPr lang="zh-CN" altLang="zh-CN" sz="2400" dirty="0">
                <a:latin typeface="+mn-ea"/>
                <a:ea typeface="+mn-ea"/>
              </a:rPr>
              <a:t>，补充完整，实现一个三位数的反转，例如：</a:t>
            </a:r>
            <a:r>
              <a:rPr lang="en-US" altLang="zh-CN" sz="2400" dirty="0">
                <a:latin typeface="+mn-ea"/>
                <a:ea typeface="+mn-ea"/>
              </a:rPr>
              <a:t>315</a:t>
            </a:r>
            <a:r>
              <a:rPr lang="zh-CN" altLang="zh-CN" sz="2400" dirty="0">
                <a:latin typeface="+mn-ea"/>
                <a:ea typeface="+mn-ea"/>
              </a:rPr>
              <a:t>反转为</a:t>
            </a:r>
            <a:r>
              <a:rPr lang="en-US" altLang="zh-CN" sz="2400" dirty="0" smtClean="0">
                <a:latin typeface="+mn-ea"/>
                <a:ea typeface="+mn-ea"/>
              </a:rPr>
              <a:t>513</a:t>
            </a:r>
            <a:endParaRPr lang="zh-CN" altLang="zh-CN" sz="2400" dirty="0">
              <a:latin typeface="+mn-ea"/>
              <a:ea typeface="+mn-ea"/>
            </a:endParaRPr>
          </a:p>
        </p:txBody>
      </p:sp>
      <p:sp>
        <p:nvSpPr>
          <p:cNvPr id="23" name="Rectangle 5">
            <a:hlinkClick r:id="rId3"/>
          </p:cNvPr>
          <p:cNvSpPr>
            <a:spLocks noChangeArrowheads="1"/>
          </p:cNvSpPr>
          <p:nvPr/>
        </p:nvSpPr>
        <p:spPr bwMode="gray">
          <a:xfrm>
            <a:off x="6327580" y="3532231"/>
            <a:ext cx="4741245" cy="237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2000" rIns="176000" bIns="88000"/>
          <a:lstStyle>
            <a:lvl1pPr marL="190500" indent="-1905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2400" dirty="0">
                <a:latin typeface="+mn-ea"/>
                <a:ea typeface="+mn-ea"/>
              </a:rPr>
              <a:t>1.</a:t>
            </a:r>
            <a:r>
              <a:rPr lang="zh-CN" altLang="zh-CN" sz="2400" dirty="0">
                <a:latin typeface="+mn-ea"/>
                <a:ea typeface="+mn-ea"/>
              </a:rPr>
              <a:t>利用</a:t>
            </a:r>
            <a:r>
              <a:rPr lang="zh-CN" altLang="zh-CN" sz="2400" dirty="0">
                <a:solidFill>
                  <a:srgbClr val="FF0000"/>
                </a:solidFill>
                <a:latin typeface="+mn-ea"/>
                <a:ea typeface="+mn-ea"/>
              </a:rPr>
              <a:t>“</a:t>
            </a:r>
            <a:r>
              <a:rPr lang="en-US" altLang="zh-CN" sz="2400" dirty="0">
                <a:solidFill>
                  <a:srgbClr val="FF0000"/>
                </a:solidFill>
                <a:latin typeface="+mn-ea"/>
                <a:ea typeface="+mn-ea"/>
              </a:rPr>
              <a:t>//</a:t>
            </a:r>
            <a:r>
              <a:rPr lang="zh-CN" altLang="zh-CN" sz="2400" dirty="0">
                <a:solidFill>
                  <a:srgbClr val="FF0000"/>
                </a:solidFill>
                <a:latin typeface="+mn-ea"/>
                <a:ea typeface="+mn-ea"/>
              </a:rPr>
              <a:t>”和“</a:t>
            </a:r>
            <a:r>
              <a:rPr lang="en-US" altLang="zh-CN" sz="2400" dirty="0">
                <a:solidFill>
                  <a:srgbClr val="FF0000"/>
                </a:solidFill>
                <a:latin typeface="+mn-ea"/>
                <a:ea typeface="+mn-ea"/>
              </a:rPr>
              <a:t>%</a:t>
            </a:r>
            <a:r>
              <a:rPr lang="zh-CN" altLang="zh-CN" sz="2400" dirty="0">
                <a:solidFill>
                  <a:srgbClr val="FF0000"/>
                </a:solidFill>
                <a:latin typeface="+mn-ea"/>
                <a:ea typeface="+mn-ea"/>
              </a:rPr>
              <a:t>”</a:t>
            </a:r>
            <a:r>
              <a:rPr lang="zh-CN" altLang="zh-CN" sz="2400" dirty="0">
                <a:latin typeface="+mn-ea"/>
                <a:ea typeface="+mn-ea"/>
              </a:rPr>
              <a:t>等运算符来分离这个三位数</a:t>
            </a:r>
            <a:r>
              <a:rPr lang="en-US" altLang="zh-CN" sz="2400" dirty="0" err="1">
                <a:latin typeface="+mn-ea"/>
                <a:ea typeface="+mn-ea"/>
              </a:rPr>
              <a:t>abc</a:t>
            </a:r>
            <a:r>
              <a:rPr lang="zh-CN" altLang="zh-CN" sz="2400" dirty="0">
                <a:latin typeface="+mn-ea"/>
                <a:ea typeface="+mn-ea"/>
              </a:rPr>
              <a:t>，分别得到每一位上的数字</a:t>
            </a:r>
            <a:r>
              <a:rPr lang="en-US" altLang="zh-CN" sz="2400" dirty="0">
                <a:latin typeface="+mn-ea"/>
                <a:ea typeface="+mn-ea"/>
              </a:rPr>
              <a:t>a</a:t>
            </a:r>
            <a:r>
              <a:rPr lang="zh-CN" altLang="zh-CN" sz="2400" dirty="0">
                <a:latin typeface="+mn-ea"/>
                <a:ea typeface="+mn-ea"/>
              </a:rPr>
              <a:t>、</a:t>
            </a:r>
            <a:r>
              <a:rPr lang="en-US" altLang="zh-CN" sz="2400" dirty="0">
                <a:latin typeface="+mn-ea"/>
                <a:ea typeface="+mn-ea"/>
              </a:rPr>
              <a:t>b</a:t>
            </a:r>
            <a:r>
              <a:rPr lang="zh-CN" altLang="zh-CN" sz="2400" dirty="0">
                <a:latin typeface="+mn-ea"/>
                <a:ea typeface="+mn-ea"/>
              </a:rPr>
              <a:t>、</a:t>
            </a:r>
            <a:r>
              <a:rPr lang="en-US" altLang="zh-CN" sz="2400" dirty="0">
                <a:latin typeface="+mn-ea"/>
                <a:ea typeface="+mn-ea"/>
              </a:rPr>
              <a:t>c</a:t>
            </a:r>
            <a:r>
              <a:rPr lang="zh-CN" altLang="zh-CN" sz="2400" dirty="0">
                <a:latin typeface="+mn-ea"/>
                <a:ea typeface="+mn-ea"/>
              </a:rPr>
              <a:t>。</a:t>
            </a:r>
          </a:p>
          <a:p>
            <a:r>
              <a:rPr lang="en-US" altLang="zh-CN" sz="2400" dirty="0">
                <a:latin typeface="+mn-ea"/>
                <a:ea typeface="+mn-ea"/>
              </a:rPr>
              <a:t>2.</a:t>
            </a:r>
            <a:r>
              <a:rPr lang="zh-CN" altLang="zh-CN" sz="2400" dirty="0">
                <a:latin typeface="+mn-ea"/>
                <a:ea typeface="+mn-ea"/>
              </a:rPr>
              <a:t>写出表达式计算反转后的数值</a:t>
            </a:r>
          </a:p>
          <a:p>
            <a:r>
              <a:rPr lang="en-US" altLang="zh-CN" sz="2400" dirty="0">
                <a:latin typeface="+mn-ea"/>
                <a:ea typeface="+mn-ea"/>
              </a:rPr>
              <a:t>3.</a:t>
            </a:r>
            <a:r>
              <a:rPr lang="zh-CN" altLang="zh-CN" sz="2400" dirty="0">
                <a:latin typeface="+mn-ea"/>
                <a:ea typeface="+mn-ea"/>
              </a:rPr>
              <a:t>分别输出原来的数和反转后的数</a:t>
            </a:r>
            <a:r>
              <a:rPr lang="zh-CN" altLang="zh-CN" sz="1600" dirty="0"/>
              <a:t>。</a:t>
            </a:r>
            <a:endParaRPr lang="en-US" altLang="zh-CN" sz="1600" noProof="1">
              <a:solidFill>
                <a:srgbClr val="33333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512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1999" cy="1750224"/>
          </a:xfrm>
          <a:prstGeom prst="rect">
            <a:avLst/>
          </a:prstGeom>
          <a:solidFill>
            <a:srgbClr val="00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310" y="294854"/>
            <a:ext cx="6425381" cy="1337498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2498459" y="2756625"/>
            <a:ext cx="2416442" cy="2726466"/>
            <a:chOff x="1184011" y="4337050"/>
            <a:chExt cx="983554" cy="1109742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 rot="5400000" flipV="1">
              <a:off x="1120917" y="4400144"/>
              <a:ext cx="1109742" cy="98355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1F7173"/>
            </a:solidFill>
            <a:ln w="19050">
              <a:solidFill>
                <a:schemeClr val="bg1"/>
              </a:solidFill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  <a:reflection blurRad="6350" stA="50000" endA="300" endPos="35000" dist="50800" dir="5400000" sy="-100000" algn="bl" rotWithShape="0"/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600" dirty="0">
                <a:solidFill>
                  <a:schemeClr val="bg1"/>
                </a:solidFill>
              </a:endParaRPr>
            </a:p>
          </p:txBody>
        </p:sp>
        <p:sp>
          <p:nvSpPr>
            <p:cNvPr id="19" name="文本框 32"/>
            <p:cNvSpPr txBox="1"/>
            <p:nvPr/>
          </p:nvSpPr>
          <p:spPr>
            <a:xfrm>
              <a:off x="1268677" y="4610826"/>
              <a:ext cx="814222" cy="588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chemeClr val="bg1"/>
                  </a:solidFill>
                  <a:latin typeface="+mn-ea"/>
                </a:rPr>
                <a:t>03</a:t>
              </a:r>
              <a:endParaRPr lang="zh-CN" altLang="en-US" sz="88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0" name="TextBox 7"/>
          <p:cNvSpPr txBox="1"/>
          <p:nvPr/>
        </p:nvSpPr>
        <p:spPr>
          <a:xfrm>
            <a:off x="5668817" y="3514235"/>
            <a:ext cx="4057650" cy="962272"/>
          </a:xfrm>
          <a:prstGeom prst="rect">
            <a:avLst/>
          </a:prstGeom>
          <a:noFill/>
        </p:spPr>
        <p:txBody>
          <a:bodyPr wrap="square" lIns="38567" tIns="19283" rIns="38567" bIns="19283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6000" spc="1200" dirty="0">
                <a:solidFill>
                  <a:srgbClr val="1F71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判断闰年</a:t>
            </a:r>
            <a:endParaRPr lang="zh-CN" altLang="zh-CN" sz="6000" spc="1200" dirty="0">
              <a:solidFill>
                <a:srgbClr val="1F71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5771207" y="4495557"/>
            <a:ext cx="33537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78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decel="5333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75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/>
        </p:nvSpPr>
        <p:spPr bwMode="auto">
          <a:xfrm>
            <a:off x="314789" y="398913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3" name="TextBox 4"/>
          <p:cNvSpPr txBox="1"/>
          <p:nvPr/>
        </p:nvSpPr>
        <p:spPr>
          <a:xfrm>
            <a:off x="909903" y="393238"/>
            <a:ext cx="518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判断闰年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0956" y="3879752"/>
            <a:ext cx="10453119" cy="1585272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197315" y="1482202"/>
            <a:ext cx="1794326" cy="1794326"/>
            <a:chOff x="6065768" y="1253602"/>
            <a:chExt cx="1794326" cy="1794326"/>
          </a:xfrm>
        </p:grpSpPr>
        <p:sp>
          <p:nvSpPr>
            <p:cNvPr id="6" name="泪滴形 5"/>
            <p:cNvSpPr/>
            <p:nvPr/>
          </p:nvSpPr>
          <p:spPr>
            <a:xfrm rot="8173106">
              <a:off x="6065768" y="1253602"/>
              <a:ext cx="1794326" cy="1794326"/>
            </a:xfrm>
            <a:prstGeom prst="teardrop">
              <a:avLst/>
            </a:prstGeom>
            <a:solidFill>
              <a:srgbClr val="1F71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6315269" y="1436219"/>
              <a:ext cx="1295324" cy="1295324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关系</a:t>
              </a:r>
              <a:r>
                <a:rPr lang="zh-CN" altLang="en-US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运算符</a:t>
              </a:r>
              <a:endPara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452545"/>
              </p:ext>
            </p:extLst>
          </p:nvPr>
        </p:nvGraphicFramePr>
        <p:xfrm>
          <a:off x="902742" y="3991232"/>
          <a:ext cx="10354267" cy="14243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9181"/>
                <a:gridCol w="1479181"/>
                <a:gridCol w="1479181"/>
                <a:gridCol w="1479181"/>
                <a:gridCol w="1479181"/>
                <a:gridCol w="1479181"/>
                <a:gridCol w="1479181"/>
              </a:tblGrid>
              <a:tr h="7548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900" kern="100" dirty="0">
                          <a:effectLst/>
                        </a:rPr>
                        <a:t>运算符</a:t>
                      </a:r>
                      <a:endParaRPr lang="zh-CN" sz="19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6961" marR="126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900" kern="100" dirty="0">
                          <a:effectLst/>
                        </a:rPr>
                        <a:t>= =</a:t>
                      </a:r>
                      <a:endParaRPr lang="zh-CN" sz="19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6961" marR="126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900" kern="100" dirty="0">
                          <a:effectLst/>
                        </a:rPr>
                        <a:t>&gt; </a:t>
                      </a:r>
                      <a:endParaRPr lang="zh-CN" sz="19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6961" marR="126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900" kern="100">
                          <a:effectLst/>
                        </a:rPr>
                        <a:t>&gt;=</a:t>
                      </a:r>
                      <a:endParaRPr lang="zh-CN" sz="19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6961" marR="126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900" kern="100">
                          <a:effectLst/>
                        </a:rPr>
                        <a:t>&lt; </a:t>
                      </a:r>
                      <a:endParaRPr lang="zh-CN" sz="19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6961" marR="126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900" kern="100">
                          <a:effectLst/>
                        </a:rPr>
                        <a:t>&lt;=</a:t>
                      </a:r>
                      <a:endParaRPr lang="zh-CN" sz="19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6961" marR="126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900" kern="100" dirty="0">
                          <a:solidFill>
                            <a:srgbClr val="FF0000"/>
                          </a:solidFill>
                          <a:effectLst/>
                        </a:rPr>
                        <a:t>!=</a:t>
                      </a:r>
                      <a:endParaRPr lang="zh-CN" sz="19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6961" marR="126961" marT="0" marB="0" anchor="ctr"/>
                </a:tc>
              </a:tr>
              <a:tr h="669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900" kern="100">
                          <a:effectLst/>
                        </a:rPr>
                        <a:t>含义</a:t>
                      </a:r>
                      <a:endParaRPr lang="zh-CN" sz="19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6961" marR="126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900" kern="100" dirty="0">
                          <a:effectLst/>
                        </a:rPr>
                        <a:t>等于</a:t>
                      </a:r>
                      <a:endParaRPr lang="zh-CN" sz="19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6961" marR="126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900" kern="100">
                          <a:effectLst/>
                        </a:rPr>
                        <a:t>大于</a:t>
                      </a:r>
                      <a:endParaRPr lang="zh-CN" sz="19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6961" marR="126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900" kern="100">
                          <a:effectLst/>
                        </a:rPr>
                        <a:t>大于等于</a:t>
                      </a:r>
                      <a:endParaRPr lang="zh-CN" sz="19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6961" marR="126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900" kern="100">
                          <a:effectLst/>
                        </a:rPr>
                        <a:t>小于</a:t>
                      </a:r>
                      <a:endParaRPr lang="zh-CN" sz="19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6961" marR="126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900" kern="100" dirty="0">
                          <a:effectLst/>
                        </a:rPr>
                        <a:t>小于等于</a:t>
                      </a:r>
                      <a:endParaRPr lang="zh-CN" sz="19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6961" marR="126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900" kern="100" dirty="0">
                          <a:solidFill>
                            <a:srgbClr val="FF0000"/>
                          </a:solidFill>
                          <a:effectLst/>
                        </a:rPr>
                        <a:t>不等于</a:t>
                      </a:r>
                      <a:endParaRPr lang="zh-CN" sz="19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6961" marR="12696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220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75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581DC8C8-4930-4546-80B0-1FA778519224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AUosNIFQ6tKGQEAAAHEQAAHQAAAHVuaXZlcnNhbC9jb21tb25fbWVzc2FnZXMubG5nrVhtb9s2EP5eoP+BEFBgA7a0HdCiGBIHtMTYRGTJleg42QsERmJsIpSY6cVt9mm/Zj9sv2RHyk7ivkBSEsA2TMr33PHunrujD48/5wptRFlJXRw5bw/eOEgUqc5ksTpyFuzk5w8OqmpeZFzpQhw5hXbQ8ejli0PFi1XDVwK+v3yB0GEuqgqW1cis7tdIZkfOfJy44WyOg4vEDydhMqYTZ+Tq/IYXt8jXK/1H+cMv7z98fvvu/Y+Hr7eSfYDiGfb9fShkkd696QEUsCj0E0AjfhKQc+aMzOcwuXDBfBoQZ7T9Mkx6HpEzZ2Q+O+UWUUQClsQ+9UhC4yQImfWFTxjxnNGFbtCabwSqNdpI8QnVawGRrGUpUKVkZh+kGjaKRnQp88IZpkESkZhF1GU0DJxRrMvy9icLy5t6rUtQV6FMVvxSiczqhJyxz29KUYFqXkNOIXjVawm/1DmXxUGn6ggvaTBJWBj6cUICb7fjjEiRIa/kRs1AlAjHJAKAkleifIRsYrPMiiOs1DCEKZ1MfXgzY8JUrtYK3vVQO+YEYjAXRZcU5AiJILvieBlGnnEaqEIc3fCq+qTLbC8/HgaqC5gGbggp6LIH4Mxg7IAhxhIqR1mKtO4Cm5E4xhOSjMNzSGTgXThEIjwFup0OkbggMVCExF0yAT6jE2wS3lBsl/87fqXcpLO6RTxNQc64byN1U8GOcSmwwDKtOhimJiYfFxA2iv3v0LhFBe/a1UpuBNhRZqLsVASVxSWeyaKPC/pbcoKpT7wE0soLlwmzJc9ozPktKnSNeLbhRSrQpUh5A7l+C88ymdlnJs5W/1+N/BvxeltVXm0LUuCR81dD7dmrYd8wq6nAproW+U3dpdo4bGv+Y6wwOf1dE/oc/XH6Y5cEOKLh80Smknmj2qr75PjcWTY0Rp1GPNFT/aP13JbEbW0dUyhYY6n7SxDopqZ/QANU/aVocAKK5m2JhhpOi6sBOoNwCxBo9FiMM3DVngln4MIB8ksyjimD2WgpLitZd44dlo1tgL4d2hTmPCVqcU/GS3GlYcJRgm/a6QO6kI10Z0AfDDd7rYJR5oPJAQCu2uQBSCVzsD/rgbmYkZ0H2gK/d5KlblRmyavktS3y4NsmF1+PTVelzu2u4tUuedsmc/wUK9rDRa3S+YD2f8e/3vF5QL/HRykmOHKniYsDl5hB33BV9RQCChhX+CxOfDw24sCFnNfpGprplW6KrCdQO6t75AQD2PbMseBluv7vn397YnxhSbuLtru/DgIBYpsqSO7Afg90Lao/u0AYHu/L2UUfqe3dZifX86rDKGThs9wheNtacp3D1kG3XkjybdAwY9idzoAHsU173ZQwug1BmOHoFGqZncKd0YyX11AImdZqEIp1tUnAepj2++tlUytZiCGyT2sl5sCMzhPsefauDeRTMr1ue2YGN4p0e+lWcOnuC+ZOcQB19gs8kcl6IKBtTbsqBERv1/c033zdqe5Wlf3L4vD1g38w/gdQSwMEFAACAAgAFKLD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AUos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BSiw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BSiw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BSiw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BSiw0gj80M7cgAAAHIAAAAcAAAAdW5pdmVyc2FsL2xvY2FsX3NldHRpbmdzLnhtbLOxr8jNUShLLSrOzM+zVTLUM1BSSM1Lzk/JzEu3VQoNcdO1UFIoLknMS0nMyc9LtVXKy1dSsLfjssnJT07MCU4tKQEqLFYoyEmsTC0KSc0FMkpS/RJzgSqf7ZnyfMmuZ9Pan6/Yr6CRnF9Qqamkb8cFAF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AUosNIjTA271wIAACQIAAAKQAAAHVuaXZlcnNhbC9za2luX2N1c3RvbWl6YXRpb25fc2V0dGluZ3MueG1stVprbuPIEf6/p2goWGADBNaDejnQKKDIlk2MTGlF2p5JEAgtsW0RJtkK2dKMFvqRf7lAkBMEQc4QBMhd8mP3GqlukhYpSzJpT8SxMayu+qq6Xv2Qe9GTG2jriDPf/YlwlwUW5dwNHqP+dwj1Fsxj4SSkEeVRdU+5dwOHfTGCByZoQI04CRwSOpoYjfo1NJQf1O2oXb0Lb81Bs4E6TdzAXaTjlgZjl4p+qWgwpjfqWq96ABHjhnRBA34ctVfNjb4UMIKIhtwIHPq1r+S5s0P5GVyFxHGBL+q3m+LZpVp3elM8qFlvdVp411AVRWkjraXX9dqu07nsqHWEa81WTdkNug2loaB6q1W/bO/qnUZLgbfhZRtQmviyjZqdZrOh7xq4AdJIVQd6Q9t1lMt6XQVtuHup7YbDQadWQ/V6XWnqu1ZbGQ5qCLgVwFCVrnCgoisDpb1TB2q9q6ChNhwMmzus47bWQt0Gbtdqu+ZgoNRqe+fuZ5d1155aeDqpO18BPBqCo6Mit6pHkqu3WIchMNvUX3mEUxQQn36o/Pzvv/7y93/9/Le//PLP/6AfFmy1/XUlSVCZzCl7aleeGhOBLMD6R7B6VTmSskm7soWRpSPX+VCZrzlnwcWCBRyMvQhY6BOv0v9VnDvJzIpIsg0Ny8g9kAXdq+vIT1GxRBfkMzznhBbMX5FgO2KP7GJOFk+PIVsHTiEzl9sVDT03eALu2mVHw2cVeW7EDU79nH24K57iYivoVxEV5rWxeApJemROvVRjTX5KyO1Vvu6RA9GNG7lciqp18ZwTXZFHmg9AVxXPeZkAtOSj1hHP60KcfuXArojyb5xl98iWhnklcbs8K8VW61XZfFqF7FE4Oy/3eqCf5TwG3Sd4FBbWxFNISExQKCwUpcRtcv76AWPyethLej5ogeBmm0tCkpCTwUwb30xU8/NsNL4azwbGVaWvxVWJRFl+90Oj3f1ab7WhdSWCBaGsG3U0yoMhCdaqFcMy7el4NANAPJqZ+JNd6YvfpUXHt/bIMHGln/ynNMBkiu8qffG7iOjtdIpNe2aNDB3PDGtmjm3plxG2sV7pf2ZrtCQbijhDG5d+QXxJEfRnN6Qo8lxHDoie7QZrWkCfPr5RDXM2xZY9NTTbGJuVvsXCcPsbiUzWfAnZsyQRctyIzD3qSLWQI3Jc9BfQLjdoCP7xpQuczCducFFE+1S9N8yrmT0ej6wZNvWUUunjwEF6SISm8kBT1cJTwAgJLORvE5/J7JMISPW80iDXxtX1CH5sYci1+7j04Ie/wZoJhpBMaFBAEBIHTyHrLOt+PNWFD0EhImhFougLC51c0mRDVwDbMLUxpKZmZ/BtAZNiQ+DdYAGpQxe8AN4Ntiz1Cs8G40+Q41Cb45JC449Qkh9LCn3GFtQQtgqImeqdcaWKihBlmBZIWoMLIvLd2yKyWICc8ObGZesIKMLDUCayGqOL0pos/OMtBNJQRyeqPQYGZ8u3R3dDwZTQgXWugC5oQxrWRXb9eGv8fjZUjRHWZ5Bu+vh+ZssuKZT6ZIsCxhFxNiRYUDSnC7KGStjCmOM6ckxEXprwp7X7EyI86T/fJ63L1PGn799gUq7hHbEMNsygDPYpK/6aduG2ZAZvNETk+kkrijjgzSZYGjbVqTH+NiGKXH/txV36WwTq2biywXrVjvf7q3jY/g/GWHELHhjQ0QYuKyWEYSUWSw4snl4pQcMcgrpJ3M+h4YsjaikAc5xgmAy9A+YOPJcz5A48Wg7iHg8sw4bN1j2di+NHAWFZq3HUjsdbHBI9Cif051Kd0wcG+yWPkk28kYG1S4a/SJQzW6Xc0mIb9ggMNwHzMU4qQPVcXxyiisHe3uDUFfFqkJvPPVt7jqxuz32SKwL4ee3Tl/uwh5D5kuqRKM3reFH63TsNiac4jfVOym0gngu0cKwy9fmuiFlYnWrXM001NSxOFKKeveJyUB3CJyPbmo3UgUCAMvEJXyxhFX4QB73iWPGJQMdDFfCSyVuUhIvlf//8j+IwB/bEVJRQf1sWB4pfdE38jPcHk3Ea/bEAjq0O8qLypaBgcqBKRYufr2wDEvSbHFlIvCz5zBd3XIVUQwkkYVRtW9Wub6BKLFkUbB3CXrAkyI06/QiNT+71K/0bEj5B47QZ88oCSc+L3OSlbdgfcdfccwNaUvzdK5GYvG1MZqquy7M/1KjnLp7i5deBA0xyz4c89lgGT7tWTejOB5DUcXl5TLm4pV0LWkL8vm8Im6Nr3TNhf6PiEejhPHdBE/CQeRNxtfXyLhcYxE0cpHGfh+JIn75lOaIl+5LErv9AvAjYsqRD1gnYMBGbxQQyTzvknoracbK4CeWQ8Y55sC5o8XQy0Hn6oZSmDeTVb1bBM+2F5XDMSoYypu+Jh/wm/cpf8GeIh/yWWFPGcK57adPhUFY0vY8bkDBLLxI74KGB7FIJT/qW5xEWjMS9bJSZSELIc/rMoX25NtquT5NyFrSswdUTFveC5+3LjZCZb+W0I/G9Q25gn77V8/nb4y736OnklvOAEsy6Wr4fq4CE51gJxN8fHDojpiK+XdEPFTiIkMVSdPqoghKMDxXhzvgrmlNyq7SfiXaWkZTWnBf1ZT+X7byUykB08XKqWFzs54V61Rd+6lXPRaiXwJ4OYLD25zTEkAMudLkkQnliln2ZXoXdyR3pgdyJ0SwAXwJ2AGektBIyhFxiyW1VWi3xS3Yc9pbc9eiGpq0qQ8g45/z8exFUx/nkVvmIPvBseieU0lWQ9Lp9LuZ7YIZ+UkqeyLJKDkZKFh0n80jO/ki3ShefvY1HlqO0TYt0z3Zoxg+iXj2iCnhPeb9XzS6z0KNefM16SANRwDv5Rwf/A1BLAwQUAAIACAAUosNIcgnLTQoSAAAoPgAAFwAAAHVuaXZlcnNhbC91bml2ZXJzYWwucG5n7Zt7WJLZ1sApkzEvM9VoZN66zBxmuqCWmZqIaZ5qNK3GyikUJ52aokRF8wqoaWWYzGSlJwXTSi1TozLxBl5CJlHpeAlNBZUUBRUVARGBD79xyu85Z/74/ofn4eV599r7XWvt/WPvtd5n79Sj3geN9DfqAwAAo8OHDhwHAHRAAMDKVD2gpuTtvs5qzc8K9PGDboDSNvMxzc2q8/uP7AcAyASDhZ91NferQw/9hAYAvmxc/K5goIqCAQBo7eED+32jAyb6ffDB5+XAAbkXFgBLOFOfQvl9/ECEia6uh0dnyjdJa4yTqm5+l09ZvSUr5Qfj5BuGq9ZmHLHblDW+jmcl4HcscAZbyE9ZjieiuiIkaCO7DC/l2FMx3B8zqSipUNSHzPCJUZye2ukms2p2QNzECG+w8bqLuQ5wQ2DCiqVLdHBgcEqz0V2rApxlmlouRKj1jewMbeoAOkuX529dh29M8/8Br5G8P5M9WXfzmonF8gdsAG7z6cz9QlQrIwVuJu763LCu7jBw2ynnItkPh4nHwTrLnplz9kE4/SpMNU1oSLnTDFgmApsWwacH7kQMvW7fubyFoU5DSnLscTfJ2SF68l+aA10pa7Yl6y8zJh/4DA4w0X1c+Q7+qS3GSA/UkBJa/1mN65uE0BXHV92+lo9y/1l6jrUkkcL1TNx0l2k9pnMSknAzqR3+K+QvFYlUYLLBoBvls/uBm866UgDfrzzs/u+KPJu4l+eXJHGQZP28pE+1EhKLVmwHuXrsvwCxA30yBKFxK3QzfFlvr7HdBE8wTnyUN9p7NKu2Z/efkgQoyC3l6HIXOhPuGjzIf2AHum/wl4oHZSs0lq2BLBubGxvWQFxvurYfnb38XQtn3PRPSR3JIM+taLkLF+uadY8eO3rfoPWT/+/YCRrL9EDLBuGAoR5ok8emC9/N2xufQ0mXJIGslKObfZe7sCdweGXRd9+1pox88n8UqRkrSLLBsrHaounJ37b8ZmeMMdN/uTduSfKc71a0ZttyFzY+D1/ha3xnxA39yf/ZPZs0ljUsH6u1Og26h9Ye2niTapTSkw1dknSjN/vqmSx3wcivErBN/wd0XuUnFfMbFy0bXD5WN1YMrnyk942RB/daw3graUkyXqnFTYubFjctblrctLhpcdPipsVNi5sWNy1uWty0uGlx0+KmxU2LmxY3LW5a3LS4aXHT4qbFTYubFjctblrctLhpcdPipsVNi5sWNy1uWty0uGlx0+KmxU2L2/8Ht+ipyWrRZLwDcPkG7dCnizXXQUz/A0ynPcNVtQWf9ktTsH9r4AWKqqDesPW3paref0tAYQG8gn3nUykb9bfgGbG5dll5pksbwuue/JeuHigKnZb2okQB8dP0fjQLWqFoPkV9oZgthGH4LoKwLl4x4yeCrNN4RHrbecmUiD02UFk1no9BWv1INHvPIOAWeEf41yULQnueFAnj+tdwKlmEvdfxe7nxaJmchVO1paT2XjtFqLCMYoNWsXr3ui/pd3hfJyyjYc8zP/7ozREuPCf1toc9EcJ7K0X3ecc9Fu7zaRHxI5moL0HWNVMNJ3TxYaHCMBTUAVmqfmil/PWUFbJU0cPCXpF9QJYpWZE4pRAhospbUZz4eFk11z8SgXTJFe7AbZU3WqmmRrvV4+dhcePdPvzj7H0RzshzQVicopdrWc15X2m56/acuSdhuBihFEy+5sc8LZy9Wdj19hduYVvLhEUQcENRuLSU6vlL6+rZ9kiqmCjaQYrqirw3yT9tXdZTYDDXOjh0OuMMdHIWH0ycqhVhRNWOZDia6wOVdKrhZUmHlXHEP94zvnCZSsymsftyhTmqfASD6uZhIfbBzmTsVfszyt0asjz8pXlfYUYDbZ71dkUKXkfW2maGHwOPb33UibNuvZT7+3S3t9y8AnovtlRi3jxTOU6Mo3cIPo4hDDzt/Sc37H7Hcr3rxnIWt9RCyZaJgW+l5cDr5YTqczl9bs8d4c8wD6KmYz2jX8MDwEGRW37Cla0GlZ8liz6+uC8YW93/a2aF83o2dFIXl3wtbOFpeZnrMTXMu4nxi8k3yJMStYkeo+WfDqbs7V8FfVvs/b5wu6kIp1bIgHfCet3/ma40l5g3/dBzmfCYJJ6KLw0NSzVhoUu85+edJoXMMHTfIvblKAmExHps1XG7a5ZfjZedehng9CXSGgRJX3gL4E1sRTa6EnPauFdeog6dhEBkZ505F+2I7sRktprljiBGEE6k6KdudfUNzOJgo4sy5uXb3vjlOc3SY/74g5z70AXh6B+7Y2vCDii13HqbojRq0YBn3qSZnH5pOIKZXh7U6spxrQWpIaRVuTzbnXJHBr8GKau8on7bTn7KTMFvbaQ7UJCNHnsaxTIe6wtf8KuHFojdzmzHCXoEd/yflKzcX30a6VSbXbLnonlPsOh6WhojYpzvp/C7Z8n9ngORbIltDoro7aCSzGEMQqIi6AFnCzpX9lMLDbyzp7ZT9hysjBFMHPNknG0dbqCnNNCpsnbCihOjRUxdPJNqwy0PDfvjRihZddC/LObfaCITS3TkpO/VYZ8fcEEFcqJW0oJnD+fOImbEbEKvv5OlZ6YBCKQHklwpclfs2ubXybm1JxuTeW1s5rL1gOR9wYUH2ZOVRbhclfHzMRJ+LKy0gnwEt7K7G31MbS9FpQm5r/lD9lsLsenlBHoz3R5G5Zhba+YmAjAAKx+2R11/kReHi5E1by/LMbYh+VG6W1VeP/ZcziTe5rRNb3k+cvlYhfIGyym1JNQWe9pXWStidJF45Cgay6ktsgEmZXlx752szx85PohaVbfWvsCsqrDiieJfwBv6uh29LY1Ns3PWpqabf2Xys0JGA8R+k6cpc5pJgiozg9e6mMdajIZ8EEe9YAJ0Cjc4yHyk+4bNJ3Mq/J3O8Rf6oqapPsrVaQ301O0gJJZFz6uoTqtw7xruIJTT9gaN4euHmdxggR+7N10QlJwa1idIxsJPbl/H4xaaVR2c2sDObgtZlVj1zI1xGZZ6YewyWtL9GptOzqu2lN1nhLdx0eRh+suATtUCH8aNMFSEgOE7qqXlog22dXW2QG85+eUJvVYYVVYrgsZalIlsO5i4+Y7cSaqkBDVBwkh7GAFCWb+Psvcr7NTV7KiYNDUJhytSPGUKRDu5aEGVJ+OiUNklEZI70TmcK85NsZYSkSTnSyi3qiYd4e8CTZeIImmaIuXMuwkCdD1vmvRC7UZxsIXvSIyoBEUDOf5KN4R1jahG3PaQzpTfPKekhQ4im9nGOoYfjTrjJgiOqZYV/6IJgxfUDvWlbJk7ztIlfm4UbVXlfddbUtkkuyH32bzARKjC0R1hQ9Thyh0xH8IRYp6t0b7IBgSuiXZry2UuulTxZOAETuBI4J/Z/1CVxgubeqCSJbmLAH6K+PR+3GK8hE/FjOHbhuUgueKKFypuc/VEyjFKoJCK2Rnt4sX10CmjzgsO1581hvGSo14JOzIG1kIKwDUmqzixwhKGW/2svYIatTAZRauuVEWceDBZqPKt84sbcq7ltHulV7Kma0tIXIoyLzSsV0no7RSXJtg2dDkfuMXbR6y3JcRhs1+QFxcFA1AD/Zzdmd8rqaiCwmQ8+bitOo6LedG0cfG4VL/rUKH7hIFu0J68gDJZCn5ehlDNZBLK5Z6DZ1/JOzYd07jW2ZuW7pgXsAvdgvHGv1xblL4aJKlkhJlvt1Cc/KbNBNLc1D69FpKc2nrodX64csJ6XKbMWg3y6ovikax47EsDWRl8+eWm5v3Ej+8ZekZdr3waPYibCJiVYmGayW+Y7R86vhaQP9hKkWkZoiDcz8L28XRHl63fdAUVB9lI8Z0069qdF6nzNitP9F+pWrcLA+frgySO99IJoeTN8IUxH9wHjGZtoq6wVRbhipmvLS+xZa2FxSsGk5SlUihKWlZfZwtmKTTTyFEb+62EDO5aQ0FVZLu/YmcBatpUHQDu7iCMPX2j961EFu3pW3t5tJtPtnsYNBmVjJ+uEcZYnq7MgrFjAzpYjph9nXkV0NUgNe179M1QFUfgnmmxeyAs+1tn3oz+lymSr3Pn3kwiEYoPk2bcuaYgq8WOjLJSdDNCSrcGzzWR35/gC1eDqN5OClmfnCYErqPdiqOG26qfHBFXeNz6ekKeOtvemy9QvI14KI727FwAb7vsiIDfZ91TbGQTXQhkn+CakgvUcHKE2sSr6amHEqr+3ld8N++xojc8psfPyeUkZP1JiEolo4lI2Pkxf90bSbGjPDk/l1bp7V8R8lJSV01F2RMNc9ZBCqw7g94uvFNGOhWQitlrgBsOmUaPPc5MD1HKiF6iuFucCv7ZGuIFVUf++0s/kEoTzGOL333IGH3Mo0ixIx7yaMuOu9cxKHzVhApJP7fq7oWi+2o9LroEfufWY95W+I5k/OnHcy3nXdDI51nA9KqQ/nPCxCgM19jJ1E/R4Hz/GTncEZe3HhLfHzFfNQ2PoT1K5JPiJh8lkF8NhY4WetxiK/49YhV7ptM5NM0EX6WKlwRNyHLKRZd6YnG8uK5ZW4LV5mpreAt3/Qk1YjCPs/lHlIVZnL0AyxCT1MHP0Mn4XWFp+2E7L66zF4BudfUSQ86Qu6N6DrrM/N6/GEP0a9bjOKtTVwyxc41WnBplK2Mw6Kh1KKOG4oV6OZwSM18NkfaXBmSVwB3GnLoe9e5+U8cDcrCKiYM0z5+ZSCklhLiGe+U2guspcBLnjvqCmUEZUf1s6tcT06gOxgkwh8clyPvXdyhOv/jNyVIiLVprLnARRlvEUiNrnoYWM/moqxtluzHbux2ohcCSaTiy/LHXDgvNomQAygg9ZlaOJNCdXTtDcZJiRH98GveOQ21bJnX2cT+IOqVbP9ScRNe7mkQPpziN0Ie7Q49ZX+JVRBiAvAE+5Xypoe1zjuuQzN8cvUX1CPUy+ONhGBU8LUfEDN99mORhwQSvh5DeJJ5uEE9rItERxtUjV90f0+U3Dyh7Z53KL80OfoXz0wTIkxP6f7Sz29qHM+djEbHmEATu9qCf40nDWbupIbw1aVZa5FnLAcNYtyUf+VXXFLGDKaD0L9c30C+p6T9q4jhY8frrHIEdon9u4AvYd4uROT0ReiQz1tZ/Hjg4QwJ7joRMGl7aPdWym/VKf4OnC0QCHYfEk+bHjjKoFhfND24HZWRsHsznk9ZqEItD4Z2kulfGzJKZFcRAh4B0kA7UqEY+kg2eoDlI9ywc7g95K8+IhfsMiamqeSG45LRfZVb5MwVn/Ym4HSPFIDEGxFkf2Z93gOKAozhIKwpCYn4uYZFnjRqGoT53Wvr7TLtDHnDQtOE9c/fLqj/y7uf23mOoZpjWB6kEzV9/Vdr87y8U9hHqIRAt2thGQOOjUp8a9Uu2XlC+KhIamjbQ5Y0etTg006DPlg2VQPM9uXA4VfnxjS26ZQMlRCczesJlROKCyf62cIwVBRJZy6ERaArlgE5M+lVqQddCKwqLFpPkJbCbUk2cPjqp4KqpoWEpcRCsZk7j9GLWPXk3+8QHI/j4D16f57hE4p8btNgVZYoDjIUWQiLTzEEiQ+TwciAxuUisTuTQ3iywFXqemq7ErL9OtdQkFsgjZOTXPXwXWSWd2wY1spKcqRLaB0xB1En8LATbtkwWRuJl+/afH4LmO/tngsW7rIGQoIG+4aPzB2KEyhJHWM17NHcPY8h8uG8kNOzWH6/NKXs50UGn4qypc3RrTlXS9IKYxYUXlp6pmN4S9S+QI6Mn7Nz/JkwDL4BP6yrfR5X2XUmqlS5MbWRh2EA8+g46u9EDsz+3OBGO3vQ6gJ918mWD2wStqOJqJ1dccRijyUxoMduP+P/DDy7VbdtrzMj+M4VlmlEK0LQ9/JtnWF9Vw9Q7EeiDKfiduQP3yxTtntYTglPNbEIREdtJ6/qFvdDnLGXSbPaNpDsuJWJ9UToaChHzkdwvRPKYsKBPed0hs8WEcLvNf77ZePxjmaLj0efc8fxAPUw1/RU4cyXw/5wODl48HYxTiXPB/akHYjCp7S0taZ+zxsuLUrUmTPqvZ4cDZVzYSetv2BHhkTgv209vDQx9SUWwvYP5qgUhQu30/ZO6ji8IP2Xv+XxU2eao49mFGGOIwEqlFOFEnDgRdHPj7Q3L7eq7+CDcffj6WK5ax+/X9Bm7mGgaQPM57OF9oNQtMOl/AFBLAwQUAAIACAAUosNI16OcY0sAAABqAAAAGwAAAHVuaXZlcnNhbC91bml2ZXJzYWwucG5nLnhtbLOxr8jNUShLLSrOzM+zVTLUM1Cyt+PlsikoSi3LTC1XqACKAQUhQEmhEsg1QnDLM1NKMmyVzM3MEWIZqZnpGSW2SqbmpnBBfaCRAFBLAQIAABQAAgAIAEOUV0cNwDEewAEAANoDAAAPAAAAAAAAAAEAAAAAAAAAAABub25lL3BsYXllci54bWxQSwECAAAUAAIACAAUosNIFQ6tKGQEAAAHEQAAHQAAAAAAAAABAAAAAADtAQAAdW5pdmVyc2FsL2NvbW1vbl9tZXNzYWdlcy5sbmdQSwECAAAUAAIACAAUosNICH4LIykDAACGDAAAJwAAAAAAAAABAAAAAACMBgAAdW5pdmVyc2FsL2ZsYXNoX3B1Ymxpc2hpbmdfc2V0dGluZ3MueG1sUEsBAgAAFAACAAgAFKLDSLX8CWS6AgAAVQoAACEAAAAAAAAAAQAAAAAA+gkAAHVuaXZlcnNhbC9mbGFzaF9za2luX3NldHRpbmdzLnhtbFBLAQIAABQAAgAIABSiw0gqlg9n/gIAAJcLAAAmAAAAAAAAAAEAAAAAAPMMAAB1bml2ZXJzYWwvaHRtbF9wdWJsaXNoaW5nX3NldHRpbmdzLnhtbFBLAQIAABQAAgAIABSiw0hocVKRmgEAAB8GAAAfAAAAAAAAAAEAAAAAADUQAAB1bml2ZXJzYWwvaHRtbF9za2luX3NldHRpbmdzLmpzUEsBAgAAFAACAAgAFKLDSD08L9HBAAAA5QEAABoAAAAAAAAAAQAAAAAADBIAAHVuaXZlcnNhbC9pMThuX3ByZXNldHMueG1sUEsBAgAAFAACAAgAFKLDSCPzQztyAAAAcgAAABwAAAAAAAAAAQAAAAAABRMAAHVuaXZlcnNhbC9sb2NhbF9zZXR0aW5ncy54bWxQSwECAAAUAAIACABElFdHI7RO+/sCAACwCAAAFAAAAAAAAAABAAAAAACxEwAAdW5pdmVyc2FsL3BsYXllci54bWxQSwECAAAUAAIACAAUosNIjTA271wIAACQIAAAKQAAAAAAAAABAAAAAADeFgAAdW5pdmVyc2FsL3NraW5fY3VzdG9taXphdGlvbl9zZXR0aW5ncy54bWxQSwECAAAUAAIACAAUosNIcgnLTQoSAAAoPgAAFwAAAAAAAAAAAAAAAACBHwAAdW5pdmVyc2FsL3VuaXZlcnNhbC5wbmdQSwECAAAUAAIACAAUosNI16OcY0sAAABqAAAAGwAAAAAAAAABAAAAAADAMQAAdW5pdmVyc2FsL3VuaXZlcnNhbC5wbmcueG1sUEsFBgAAAAAMAAwAhgMAAEQy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172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98AC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592</Words>
  <Application>Microsoft Office PowerPoint</Application>
  <PresentationFormat>自定义</PresentationFormat>
  <Paragraphs>150</Paragraphs>
  <Slides>19</Slides>
  <Notes>19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1721</dc:title>
  <dc:creator>86178</dc:creator>
  <cp:lastModifiedBy>8617861004958</cp:lastModifiedBy>
  <cp:revision>98</cp:revision>
  <dcterms:created xsi:type="dcterms:W3CDTF">2016-08-24T03:21:29Z</dcterms:created>
  <dcterms:modified xsi:type="dcterms:W3CDTF">2021-03-24T12:07:18Z</dcterms:modified>
</cp:coreProperties>
</file>